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3" r:id="rId4"/>
    <p:sldId id="265" r:id="rId5"/>
    <p:sldId id="266" r:id="rId6"/>
    <p:sldId id="267" r:id="rId7"/>
    <p:sldId id="268" r:id="rId8"/>
    <p:sldId id="269" r:id="rId9"/>
    <p:sldId id="270" r:id="rId10"/>
    <p:sldId id="271" r:id="rId11"/>
    <p:sldId id="272" r:id="rId12"/>
    <p:sldId id="273" r:id="rId13"/>
    <p:sldId id="274" r:id="rId14"/>
    <p:sldId id="278" r:id="rId15"/>
    <p:sldId id="275" r:id="rId16"/>
    <p:sldId id="276" r:id="rId17"/>
    <p:sldId id="277" r:id="rId18"/>
    <p:sldId id="282" r:id="rId19"/>
    <p:sldId id="281" r:id="rId20"/>
    <p:sldId id="283" r:id="rId21"/>
    <p:sldId id="284" r:id="rId22"/>
    <p:sldId id="262" r:id="rId23"/>
    <p:sldId id="280" r:id="rId24"/>
    <p:sldId id="279" r:id="rId25"/>
  </p:sldIdLst>
  <p:sldSz cx="18288000" cy="10287000"/>
  <p:notesSz cx="6858000" cy="9144000"/>
  <p:embeddedFontLst>
    <p:embeddedFont>
      <p:font typeface="Arimo Bold" panose="020B0604020202020204" charset="0"/>
      <p:regular r:id="rId26"/>
    </p:embeddedFont>
    <p:embeddedFont>
      <p:font typeface="Bebas Neue Bold" panose="020B0604020202020204" charset="0"/>
      <p:regular r:id="rId27"/>
    </p:embeddedFont>
    <p:embeddedFont>
      <p:font typeface="Garet" panose="020B0604020202020204" charset="0"/>
      <p:regular r:id="rId28"/>
    </p:embeddedFont>
    <p:embeddedFont>
      <p:font typeface="Lato" panose="020F0502020204030203" pitchFamily="34" charset="0"/>
      <p:regular r:id="rId29"/>
      <p:bold r:id="rId30"/>
      <p:italic r:id="rId31"/>
      <p:boldItalic r:id="rId32"/>
    </p:embeddedFont>
    <p:embeddedFont>
      <p:font typeface="Lato Bold" panose="020F0502020204030203" pitchFamily="34" charset="0"/>
      <p:regular r:id="rId33"/>
      <p:bold r:id="rId34"/>
    </p:embeddedFont>
    <p:embeddedFont>
      <p:font typeface="Roboto Bold" panose="02000000000000000000" pitchFamily="2" charset="0"/>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1E52C3-61E9-13D4-B636-26E0469FA6F7}" v="22" dt="2026-10-19T23:17:50.3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bom365-my.sharepoint.com/personal/nicholas_herold_bom_gov_au/Documents/Book%2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r>
              <a:rPr lang="en-US"/>
              <a:t>Long-term high-quality stations</a:t>
            </a:r>
          </a:p>
        </c:rich>
      </c:tx>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1"/>
          <c:order val="0"/>
          <c:tx>
            <c:v>Tmax</c:v>
          </c:tx>
          <c:spPr>
            <a:ln w="38100" cap="rnd" cmpd="sng" algn="ctr">
              <a:solidFill>
                <a:srgbClr val="000000"/>
              </a:solidFill>
              <a:prstDash val="solid"/>
              <a:round/>
              <a:headEnd type="none" w="med" len="med"/>
              <a:tailEnd type="none" w="med" len="med"/>
            </a:ln>
            <a:effectLst/>
          </c:spPr>
          <c:marker>
            <c:symbol val="none"/>
          </c:marker>
          <c:cat>
            <c:numRef>
              <c:f>Sheet1!$A$3:$A$88</c:f>
              <c:numCache>
                <c:formatCode>General</c:formatCode>
                <c:ptCount val="86"/>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numCache>
            </c:numRef>
          </c:cat>
          <c:val>
            <c:numRef>
              <c:f>Sheet1!$B$3:$B$88</c:f>
              <c:numCache>
                <c:formatCode>General</c:formatCode>
                <c:ptCount val="86"/>
                <c:pt idx="0">
                  <c:v>2</c:v>
                </c:pt>
                <c:pt idx="1">
                  <c:v>2</c:v>
                </c:pt>
                <c:pt idx="2">
                  <c:v>3</c:v>
                </c:pt>
                <c:pt idx="3">
                  <c:v>4</c:v>
                </c:pt>
                <c:pt idx="4">
                  <c:v>5</c:v>
                </c:pt>
                <c:pt idx="5">
                  <c:v>4</c:v>
                </c:pt>
                <c:pt idx="6">
                  <c:v>4</c:v>
                </c:pt>
                <c:pt idx="7">
                  <c:v>4</c:v>
                </c:pt>
                <c:pt idx="8">
                  <c:v>3</c:v>
                </c:pt>
                <c:pt idx="9">
                  <c:v>5</c:v>
                </c:pt>
                <c:pt idx="10">
                  <c:v>5</c:v>
                </c:pt>
                <c:pt idx="11">
                  <c:v>18</c:v>
                </c:pt>
                <c:pt idx="12">
                  <c:v>22</c:v>
                </c:pt>
                <c:pt idx="13">
                  <c:v>24</c:v>
                </c:pt>
                <c:pt idx="14">
                  <c:v>24</c:v>
                </c:pt>
                <c:pt idx="15">
                  <c:v>26</c:v>
                </c:pt>
                <c:pt idx="16">
                  <c:v>27</c:v>
                </c:pt>
                <c:pt idx="17">
                  <c:v>29</c:v>
                </c:pt>
                <c:pt idx="18">
                  <c:v>33</c:v>
                </c:pt>
                <c:pt idx="19">
                  <c:v>33</c:v>
                </c:pt>
                <c:pt idx="20">
                  <c:v>32</c:v>
                </c:pt>
                <c:pt idx="21">
                  <c:v>33</c:v>
                </c:pt>
                <c:pt idx="22">
                  <c:v>38</c:v>
                </c:pt>
                <c:pt idx="23">
                  <c:v>35</c:v>
                </c:pt>
                <c:pt idx="24">
                  <c:v>35</c:v>
                </c:pt>
                <c:pt idx="25">
                  <c:v>42</c:v>
                </c:pt>
                <c:pt idx="26">
                  <c:v>42</c:v>
                </c:pt>
                <c:pt idx="27">
                  <c:v>42</c:v>
                </c:pt>
                <c:pt idx="28">
                  <c:v>40</c:v>
                </c:pt>
                <c:pt idx="29">
                  <c:v>43</c:v>
                </c:pt>
                <c:pt idx="30">
                  <c:v>45</c:v>
                </c:pt>
                <c:pt idx="31">
                  <c:v>44</c:v>
                </c:pt>
                <c:pt idx="32">
                  <c:v>44</c:v>
                </c:pt>
                <c:pt idx="33">
                  <c:v>46</c:v>
                </c:pt>
                <c:pt idx="34">
                  <c:v>45</c:v>
                </c:pt>
                <c:pt idx="35">
                  <c:v>47</c:v>
                </c:pt>
                <c:pt idx="36">
                  <c:v>47</c:v>
                </c:pt>
                <c:pt idx="37">
                  <c:v>42</c:v>
                </c:pt>
                <c:pt idx="38">
                  <c:v>45</c:v>
                </c:pt>
                <c:pt idx="39">
                  <c:v>47</c:v>
                </c:pt>
                <c:pt idx="40">
                  <c:v>49</c:v>
                </c:pt>
                <c:pt idx="41">
                  <c:v>50</c:v>
                </c:pt>
                <c:pt idx="42">
                  <c:v>47</c:v>
                </c:pt>
                <c:pt idx="43">
                  <c:v>50</c:v>
                </c:pt>
                <c:pt idx="44">
                  <c:v>49</c:v>
                </c:pt>
                <c:pt idx="45">
                  <c:v>49</c:v>
                </c:pt>
                <c:pt idx="46">
                  <c:v>50</c:v>
                </c:pt>
                <c:pt idx="47">
                  <c:v>50</c:v>
                </c:pt>
                <c:pt idx="48">
                  <c:v>50</c:v>
                </c:pt>
                <c:pt idx="49">
                  <c:v>49</c:v>
                </c:pt>
                <c:pt idx="50">
                  <c:v>47</c:v>
                </c:pt>
                <c:pt idx="51">
                  <c:v>48</c:v>
                </c:pt>
                <c:pt idx="52">
                  <c:v>49</c:v>
                </c:pt>
                <c:pt idx="53">
                  <c:v>49</c:v>
                </c:pt>
                <c:pt idx="54">
                  <c:v>45</c:v>
                </c:pt>
                <c:pt idx="55">
                  <c:v>48</c:v>
                </c:pt>
                <c:pt idx="56">
                  <c:v>46</c:v>
                </c:pt>
                <c:pt idx="57">
                  <c:v>47</c:v>
                </c:pt>
                <c:pt idx="58">
                  <c:v>47</c:v>
                </c:pt>
                <c:pt idx="59">
                  <c:v>46</c:v>
                </c:pt>
                <c:pt idx="60">
                  <c:v>43</c:v>
                </c:pt>
                <c:pt idx="61">
                  <c:v>46</c:v>
                </c:pt>
                <c:pt idx="62">
                  <c:v>45</c:v>
                </c:pt>
                <c:pt idx="63">
                  <c:v>44</c:v>
                </c:pt>
                <c:pt idx="64">
                  <c:v>39</c:v>
                </c:pt>
                <c:pt idx="65">
                  <c:v>41</c:v>
                </c:pt>
                <c:pt idx="66">
                  <c:v>42</c:v>
                </c:pt>
                <c:pt idx="67">
                  <c:v>45</c:v>
                </c:pt>
                <c:pt idx="68">
                  <c:v>40</c:v>
                </c:pt>
                <c:pt idx="69">
                  <c:v>39</c:v>
                </c:pt>
                <c:pt idx="70">
                  <c:v>41</c:v>
                </c:pt>
                <c:pt idx="71">
                  <c:v>39</c:v>
                </c:pt>
                <c:pt idx="72">
                  <c:v>40</c:v>
                </c:pt>
                <c:pt idx="73">
                  <c:v>40</c:v>
                </c:pt>
                <c:pt idx="74">
                  <c:v>35</c:v>
                </c:pt>
                <c:pt idx="75">
                  <c:v>36</c:v>
                </c:pt>
                <c:pt idx="76">
                  <c:v>36</c:v>
                </c:pt>
                <c:pt idx="77">
                  <c:v>34</c:v>
                </c:pt>
                <c:pt idx="78">
                  <c:v>35</c:v>
                </c:pt>
                <c:pt idx="79">
                  <c:v>34</c:v>
                </c:pt>
                <c:pt idx="80">
                  <c:v>37</c:v>
                </c:pt>
                <c:pt idx="81">
                  <c:v>34</c:v>
                </c:pt>
                <c:pt idx="82">
                  <c:v>31</c:v>
                </c:pt>
                <c:pt idx="83">
                  <c:v>31</c:v>
                </c:pt>
                <c:pt idx="84">
                  <c:v>33</c:v>
                </c:pt>
              </c:numCache>
            </c:numRef>
          </c:val>
          <c:smooth val="0"/>
          <c:extLst>
            <c:ext xmlns:c16="http://schemas.microsoft.com/office/drawing/2014/chart" uri="{C3380CC4-5D6E-409C-BE32-E72D297353CC}">
              <c16:uniqueId val="{00000000-398A-42DD-95F9-F33826841D99}"/>
            </c:ext>
          </c:extLst>
        </c:ser>
        <c:ser>
          <c:idx val="2"/>
          <c:order val="1"/>
          <c:tx>
            <c:v>Tmin</c:v>
          </c:tx>
          <c:spPr>
            <a:ln w="38100" cap="rnd" cmpd="sng" algn="ctr">
              <a:solidFill>
                <a:srgbClr val="FF0000"/>
              </a:solidFill>
              <a:prstDash val="solid"/>
              <a:round/>
              <a:headEnd type="none" w="med" len="med"/>
              <a:tailEnd type="none" w="med" len="med"/>
            </a:ln>
            <a:effectLst/>
          </c:spPr>
          <c:marker>
            <c:symbol val="none"/>
          </c:marker>
          <c:cat>
            <c:numRef>
              <c:f>Sheet1!$A$3:$A$88</c:f>
              <c:numCache>
                <c:formatCode>General</c:formatCode>
                <c:ptCount val="86"/>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numCache>
            </c:numRef>
          </c:cat>
          <c:val>
            <c:numRef>
              <c:f>Sheet1!$C$3:$C$88</c:f>
              <c:numCache>
                <c:formatCode>General</c:formatCode>
                <c:ptCount val="86"/>
                <c:pt idx="0">
                  <c:v>2</c:v>
                </c:pt>
                <c:pt idx="1">
                  <c:v>2</c:v>
                </c:pt>
                <c:pt idx="2">
                  <c:v>3</c:v>
                </c:pt>
                <c:pt idx="3">
                  <c:v>4</c:v>
                </c:pt>
                <c:pt idx="4">
                  <c:v>5</c:v>
                </c:pt>
                <c:pt idx="5">
                  <c:v>5</c:v>
                </c:pt>
                <c:pt idx="6">
                  <c:v>4</c:v>
                </c:pt>
                <c:pt idx="7">
                  <c:v>4</c:v>
                </c:pt>
                <c:pt idx="8">
                  <c:v>3</c:v>
                </c:pt>
                <c:pt idx="9">
                  <c:v>5</c:v>
                </c:pt>
                <c:pt idx="10">
                  <c:v>5</c:v>
                </c:pt>
                <c:pt idx="11">
                  <c:v>18</c:v>
                </c:pt>
                <c:pt idx="12">
                  <c:v>24</c:v>
                </c:pt>
                <c:pt idx="13">
                  <c:v>26</c:v>
                </c:pt>
                <c:pt idx="14">
                  <c:v>23</c:v>
                </c:pt>
                <c:pt idx="15">
                  <c:v>25</c:v>
                </c:pt>
                <c:pt idx="16">
                  <c:v>28</c:v>
                </c:pt>
                <c:pt idx="17">
                  <c:v>30</c:v>
                </c:pt>
                <c:pt idx="18">
                  <c:v>31</c:v>
                </c:pt>
                <c:pt idx="19">
                  <c:v>32</c:v>
                </c:pt>
                <c:pt idx="20">
                  <c:v>32</c:v>
                </c:pt>
                <c:pt idx="21">
                  <c:v>33</c:v>
                </c:pt>
                <c:pt idx="22">
                  <c:v>38</c:v>
                </c:pt>
                <c:pt idx="23">
                  <c:v>36</c:v>
                </c:pt>
                <c:pt idx="24">
                  <c:v>35</c:v>
                </c:pt>
                <c:pt idx="25">
                  <c:v>43</c:v>
                </c:pt>
                <c:pt idx="26">
                  <c:v>46</c:v>
                </c:pt>
                <c:pt idx="27">
                  <c:v>46</c:v>
                </c:pt>
                <c:pt idx="28">
                  <c:v>44</c:v>
                </c:pt>
                <c:pt idx="29">
                  <c:v>46</c:v>
                </c:pt>
                <c:pt idx="30">
                  <c:v>46</c:v>
                </c:pt>
                <c:pt idx="31">
                  <c:v>44</c:v>
                </c:pt>
                <c:pt idx="32">
                  <c:v>45</c:v>
                </c:pt>
                <c:pt idx="33">
                  <c:v>49</c:v>
                </c:pt>
                <c:pt idx="34">
                  <c:v>47</c:v>
                </c:pt>
                <c:pt idx="35">
                  <c:v>47</c:v>
                </c:pt>
                <c:pt idx="36">
                  <c:v>47</c:v>
                </c:pt>
                <c:pt idx="37">
                  <c:v>46</c:v>
                </c:pt>
                <c:pt idx="38">
                  <c:v>48</c:v>
                </c:pt>
                <c:pt idx="39">
                  <c:v>49</c:v>
                </c:pt>
                <c:pt idx="40">
                  <c:v>48</c:v>
                </c:pt>
                <c:pt idx="41">
                  <c:v>51</c:v>
                </c:pt>
                <c:pt idx="42">
                  <c:v>48</c:v>
                </c:pt>
                <c:pt idx="43">
                  <c:v>51</c:v>
                </c:pt>
                <c:pt idx="44">
                  <c:v>52</c:v>
                </c:pt>
                <c:pt idx="45">
                  <c:v>51</c:v>
                </c:pt>
                <c:pt idx="46">
                  <c:v>50</c:v>
                </c:pt>
                <c:pt idx="47">
                  <c:v>51</c:v>
                </c:pt>
                <c:pt idx="48">
                  <c:v>51</c:v>
                </c:pt>
                <c:pt idx="49">
                  <c:v>51</c:v>
                </c:pt>
                <c:pt idx="50">
                  <c:v>48</c:v>
                </c:pt>
                <c:pt idx="51">
                  <c:v>50</c:v>
                </c:pt>
                <c:pt idx="52">
                  <c:v>52</c:v>
                </c:pt>
                <c:pt idx="53">
                  <c:v>51</c:v>
                </c:pt>
                <c:pt idx="54">
                  <c:v>48</c:v>
                </c:pt>
                <c:pt idx="55">
                  <c:v>48</c:v>
                </c:pt>
                <c:pt idx="56">
                  <c:v>47</c:v>
                </c:pt>
                <c:pt idx="57">
                  <c:v>47</c:v>
                </c:pt>
                <c:pt idx="58">
                  <c:v>47</c:v>
                </c:pt>
                <c:pt idx="59">
                  <c:v>46</c:v>
                </c:pt>
                <c:pt idx="60">
                  <c:v>47</c:v>
                </c:pt>
                <c:pt idx="61">
                  <c:v>48</c:v>
                </c:pt>
                <c:pt idx="62">
                  <c:v>47</c:v>
                </c:pt>
                <c:pt idx="63">
                  <c:v>48</c:v>
                </c:pt>
                <c:pt idx="64">
                  <c:v>43</c:v>
                </c:pt>
                <c:pt idx="65">
                  <c:v>47</c:v>
                </c:pt>
                <c:pt idx="66">
                  <c:v>45</c:v>
                </c:pt>
                <c:pt idx="67">
                  <c:v>47</c:v>
                </c:pt>
                <c:pt idx="68">
                  <c:v>45</c:v>
                </c:pt>
                <c:pt idx="69">
                  <c:v>48</c:v>
                </c:pt>
                <c:pt idx="70">
                  <c:v>46</c:v>
                </c:pt>
                <c:pt idx="71">
                  <c:v>43</c:v>
                </c:pt>
                <c:pt idx="72">
                  <c:v>42</c:v>
                </c:pt>
                <c:pt idx="73">
                  <c:v>44</c:v>
                </c:pt>
                <c:pt idx="74">
                  <c:v>39</c:v>
                </c:pt>
                <c:pt idx="75">
                  <c:v>38</c:v>
                </c:pt>
                <c:pt idx="76">
                  <c:v>38</c:v>
                </c:pt>
                <c:pt idx="77">
                  <c:v>38</c:v>
                </c:pt>
                <c:pt idx="78">
                  <c:v>38</c:v>
                </c:pt>
                <c:pt idx="79">
                  <c:v>39</c:v>
                </c:pt>
                <c:pt idx="80">
                  <c:v>41</c:v>
                </c:pt>
                <c:pt idx="81">
                  <c:v>40</c:v>
                </c:pt>
                <c:pt idx="82">
                  <c:v>34</c:v>
                </c:pt>
                <c:pt idx="83">
                  <c:v>32</c:v>
                </c:pt>
                <c:pt idx="84">
                  <c:v>34</c:v>
                </c:pt>
              </c:numCache>
            </c:numRef>
          </c:val>
          <c:smooth val="0"/>
          <c:extLst>
            <c:ext xmlns:c16="http://schemas.microsoft.com/office/drawing/2014/chart" uri="{C3380CC4-5D6E-409C-BE32-E72D297353CC}">
              <c16:uniqueId val="{00000001-398A-42DD-95F9-F33826841D99}"/>
            </c:ext>
          </c:extLst>
        </c:ser>
        <c:ser>
          <c:idx val="3"/>
          <c:order val="2"/>
          <c:tx>
            <c:v>Rain</c:v>
          </c:tx>
          <c:spPr>
            <a:ln w="38100" cap="rnd" cmpd="sng" algn="ctr">
              <a:solidFill>
                <a:srgbClr val="4472C4"/>
              </a:solidFill>
              <a:prstDash val="solid"/>
              <a:round/>
              <a:headEnd type="none" w="med" len="med"/>
              <a:tailEnd type="none" w="med" len="med"/>
            </a:ln>
            <a:effectLst/>
          </c:spPr>
          <c:marker>
            <c:symbol val="none"/>
          </c:marker>
          <c:cat>
            <c:numRef>
              <c:f>Sheet1!$A$3:$A$88</c:f>
              <c:numCache>
                <c:formatCode>General</c:formatCode>
                <c:ptCount val="86"/>
                <c:pt idx="0">
                  <c:v>1940</c:v>
                </c:pt>
                <c:pt idx="1">
                  <c:v>1941</c:v>
                </c:pt>
                <c:pt idx="2">
                  <c:v>1942</c:v>
                </c:pt>
                <c:pt idx="3">
                  <c:v>1943</c:v>
                </c:pt>
                <c:pt idx="4">
                  <c:v>1944</c:v>
                </c:pt>
                <c:pt idx="5">
                  <c:v>1945</c:v>
                </c:pt>
                <c:pt idx="6">
                  <c:v>1946</c:v>
                </c:pt>
                <c:pt idx="7">
                  <c:v>1947</c:v>
                </c:pt>
                <c:pt idx="8">
                  <c:v>1948</c:v>
                </c:pt>
                <c:pt idx="9">
                  <c:v>1949</c:v>
                </c:pt>
                <c:pt idx="10">
                  <c:v>1950</c:v>
                </c:pt>
                <c:pt idx="11">
                  <c:v>1951</c:v>
                </c:pt>
                <c:pt idx="12">
                  <c:v>1952</c:v>
                </c:pt>
                <c:pt idx="13">
                  <c:v>1953</c:v>
                </c:pt>
                <c:pt idx="14">
                  <c:v>1954</c:v>
                </c:pt>
                <c:pt idx="15">
                  <c:v>1955</c:v>
                </c:pt>
                <c:pt idx="16">
                  <c:v>1956</c:v>
                </c:pt>
                <c:pt idx="17">
                  <c:v>1957</c:v>
                </c:pt>
                <c:pt idx="18">
                  <c:v>1958</c:v>
                </c:pt>
                <c:pt idx="19">
                  <c:v>1959</c:v>
                </c:pt>
                <c:pt idx="20">
                  <c:v>1960</c:v>
                </c:pt>
                <c:pt idx="21">
                  <c:v>1961</c:v>
                </c:pt>
                <c:pt idx="22">
                  <c:v>1962</c:v>
                </c:pt>
                <c:pt idx="23">
                  <c:v>1963</c:v>
                </c:pt>
                <c:pt idx="24">
                  <c:v>1964</c:v>
                </c:pt>
                <c:pt idx="25">
                  <c:v>1965</c:v>
                </c:pt>
                <c:pt idx="26">
                  <c:v>1966</c:v>
                </c:pt>
                <c:pt idx="27">
                  <c:v>1967</c:v>
                </c:pt>
                <c:pt idx="28">
                  <c:v>1968</c:v>
                </c:pt>
                <c:pt idx="29">
                  <c:v>1969</c:v>
                </c:pt>
                <c:pt idx="30">
                  <c:v>1970</c:v>
                </c:pt>
                <c:pt idx="31">
                  <c:v>1971</c:v>
                </c:pt>
                <c:pt idx="32">
                  <c:v>1972</c:v>
                </c:pt>
                <c:pt idx="33">
                  <c:v>1973</c:v>
                </c:pt>
                <c:pt idx="34">
                  <c:v>1974</c:v>
                </c:pt>
                <c:pt idx="35">
                  <c:v>1975</c:v>
                </c:pt>
                <c:pt idx="36">
                  <c:v>1976</c:v>
                </c:pt>
                <c:pt idx="37">
                  <c:v>1977</c:v>
                </c:pt>
                <c:pt idx="38">
                  <c:v>1978</c:v>
                </c:pt>
                <c:pt idx="39">
                  <c:v>1979</c:v>
                </c:pt>
                <c:pt idx="40">
                  <c:v>1980</c:v>
                </c:pt>
                <c:pt idx="41">
                  <c:v>1981</c:v>
                </c:pt>
                <c:pt idx="42">
                  <c:v>1982</c:v>
                </c:pt>
                <c:pt idx="43">
                  <c:v>1983</c:v>
                </c:pt>
                <c:pt idx="44">
                  <c:v>1984</c:v>
                </c:pt>
                <c:pt idx="45">
                  <c:v>1985</c:v>
                </c:pt>
                <c:pt idx="46">
                  <c:v>1986</c:v>
                </c:pt>
                <c:pt idx="47">
                  <c:v>1987</c:v>
                </c:pt>
                <c:pt idx="48">
                  <c:v>1988</c:v>
                </c:pt>
                <c:pt idx="49">
                  <c:v>1989</c:v>
                </c:pt>
                <c:pt idx="50">
                  <c:v>1990</c:v>
                </c:pt>
                <c:pt idx="51">
                  <c:v>1991</c:v>
                </c:pt>
                <c:pt idx="52">
                  <c:v>1992</c:v>
                </c:pt>
                <c:pt idx="53">
                  <c:v>1993</c:v>
                </c:pt>
                <c:pt idx="54">
                  <c:v>1994</c:v>
                </c:pt>
                <c:pt idx="55">
                  <c:v>1995</c:v>
                </c:pt>
                <c:pt idx="56">
                  <c:v>1996</c:v>
                </c:pt>
                <c:pt idx="57">
                  <c:v>1997</c:v>
                </c:pt>
                <c:pt idx="58">
                  <c:v>1998</c:v>
                </c:pt>
                <c:pt idx="59">
                  <c:v>1999</c:v>
                </c:pt>
                <c:pt idx="60">
                  <c:v>2000</c:v>
                </c:pt>
                <c:pt idx="61">
                  <c:v>2001</c:v>
                </c:pt>
                <c:pt idx="62">
                  <c:v>2002</c:v>
                </c:pt>
                <c:pt idx="63">
                  <c:v>2003</c:v>
                </c:pt>
                <c:pt idx="64">
                  <c:v>2004</c:v>
                </c:pt>
                <c:pt idx="65">
                  <c:v>2005</c:v>
                </c:pt>
                <c:pt idx="66">
                  <c:v>2006</c:v>
                </c:pt>
                <c:pt idx="67">
                  <c:v>2007</c:v>
                </c:pt>
                <c:pt idx="68">
                  <c:v>2008</c:v>
                </c:pt>
                <c:pt idx="69">
                  <c:v>2009</c:v>
                </c:pt>
                <c:pt idx="70">
                  <c:v>2010</c:v>
                </c:pt>
                <c:pt idx="71">
                  <c:v>2011</c:v>
                </c:pt>
                <c:pt idx="72">
                  <c:v>2012</c:v>
                </c:pt>
                <c:pt idx="73">
                  <c:v>2013</c:v>
                </c:pt>
                <c:pt idx="74">
                  <c:v>2014</c:v>
                </c:pt>
                <c:pt idx="75">
                  <c:v>2015</c:v>
                </c:pt>
                <c:pt idx="76">
                  <c:v>2016</c:v>
                </c:pt>
                <c:pt idx="77">
                  <c:v>2017</c:v>
                </c:pt>
                <c:pt idx="78">
                  <c:v>2018</c:v>
                </c:pt>
                <c:pt idx="79">
                  <c:v>2019</c:v>
                </c:pt>
                <c:pt idx="80">
                  <c:v>2020</c:v>
                </c:pt>
                <c:pt idx="81">
                  <c:v>2021</c:v>
                </c:pt>
                <c:pt idx="82">
                  <c:v>2022</c:v>
                </c:pt>
                <c:pt idx="83">
                  <c:v>2023</c:v>
                </c:pt>
                <c:pt idx="84">
                  <c:v>2024</c:v>
                </c:pt>
              </c:numCache>
            </c:numRef>
          </c:cat>
          <c:val>
            <c:numRef>
              <c:f>Sheet1!$D$3:$D$88</c:f>
              <c:numCache>
                <c:formatCode>General</c:formatCode>
                <c:ptCount val="86"/>
                <c:pt idx="0">
                  <c:v>3</c:v>
                </c:pt>
                <c:pt idx="1">
                  <c:v>3</c:v>
                </c:pt>
                <c:pt idx="2">
                  <c:v>2</c:v>
                </c:pt>
                <c:pt idx="3">
                  <c:v>3</c:v>
                </c:pt>
                <c:pt idx="4">
                  <c:v>4</c:v>
                </c:pt>
                <c:pt idx="5">
                  <c:v>4</c:v>
                </c:pt>
                <c:pt idx="6">
                  <c:v>5</c:v>
                </c:pt>
                <c:pt idx="7">
                  <c:v>5</c:v>
                </c:pt>
                <c:pt idx="8">
                  <c:v>6</c:v>
                </c:pt>
                <c:pt idx="9">
                  <c:v>7</c:v>
                </c:pt>
                <c:pt idx="10">
                  <c:v>11</c:v>
                </c:pt>
                <c:pt idx="11">
                  <c:v>30</c:v>
                </c:pt>
                <c:pt idx="12">
                  <c:v>40</c:v>
                </c:pt>
                <c:pt idx="13">
                  <c:v>41</c:v>
                </c:pt>
                <c:pt idx="14">
                  <c:v>44</c:v>
                </c:pt>
                <c:pt idx="15">
                  <c:v>44</c:v>
                </c:pt>
                <c:pt idx="16">
                  <c:v>41</c:v>
                </c:pt>
                <c:pt idx="17">
                  <c:v>44</c:v>
                </c:pt>
                <c:pt idx="18">
                  <c:v>46</c:v>
                </c:pt>
                <c:pt idx="19">
                  <c:v>46</c:v>
                </c:pt>
                <c:pt idx="20">
                  <c:v>44</c:v>
                </c:pt>
                <c:pt idx="21">
                  <c:v>47</c:v>
                </c:pt>
                <c:pt idx="22">
                  <c:v>51</c:v>
                </c:pt>
                <c:pt idx="23">
                  <c:v>49</c:v>
                </c:pt>
                <c:pt idx="24">
                  <c:v>51</c:v>
                </c:pt>
                <c:pt idx="25">
                  <c:v>53</c:v>
                </c:pt>
                <c:pt idx="26">
                  <c:v>55</c:v>
                </c:pt>
                <c:pt idx="27">
                  <c:v>54</c:v>
                </c:pt>
                <c:pt idx="28">
                  <c:v>55</c:v>
                </c:pt>
                <c:pt idx="29">
                  <c:v>54</c:v>
                </c:pt>
                <c:pt idx="30">
                  <c:v>51</c:v>
                </c:pt>
                <c:pt idx="31">
                  <c:v>55</c:v>
                </c:pt>
                <c:pt idx="32">
                  <c:v>55</c:v>
                </c:pt>
                <c:pt idx="33">
                  <c:v>55</c:v>
                </c:pt>
                <c:pt idx="34">
                  <c:v>56</c:v>
                </c:pt>
                <c:pt idx="35">
                  <c:v>56</c:v>
                </c:pt>
                <c:pt idx="36">
                  <c:v>57</c:v>
                </c:pt>
                <c:pt idx="37">
                  <c:v>57</c:v>
                </c:pt>
                <c:pt idx="38">
                  <c:v>56</c:v>
                </c:pt>
                <c:pt idx="39">
                  <c:v>56</c:v>
                </c:pt>
                <c:pt idx="40">
                  <c:v>58</c:v>
                </c:pt>
                <c:pt idx="41">
                  <c:v>60</c:v>
                </c:pt>
                <c:pt idx="42">
                  <c:v>60</c:v>
                </c:pt>
                <c:pt idx="43">
                  <c:v>60</c:v>
                </c:pt>
                <c:pt idx="44">
                  <c:v>60</c:v>
                </c:pt>
                <c:pt idx="45">
                  <c:v>59</c:v>
                </c:pt>
                <c:pt idx="46">
                  <c:v>60</c:v>
                </c:pt>
                <c:pt idx="47">
                  <c:v>59</c:v>
                </c:pt>
                <c:pt idx="48">
                  <c:v>59</c:v>
                </c:pt>
                <c:pt idx="49">
                  <c:v>59</c:v>
                </c:pt>
                <c:pt idx="50">
                  <c:v>58</c:v>
                </c:pt>
                <c:pt idx="51">
                  <c:v>60</c:v>
                </c:pt>
                <c:pt idx="52">
                  <c:v>59</c:v>
                </c:pt>
                <c:pt idx="53">
                  <c:v>58</c:v>
                </c:pt>
                <c:pt idx="54">
                  <c:v>53</c:v>
                </c:pt>
                <c:pt idx="55">
                  <c:v>60</c:v>
                </c:pt>
                <c:pt idx="56">
                  <c:v>57</c:v>
                </c:pt>
                <c:pt idx="57">
                  <c:v>56</c:v>
                </c:pt>
                <c:pt idx="58">
                  <c:v>57</c:v>
                </c:pt>
                <c:pt idx="59">
                  <c:v>54</c:v>
                </c:pt>
                <c:pt idx="60">
                  <c:v>51</c:v>
                </c:pt>
                <c:pt idx="61">
                  <c:v>51</c:v>
                </c:pt>
                <c:pt idx="62">
                  <c:v>54</c:v>
                </c:pt>
                <c:pt idx="63">
                  <c:v>55</c:v>
                </c:pt>
                <c:pt idx="64">
                  <c:v>52</c:v>
                </c:pt>
                <c:pt idx="65">
                  <c:v>52</c:v>
                </c:pt>
                <c:pt idx="66">
                  <c:v>56</c:v>
                </c:pt>
                <c:pt idx="67">
                  <c:v>54</c:v>
                </c:pt>
                <c:pt idx="68">
                  <c:v>53</c:v>
                </c:pt>
                <c:pt idx="69">
                  <c:v>53</c:v>
                </c:pt>
                <c:pt idx="70">
                  <c:v>54</c:v>
                </c:pt>
                <c:pt idx="71">
                  <c:v>48</c:v>
                </c:pt>
                <c:pt idx="72">
                  <c:v>49</c:v>
                </c:pt>
                <c:pt idx="73">
                  <c:v>52</c:v>
                </c:pt>
                <c:pt idx="74">
                  <c:v>50</c:v>
                </c:pt>
                <c:pt idx="75">
                  <c:v>48</c:v>
                </c:pt>
                <c:pt idx="76">
                  <c:v>41</c:v>
                </c:pt>
                <c:pt idx="77">
                  <c:v>44</c:v>
                </c:pt>
                <c:pt idx="78">
                  <c:v>43</c:v>
                </c:pt>
                <c:pt idx="79">
                  <c:v>43</c:v>
                </c:pt>
                <c:pt idx="80">
                  <c:v>46</c:v>
                </c:pt>
                <c:pt idx="81">
                  <c:v>26</c:v>
                </c:pt>
                <c:pt idx="82">
                  <c:v>24</c:v>
                </c:pt>
                <c:pt idx="83">
                  <c:v>24</c:v>
                </c:pt>
                <c:pt idx="84">
                  <c:v>22</c:v>
                </c:pt>
              </c:numCache>
            </c:numRef>
          </c:val>
          <c:smooth val="0"/>
          <c:extLst>
            <c:ext xmlns:c16="http://schemas.microsoft.com/office/drawing/2014/chart" uri="{C3380CC4-5D6E-409C-BE32-E72D297353CC}">
              <c16:uniqueId val="{00000002-398A-42DD-95F9-F33826841D99}"/>
            </c:ext>
          </c:extLst>
        </c:ser>
        <c:dLbls>
          <c:showLegendKey val="0"/>
          <c:showVal val="0"/>
          <c:showCatName val="0"/>
          <c:showSerName val="0"/>
          <c:showPercent val="0"/>
          <c:showBubbleSize val="0"/>
        </c:dLbls>
        <c:smooth val="0"/>
        <c:axId val="908354568"/>
        <c:axId val="908356616"/>
      </c:lineChart>
      <c:catAx>
        <c:axId val="908354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08356616"/>
        <c:crosses val="autoZero"/>
        <c:auto val="1"/>
        <c:lblAlgn val="ctr"/>
        <c:lblOffset val="100"/>
        <c:noMultiLvlLbl val="0"/>
      </c:catAx>
      <c:valAx>
        <c:axId val="908356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r>
                  <a:rPr lang="en-US"/>
                  <a:t>stations</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908354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974574FF-7DE0-D481-F961-5FF9C7765639}"/>
              </a:ext>
            </a:extLst>
          </p:cNvPr>
          <p:cNvSpPr txBox="1"/>
          <p:nvPr>
            <p:extLst>
              <p:ext uri="{1162E1C5-73C7-4A58-AE30-91384D911F3F}">
                <p184:classification xmlns:p184="http://schemas.microsoft.com/office/powerpoint/2018/4/main" val="hdr"/>
              </p:ext>
            </p:extLst>
          </p:nvPr>
        </p:nvSpPr>
        <p:spPr>
          <a:xfrm>
            <a:off x="8884412" y="63500"/>
            <a:ext cx="544513" cy="152400"/>
          </a:xfrm>
          <a:prstGeom prst="rect">
            <a:avLst/>
          </a:prstGeom>
        </p:spPr>
        <p:txBody>
          <a:bodyPr horzOverflow="overflow" lIns="0" tIns="0" rIns="0" bIns="0">
            <a:spAutoFit/>
          </a:bodyPr>
          <a:lstStyle/>
          <a:p>
            <a:pPr algn="l"/>
            <a:r>
              <a:rPr lang="en-US" sz="1000">
                <a:solidFill>
                  <a:srgbClr val="FF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8C025038-2868-8F1C-FC1C-624D1C6B6236}"/>
              </a:ext>
            </a:extLst>
          </p:cNvPr>
          <p:cNvSpPr txBox="1"/>
          <p:nvPr>
            <p:extLst>
              <p:ext uri="{1162E1C5-73C7-4A58-AE30-91384D911F3F}">
                <p184:classification xmlns:p184="http://schemas.microsoft.com/office/powerpoint/2018/4/main" val="ftr"/>
              </p:ext>
            </p:extLst>
          </p:nvPr>
        </p:nvSpPr>
        <p:spPr>
          <a:xfrm>
            <a:off x="8884412" y="10071100"/>
            <a:ext cx="544513" cy="152400"/>
          </a:xfrm>
          <a:prstGeom prst="rect">
            <a:avLst/>
          </a:prstGeom>
        </p:spPr>
        <p:txBody>
          <a:bodyPr horzOverflow="overflow" lIns="0" tIns="0" rIns="0" bIns="0">
            <a:spAutoFit/>
          </a:bodyPr>
          <a:lstStyle/>
          <a:p>
            <a:pPr algn="l"/>
            <a:r>
              <a:rPr lang="en-US" sz="1000">
                <a:solidFill>
                  <a:srgbClr val="FF0000">
                    <a:alpha val="50000"/>
                  </a:srgbClr>
                </a:solidFill>
                <a:latin typeface="Aptos" panose="020B0004020202020204" pitchFamily="34" charset="0"/>
              </a:rPr>
              <a:t>OFFICIAL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1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8" Type="http://schemas.openxmlformats.org/officeDocument/2006/relationships/hyperlink" Target="https://www.rccap.org/climate-change-update-for-the-pacific/" TargetMode="External"/><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s://www.pacificclimatechange.net/document/pacific-islands-climate-change-monitor-2021&#8203;" TargetMode="External"/><Relationship Id="rId5" Type="http://schemas.openxmlformats.org/officeDocument/2006/relationships/hyperlink" Target="https://gem.spc.int/resources/publications/climate-change-in-the-pacific-2022-historical-and-recent-variability&#8203;" TargetMode="External"/><Relationship Id="rId4" Type="http://schemas.openxmlformats.org/officeDocument/2006/relationships/image" Target="../media/image3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5.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hyperlink" Target="https://www.sprep.org/news/2025-confirmed-as-one-of-the-warmest-years-on-record-in-the-western-pacific" TargetMode="External"/><Relationship Id="rId2" Type="http://schemas.openxmlformats.org/officeDocument/2006/relationships/hyperlink" Target="https://climate.copernicus.eu/global-climate-highlights-2025" TargetMode="Externa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sv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16238"/>
          </a:xfrm>
          <a:prstGeom prst="rect">
            <a:avLst/>
          </a:prstGeom>
        </p:spPr>
        <p:txBody>
          <a:bodyPr lIns="0" tIns="0" rIns="0" bIns="0" rtlCol="0" anchor="t">
            <a:spAutoFit/>
          </a:bodyPr>
          <a:lstStyle/>
          <a:p>
            <a:pPr algn="ctr">
              <a:lnSpc>
                <a:spcPts val="8100"/>
              </a:lnSpc>
            </a:pPr>
            <a:r>
              <a:rPr lang="en-US" sz="8000" b="1" spc="264">
                <a:solidFill>
                  <a:srgbClr val="E38E00"/>
                </a:solidFill>
                <a:latin typeface="Bebas Neue Bold"/>
                <a:ea typeface="Bebas Neue Bold"/>
                <a:cs typeface="Bebas Neue Bold"/>
                <a:sym typeface="Bebas Neue Bold"/>
              </a:rPr>
              <a:t>PACIFIC ISLANDS climate &amp; OCEAN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780104" y="3442076"/>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0" name="TextBox 10"/>
          <p:cNvSpPr txBox="1"/>
          <p:nvPr/>
        </p:nvSpPr>
        <p:spPr>
          <a:xfrm>
            <a:off x="7472731" y="1256193"/>
            <a:ext cx="9776883" cy="2007473"/>
          </a:xfrm>
          <a:prstGeom prst="rect">
            <a:avLst/>
          </a:prstGeom>
        </p:spPr>
        <p:txBody>
          <a:bodyPr lIns="0" tIns="0" rIns="0" bIns="0" rtlCol="0" anchor="t">
            <a:spAutoFit/>
          </a:bodyPr>
          <a:lstStyle/>
          <a:p>
            <a:pPr algn="ctr"/>
            <a:r>
              <a:rPr lang="en-US" sz="6000" b="1">
                <a:solidFill>
                  <a:srgbClr val="0892CD"/>
                </a:solidFill>
                <a:latin typeface="Roboto Bold"/>
                <a:ea typeface="Roboto Bold"/>
                <a:cs typeface="Roboto Bold"/>
                <a:sym typeface="Roboto Bold"/>
              </a:rPr>
              <a:t>Looking back long-term </a:t>
            </a:r>
            <a:endParaRPr lang="en-US">
              <a:sym typeface="Roboto Bold"/>
            </a:endParaRPr>
          </a:p>
          <a:p>
            <a:pPr algn="ctr"/>
            <a:endParaRPr lang="en-US">
              <a:sym typeface="Roboto Bold"/>
            </a:endParaRPr>
          </a:p>
          <a:p>
            <a:pPr algn="ctr">
              <a:lnSpc>
                <a:spcPts val="6959"/>
              </a:lnSpc>
            </a:pPr>
            <a:r>
              <a:rPr lang="en-US" sz="4000" b="1">
                <a:solidFill>
                  <a:srgbClr val="0892CD"/>
                </a:solidFill>
                <a:latin typeface="Roboto Bold"/>
                <a:ea typeface="Roboto Bold"/>
                <a:cs typeface="Roboto Bold"/>
                <a:sym typeface="Roboto Bold"/>
              </a:rPr>
              <a:t>Rainfall and temperature </a:t>
            </a:r>
            <a:endParaRPr lang="en-US" sz="4000">
              <a:ea typeface="Calibri"/>
              <a:cs typeface="Calibri"/>
            </a:endParaRPr>
          </a:p>
        </p:txBody>
      </p:sp>
      <p:sp>
        <p:nvSpPr>
          <p:cNvPr id="11" name="TextBox 11"/>
          <p:cNvSpPr txBox="1"/>
          <p:nvPr/>
        </p:nvSpPr>
        <p:spPr>
          <a:xfrm>
            <a:off x="6512518" y="3816222"/>
            <a:ext cx="11716680" cy="1342612"/>
          </a:xfrm>
          <a:prstGeom prst="rect">
            <a:avLst/>
          </a:prstGeom>
        </p:spPr>
        <p:txBody>
          <a:bodyPr lIns="0" tIns="0" rIns="0" bIns="0" rtlCol="0" anchor="t">
            <a:spAutoFit/>
          </a:bodyPr>
          <a:lstStyle/>
          <a:p>
            <a:pPr algn="ctr">
              <a:lnSpc>
                <a:spcPts val="3790"/>
              </a:lnSpc>
            </a:pPr>
            <a:r>
              <a:rPr lang="en-US" sz="2350" b="1">
                <a:solidFill>
                  <a:srgbClr val="000000"/>
                </a:solidFill>
                <a:latin typeface="Lato Bold"/>
                <a:ea typeface="Lato Bold"/>
                <a:cs typeface="Lato Bold"/>
                <a:sym typeface="Lato Bold"/>
              </a:rPr>
              <a:t>Nicholas Herold and Simon McGree</a:t>
            </a:r>
            <a:endParaRPr lang="en-US"/>
          </a:p>
          <a:p>
            <a:pPr algn="ctr">
              <a:lnSpc>
                <a:spcPts val="3475"/>
              </a:lnSpc>
            </a:pPr>
            <a:r>
              <a:rPr lang="en-US" sz="2150">
                <a:solidFill>
                  <a:srgbClr val="000000"/>
                </a:solidFill>
                <a:latin typeface="Lato"/>
                <a:ea typeface="Lato"/>
                <a:cs typeface="Lato"/>
                <a:sym typeface="Lato"/>
              </a:rPr>
              <a:t>21</a:t>
            </a:r>
            <a:r>
              <a:rPr lang="en-US" sz="2150" baseline="30000">
                <a:solidFill>
                  <a:srgbClr val="000000"/>
                </a:solidFill>
                <a:latin typeface="Lato"/>
                <a:ea typeface="Lato"/>
                <a:cs typeface="Lato"/>
                <a:sym typeface="Lato"/>
              </a:rPr>
              <a:t>st</a:t>
            </a:r>
            <a:r>
              <a:rPr lang="en-US" sz="2150">
                <a:solidFill>
                  <a:srgbClr val="000000"/>
                </a:solidFill>
                <a:latin typeface="Lato"/>
                <a:ea typeface="Lato"/>
                <a:cs typeface="Lato"/>
                <a:sym typeface="Lato"/>
              </a:rPr>
              <a:t> October, 2026 </a:t>
            </a:r>
            <a:endParaRPr lang="en-US"/>
          </a:p>
          <a:p>
            <a:pPr algn="ctr">
              <a:lnSpc>
                <a:spcPts val="3475"/>
              </a:lnSpc>
            </a:pPr>
            <a:r>
              <a:rPr lang="en-US" sz="2150">
                <a:solidFill>
                  <a:srgbClr val="000000"/>
                </a:solidFill>
                <a:latin typeface="Lato"/>
                <a:ea typeface="Lato"/>
                <a:cs typeface="Lato"/>
                <a:sym typeface="Lato"/>
              </a:rPr>
              <a:t>Bureau of Meteorology</a:t>
            </a:r>
            <a:endParaRPr lang="en-US"/>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1" name="Picture 20" descr="Blue text on a white background&#10;&#10;Description automatically generated">
            <a:extLst>
              <a:ext uri="{FF2B5EF4-FFF2-40B4-BE49-F238E27FC236}">
                <a16:creationId xmlns:a16="http://schemas.microsoft.com/office/drawing/2014/main" id="{24896146-5541-2233-1C90-D9A66025F625}"/>
              </a:ext>
            </a:extLst>
          </p:cNvPr>
          <p:cNvPicPr>
            <a:picLocks noChangeAspect="1"/>
          </p:cNvPicPr>
          <p:nvPr/>
        </p:nvPicPr>
        <p:blipFill>
          <a:blip r:embed="rId9"/>
          <a:stretch>
            <a:fillRect/>
          </a:stretch>
        </p:blipFill>
        <p:spPr>
          <a:xfrm>
            <a:off x="11376644" y="7116548"/>
            <a:ext cx="3419475" cy="13620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B904F1-86DD-500A-8FBF-67FE4860E6E1}"/>
              </a:ext>
            </a:extLst>
          </p:cNvPr>
          <p:cNvSpPr>
            <a:spLocks noGrp="1"/>
          </p:cNvSpPr>
          <p:nvPr>
            <p:ph type="title"/>
          </p:nvPr>
        </p:nvSpPr>
        <p:spPr/>
        <p:txBody>
          <a:bodyPr>
            <a:normAutofit/>
          </a:bodyPr>
          <a:lstStyle/>
          <a:p>
            <a:r>
              <a:rPr lang="en-GB">
                <a:ea typeface="Calibri"/>
                <a:cs typeface="Calibri"/>
              </a:rPr>
              <a:t>Temperature</a:t>
            </a:r>
          </a:p>
        </p:txBody>
      </p:sp>
      <p:sp>
        <p:nvSpPr>
          <p:cNvPr id="5" name="Text Placeholder 4">
            <a:extLst>
              <a:ext uri="{FF2B5EF4-FFF2-40B4-BE49-F238E27FC236}">
                <a16:creationId xmlns:a16="http://schemas.microsoft.com/office/drawing/2014/main" id="{601E7742-6615-37A0-457D-939E8A62394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98390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B0E28-8C33-23C6-7BE5-B98FFE0BC7D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2468967-11DE-D713-11FF-ABB94C02C108}"/>
              </a:ext>
            </a:extLst>
          </p:cNvPr>
          <p:cNvSpPr txBox="1"/>
          <p:nvPr/>
        </p:nvSpPr>
        <p:spPr>
          <a:xfrm>
            <a:off x="1506554" y="852014"/>
            <a:ext cx="1519606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Global temperature anomalies </a:t>
            </a:r>
            <a:endParaRPr lang="en-US"/>
          </a:p>
        </p:txBody>
      </p:sp>
      <p:sp>
        <p:nvSpPr>
          <p:cNvPr id="4" name="Freeform 4">
            <a:extLst>
              <a:ext uri="{FF2B5EF4-FFF2-40B4-BE49-F238E27FC236}">
                <a16:creationId xmlns:a16="http://schemas.microsoft.com/office/drawing/2014/main" id="{4875A52E-69DE-0865-A64E-91881835AEA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Picture 4" descr="A graph on a blue background&#10;&#10;AI-generated content may be incorrect.">
            <a:extLst>
              <a:ext uri="{FF2B5EF4-FFF2-40B4-BE49-F238E27FC236}">
                <a16:creationId xmlns:a16="http://schemas.microsoft.com/office/drawing/2014/main" id="{F1887BF7-27CE-FD44-9BF8-24F6636D38D0}"/>
              </a:ext>
            </a:extLst>
          </p:cNvPr>
          <p:cNvPicPr>
            <a:picLocks noChangeAspect="1"/>
          </p:cNvPicPr>
          <p:nvPr/>
        </p:nvPicPr>
        <p:blipFill>
          <a:blip r:embed="rId3"/>
          <a:stretch>
            <a:fillRect/>
          </a:stretch>
        </p:blipFill>
        <p:spPr>
          <a:xfrm>
            <a:off x="2457450" y="1972710"/>
            <a:ext cx="13363161" cy="7554153"/>
          </a:xfrm>
          <a:prstGeom prst="rect">
            <a:avLst/>
          </a:prstGeom>
        </p:spPr>
      </p:pic>
    </p:spTree>
    <p:extLst>
      <p:ext uri="{BB962C8B-B14F-4D97-AF65-F5344CB8AC3E}">
        <p14:creationId xmlns:p14="http://schemas.microsoft.com/office/powerpoint/2010/main" val="2277248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53730-D3CD-1B2A-B46E-46B224A481B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D1735A5A-7677-B9C8-398B-88A415FE20DC}"/>
              </a:ext>
            </a:extLst>
          </p:cNvPr>
          <p:cNvSpPr txBox="1"/>
          <p:nvPr/>
        </p:nvSpPr>
        <p:spPr>
          <a:xfrm>
            <a:off x="1506554" y="852014"/>
            <a:ext cx="14887956"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Pacific temperature anomalies (ERA5) </a:t>
            </a:r>
            <a:endParaRPr lang="en-US"/>
          </a:p>
        </p:txBody>
      </p:sp>
      <p:sp>
        <p:nvSpPr>
          <p:cNvPr id="4" name="Freeform 4">
            <a:extLst>
              <a:ext uri="{FF2B5EF4-FFF2-40B4-BE49-F238E27FC236}">
                <a16:creationId xmlns:a16="http://schemas.microsoft.com/office/drawing/2014/main" id="{148FFD0B-C93E-2999-BAC1-FB8FC0E0075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TextBox 8">
            <a:extLst>
              <a:ext uri="{FF2B5EF4-FFF2-40B4-BE49-F238E27FC236}">
                <a16:creationId xmlns:a16="http://schemas.microsoft.com/office/drawing/2014/main" id="{91912B63-056E-587B-9415-11B88A4AB893}"/>
              </a:ext>
            </a:extLst>
          </p:cNvPr>
          <p:cNvSpPr txBox="1"/>
          <p:nvPr/>
        </p:nvSpPr>
        <p:spPr>
          <a:xfrm>
            <a:off x="5158408" y="1869549"/>
            <a:ext cx="781878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a:t>October-September 12-month averages to 2026</a:t>
            </a:r>
            <a:endParaRPr lang="en-US"/>
          </a:p>
        </p:txBody>
      </p:sp>
      <p:pic>
        <p:nvPicPr>
          <p:cNvPr id="5" name="Picture 4">
            <a:extLst>
              <a:ext uri="{FF2B5EF4-FFF2-40B4-BE49-F238E27FC236}">
                <a16:creationId xmlns:a16="http://schemas.microsoft.com/office/drawing/2014/main" id="{BFCC44B0-8E4B-DE7A-DDC2-37A4F4D3328D}"/>
              </a:ext>
            </a:extLst>
          </p:cNvPr>
          <p:cNvPicPr>
            <a:picLocks noChangeAspect="1"/>
          </p:cNvPicPr>
          <p:nvPr/>
        </p:nvPicPr>
        <p:blipFill>
          <a:blip r:embed="rId3"/>
          <a:srcRect r="69" b="-98"/>
          <a:stretch>
            <a:fillRect/>
          </a:stretch>
        </p:blipFill>
        <p:spPr>
          <a:xfrm>
            <a:off x="3496928" y="2340894"/>
            <a:ext cx="11304161" cy="7951370"/>
          </a:xfrm>
          <a:prstGeom prst="rect">
            <a:avLst/>
          </a:prstGeom>
        </p:spPr>
      </p:pic>
    </p:spTree>
    <p:extLst>
      <p:ext uri="{BB962C8B-B14F-4D97-AF65-F5344CB8AC3E}">
        <p14:creationId xmlns:p14="http://schemas.microsoft.com/office/powerpoint/2010/main" val="2825568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30635-8371-5E34-880F-4D77FFF80CA9}"/>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B78DF9D-D340-208D-336E-6E7F039E8552}"/>
              </a:ext>
            </a:extLst>
          </p:cNvPr>
          <p:cNvSpPr txBox="1"/>
          <p:nvPr/>
        </p:nvSpPr>
        <p:spPr>
          <a:xfrm>
            <a:off x="1506554" y="852014"/>
            <a:ext cx="1588186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Pacific temperature anomalies (stations) </a:t>
            </a:r>
            <a:endParaRPr lang="en-US"/>
          </a:p>
        </p:txBody>
      </p:sp>
      <p:sp>
        <p:nvSpPr>
          <p:cNvPr id="4" name="Freeform 4">
            <a:extLst>
              <a:ext uri="{FF2B5EF4-FFF2-40B4-BE49-F238E27FC236}">
                <a16:creationId xmlns:a16="http://schemas.microsoft.com/office/drawing/2014/main" id="{A1370CFF-B604-0805-9DB7-E6D3EE45E40F}"/>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 name="Picture 2">
            <a:extLst>
              <a:ext uri="{FF2B5EF4-FFF2-40B4-BE49-F238E27FC236}">
                <a16:creationId xmlns:a16="http://schemas.microsoft.com/office/drawing/2014/main" id="{7A8D8542-6A97-F3CD-90DF-AD9E186A5D69}"/>
              </a:ext>
            </a:extLst>
          </p:cNvPr>
          <p:cNvPicPr>
            <a:picLocks noChangeAspect="1"/>
          </p:cNvPicPr>
          <p:nvPr/>
        </p:nvPicPr>
        <p:blipFill>
          <a:blip r:embed="rId3"/>
          <a:stretch>
            <a:fillRect/>
          </a:stretch>
        </p:blipFill>
        <p:spPr>
          <a:xfrm>
            <a:off x="4833317" y="2002114"/>
            <a:ext cx="8611427" cy="7982363"/>
          </a:xfrm>
          <a:prstGeom prst="rect">
            <a:avLst/>
          </a:prstGeom>
        </p:spPr>
      </p:pic>
    </p:spTree>
    <p:extLst>
      <p:ext uri="{BB962C8B-B14F-4D97-AF65-F5344CB8AC3E}">
        <p14:creationId xmlns:p14="http://schemas.microsoft.com/office/powerpoint/2010/main" val="2254158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E2BD1-D645-BC98-8CE8-05B9DBA6409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7F4834F-4DC0-018E-3BF6-13FDA6F39B85}"/>
              </a:ext>
            </a:extLst>
          </p:cNvPr>
          <p:cNvSpPr txBox="1"/>
          <p:nvPr/>
        </p:nvSpPr>
        <p:spPr>
          <a:xfrm>
            <a:off x="1506554" y="852014"/>
            <a:ext cx="16309251"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Station temperature trends (1951-2024) </a:t>
            </a:r>
            <a:endParaRPr lang="en-US"/>
          </a:p>
        </p:txBody>
      </p:sp>
      <p:sp>
        <p:nvSpPr>
          <p:cNvPr id="4" name="Freeform 4">
            <a:extLst>
              <a:ext uri="{FF2B5EF4-FFF2-40B4-BE49-F238E27FC236}">
                <a16:creationId xmlns:a16="http://schemas.microsoft.com/office/drawing/2014/main" id="{0BD3D442-7F24-E3F1-69FB-CC8DA5B908AF}"/>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Picture 4" descr="A red line with black text&#10;&#10;AI-generated content may be incorrect.">
            <a:extLst>
              <a:ext uri="{FF2B5EF4-FFF2-40B4-BE49-F238E27FC236}">
                <a16:creationId xmlns:a16="http://schemas.microsoft.com/office/drawing/2014/main" id="{B44498B2-5F3F-6B0A-B4F1-3A79CDA3B3FB}"/>
              </a:ext>
            </a:extLst>
          </p:cNvPr>
          <p:cNvPicPr>
            <a:picLocks noChangeAspect="1"/>
          </p:cNvPicPr>
          <p:nvPr/>
        </p:nvPicPr>
        <p:blipFill>
          <a:blip r:embed="rId3"/>
          <a:stretch>
            <a:fillRect/>
          </a:stretch>
        </p:blipFill>
        <p:spPr>
          <a:xfrm>
            <a:off x="3035370" y="8735461"/>
            <a:ext cx="12217261" cy="1294156"/>
          </a:xfrm>
          <a:prstGeom prst="rect">
            <a:avLst/>
          </a:prstGeom>
        </p:spPr>
      </p:pic>
      <p:pic>
        <p:nvPicPr>
          <p:cNvPr id="6" name="Picture 5" descr="A map with red circles&#10;&#10;AI-generated content may be incorrect.">
            <a:extLst>
              <a:ext uri="{FF2B5EF4-FFF2-40B4-BE49-F238E27FC236}">
                <a16:creationId xmlns:a16="http://schemas.microsoft.com/office/drawing/2014/main" id="{624E5A04-CFA0-A35F-B556-B62438209727}"/>
              </a:ext>
            </a:extLst>
          </p:cNvPr>
          <p:cNvPicPr>
            <a:picLocks noChangeAspect="1"/>
          </p:cNvPicPr>
          <p:nvPr/>
        </p:nvPicPr>
        <p:blipFill>
          <a:blip r:embed="rId4"/>
          <a:stretch>
            <a:fillRect/>
          </a:stretch>
        </p:blipFill>
        <p:spPr>
          <a:xfrm>
            <a:off x="2258875" y="1868971"/>
            <a:ext cx="13770250" cy="6668327"/>
          </a:xfrm>
          <a:prstGeom prst="rect">
            <a:avLst/>
          </a:prstGeom>
        </p:spPr>
      </p:pic>
    </p:spTree>
    <p:extLst>
      <p:ext uri="{BB962C8B-B14F-4D97-AF65-F5344CB8AC3E}">
        <p14:creationId xmlns:p14="http://schemas.microsoft.com/office/powerpoint/2010/main" val="104295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DC3F9-6EE9-938D-5AB9-1EC64AE6254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66ADBC28-EBDE-85E8-0AAC-18F2D894964B}"/>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Pacific hot days and cold nights (stations) </a:t>
            </a:r>
            <a:endParaRPr lang="en-US"/>
          </a:p>
        </p:txBody>
      </p:sp>
      <p:sp>
        <p:nvSpPr>
          <p:cNvPr id="4" name="Freeform 4">
            <a:extLst>
              <a:ext uri="{FF2B5EF4-FFF2-40B4-BE49-F238E27FC236}">
                <a16:creationId xmlns:a16="http://schemas.microsoft.com/office/drawing/2014/main" id="{3F6D3623-D138-B2D2-21DE-296DBC230F9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 name="Picture 2" descr="A graph of different colored lines&#10;&#10;AI-generated content may be incorrect.">
            <a:extLst>
              <a:ext uri="{FF2B5EF4-FFF2-40B4-BE49-F238E27FC236}">
                <a16:creationId xmlns:a16="http://schemas.microsoft.com/office/drawing/2014/main" id="{1B9E1D9B-421A-92C4-03FE-C0B7C13582B5}"/>
              </a:ext>
            </a:extLst>
          </p:cNvPr>
          <p:cNvPicPr>
            <a:picLocks noChangeAspect="1"/>
          </p:cNvPicPr>
          <p:nvPr/>
        </p:nvPicPr>
        <p:blipFill>
          <a:blip r:embed="rId3"/>
          <a:stretch>
            <a:fillRect/>
          </a:stretch>
        </p:blipFill>
        <p:spPr>
          <a:xfrm>
            <a:off x="1765852" y="2301116"/>
            <a:ext cx="7232373" cy="7116003"/>
          </a:xfrm>
          <a:prstGeom prst="rect">
            <a:avLst/>
          </a:prstGeom>
        </p:spPr>
      </p:pic>
      <p:pic>
        <p:nvPicPr>
          <p:cNvPr id="7" name="Picture 6" descr="A graph of different colored lines&#10;&#10;AI-generated content may be incorrect.">
            <a:extLst>
              <a:ext uri="{FF2B5EF4-FFF2-40B4-BE49-F238E27FC236}">
                <a16:creationId xmlns:a16="http://schemas.microsoft.com/office/drawing/2014/main" id="{18CA014A-4A23-A151-5B88-3E044AC59946}"/>
              </a:ext>
            </a:extLst>
          </p:cNvPr>
          <p:cNvPicPr>
            <a:picLocks noChangeAspect="1"/>
          </p:cNvPicPr>
          <p:nvPr/>
        </p:nvPicPr>
        <p:blipFill>
          <a:blip r:embed="rId4"/>
          <a:stretch>
            <a:fillRect/>
          </a:stretch>
        </p:blipFill>
        <p:spPr>
          <a:xfrm>
            <a:off x="9405523" y="2269435"/>
            <a:ext cx="7348744" cy="7368208"/>
          </a:xfrm>
          <a:prstGeom prst="rect">
            <a:avLst/>
          </a:prstGeom>
        </p:spPr>
      </p:pic>
    </p:spTree>
    <p:extLst>
      <p:ext uri="{BB962C8B-B14F-4D97-AF65-F5344CB8AC3E}">
        <p14:creationId xmlns:p14="http://schemas.microsoft.com/office/powerpoint/2010/main" val="2497294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345C8-8094-3FB2-020F-2E6F8D5ABCC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14E0CA1-7CB1-968D-4A89-F085E2A3EE23}"/>
              </a:ext>
            </a:extLst>
          </p:cNvPr>
          <p:cNvPicPr>
            <a:picLocks noChangeAspect="1"/>
          </p:cNvPicPr>
          <p:nvPr/>
        </p:nvPicPr>
        <p:blipFill>
          <a:blip r:embed="rId2"/>
          <a:srcRect r="-76" b="136"/>
          <a:stretch>
            <a:fillRect/>
          </a:stretch>
        </p:blipFill>
        <p:spPr>
          <a:xfrm>
            <a:off x="2323529" y="2722125"/>
            <a:ext cx="12687467" cy="7124519"/>
          </a:xfrm>
          <a:prstGeom prst="rect">
            <a:avLst/>
          </a:prstGeom>
        </p:spPr>
      </p:pic>
      <p:sp>
        <p:nvSpPr>
          <p:cNvPr id="2" name="TextBox 2">
            <a:extLst>
              <a:ext uri="{FF2B5EF4-FFF2-40B4-BE49-F238E27FC236}">
                <a16:creationId xmlns:a16="http://schemas.microsoft.com/office/drawing/2014/main" id="{6A645C2E-A819-DFAA-3A0B-BB0EE28A706F}"/>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Changing extremes over past 70 years </a:t>
            </a:r>
            <a:endParaRPr lang="en-US"/>
          </a:p>
        </p:txBody>
      </p:sp>
      <p:sp>
        <p:nvSpPr>
          <p:cNvPr id="4" name="Freeform 4">
            <a:extLst>
              <a:ext uri="{FF2B5EF4-FFF2-40B4-BE49-F238E27FC236}">
                <a16:creationId xmlns:a16="http://schemas.microsoft.com/office/drawing/2014/main" id="{E5CB2700-6AD9-4D23-3D1E-58E5521D7C90}"/>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Content Placeholder 15" descr="A diagram of a normal distribution&#10;&#10;AI-generated content may be incorrect.">
            <a:extLst>
              <a:ext uri="{FF2B5EF4-FFF2-40B4-BE49-F238E27FC236}">
                <a16:creationId xmlns:a16="http://schemas.microsoft.com/office/drawing/2014/main" id="{BACD79C4-F496-C509-C00C-9DD3A04FEF4A}"/>
              </a:ext>
            </a:extLst>
          </p:cNvPr>
          <p:cNvPicPr>
            <a:picLocks noGrp="1" noChangeAspect="1"/>
          </p:cNvPicPr>
          <p:nvPr/>
        </p:nvPicPr>
        <p:blipFill>
          <a:blip r:embed="rId4"/>
          <a:stretch>
            <a:fillRect/>
          </a:stretch>
        </p:blipFill>
        <p:spPr>
          <a:xfrm>
            <a:off x="2370907" y="2730085"/>
            <a:ext cx="12678167" cy="7114415"/>
          </a:xfrm>
          <a:prstGeom prst="rect">
            <a:avLst/>
          </a:prstGeom>
          <a:noFill/>
          <a:ln>
            <a:noFill/>
          </a:ln>
        </p:spPr>
      </p:pic>
      <p:sp>
        <p:nvSpPr>
          <p:cNvPr id="6" name="TextBox 8">
            <a:extLst>
              <a:ext uri="{FF2B5EF4-FFF2-40B4-BE49-F238E27FC236}">
                <a16:creationId xmlns:a16="http://schemas.microsoft.com/office/drawing/2014/main" id="{2D412D2E-5E38-8939-2CC9-DCF3D7940F32}"/>
              </a:ext>
            </a:extLst>
          </p:cNvPr>
          <p:cNvSpPr txBox="1"/>
          <p:nvPr/>
        </p:nvSpPr>
        <p:spPr>
          <a:xfrm>
            <a:off x="5516217" y="2108088"/>
            <a:ext cx="781878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400" b="1"/>
              <a:t>Anomalies of daily maximum station temperatures</a:t>
            </a:r>
          </a:p>
        </p:txBody>
      </p:sp>
      <p:sp>
        <p:nvSpPr>
          <p:cNvPr id="12" name="TextBox 18">
            <a:extLst>
              <a:ext uri="{FF2B5EF4-FFF2-40B4-BE49-F238E27FC236}">
                <a16:creationId xmlns:a16="http://schemas.microsoft.com/office/drawing/2014/main" id="{ED6F4232-FB3B-9A0E-844B-9980BB737CAF}"/>
              </a:ext>
            </a:extLst>
          </p:cNvPr>
          <p:cNvSpPr txBox="1"/>
          <p:nvPr/>
        </p:nvSpPr>
        <p:spPr>
          <a:xfrm rot="16200000">
            <a:off x="6839115" y="8081020"/>
            <a:ext cx="1249017"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b="1"/>
              <a:t>5</a:t>
            </a:r>
            <a:r>
              <a:rPr lang="en-GB" sz="1600" b="1" baseline="30000"/>
              <a:t>th</a:t>
            </a:r>
            <a:r>
              <a:rPr lang="en-GB" sz="1600" b="1"/>
              <a:t> percentile</a:t>
            </a:r>
          </a:p>
        </p:txBody>
      </p:sp>
      <p:sp>
        <p:nvSpPr>
          <p:cNvPr id="13" name="TextBox 19">
            <a:extLst>
              <a:ext uri="{FF2B5EF4-FFF2-40B4-BE49-F238E27FC236}">
                <a16:creationId xmlns:a16="http://schemas.microsoft.com/office/drawing/2014/main" id="{2397D0FE-3EEF-953C-A659-F05A8CD55209}"/>
              </a:ext>
            </a:extLst>
          </p:cNvPr>
          <p:cNvSpPr txBox="1"/>
          <p:nvPr/>
        </p:nvSpPr>
        <p:spPr>
          <a:xfrm rot="16200000">
            <a:off x="9998099" y="8107523"/>
            <a:ext cx="1196008"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600" b="1"/>
              <a:t>95</a:t>
            </a:r>
            <a:r>
              <a:rPr lang="en-GB" sz="1600" b="1" baseline="30000"/>
              <a:t>th</a:t>
            </a:r>
            <a:r>
              <a:rPr lang="en-GB" sz="1600" b="1"/>
              <a:t> percentile</a:t>
            </a:r>
          </a:p>
        </p:txBody>
      </p:sp>
      <p:sp>
        <p:nvSpPr>
          <p:cNvPr id="16" name="TextBox 11">
            <a:extLst>
              <a:ext uri="{FF2B5EF4-FFF2-40B4-BE49-F238E27FC236}">
                <a16:creationId xmlns:a16="http://schemas.microsoft.com/office/drawing/2014/main" id="{63B65CDC-15E2-5BB2-806F-28A51AFEC6A9}"/>
              </a:ext>
            </a:extLst>
          </p:cNvPr>
          <p:cNvSpPr txBox="1"/>
          <p:nvPr/>
        </p:nvSpPr>
        <p:spPr>
          <a:xfrm>
            <a:off x="12652398" y="6721942"/>
            <a:ext cx="2047462"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a:solidFill>
                  <a:srgbClr val="FF0000"/>
                </a:solidFill>
              </a:rPr>
              <a:t>40 days per year (11%)</a:t>
            </a:r>
            <a:endParaRPr lang="en-US">
              <a:solidFill>
                <a:srgbClr val="FF0000"/>
              </a:solidFill>
            </a:endParaRPr>
          </a:p>
        </p:txBody>
      </p:sp>
      <p:cxnSp>
        <p:nvCxnSpPr>
          <p:cNvPr id="18" name="Straight Arrow Connector 17">
            <a:extLst>
              <a:ext uri="{FF2B5EF4-FFF2-40B4-BE49-F238E27FC236}">
                <a16:creationId xmlns:a16="http://schemas.microsoft.com/office/drawing/2014/main" id="{D0FC9FAB-22F0-646A-1691-89A7BF255765}"/>
              </a:ext>
            </a:extLst>
          </p:cNvPr>
          <p:cNvCxnSpPr>
            <a:cxnSpLocks/>
          </p:cNvCxnSpPr>
          <p:nvPr/>
        </p:nvCxnSpPr>
        <p:spPr>
          <a:xfrm flipH="1">
            <a:off x="11598656" y="7127145"/>
            <a:ext cx="1033534" cy="683165"/>
          </a:xfrm>
          <a:prstGeom prst="straightConnector1">
            <a:avLst/>
          </a:prstGeom>
          <a:ln w="57150">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9" name="TextBox 11">
            <a:extLst>
              <a:ext uri="{FF2B5EF4-FFF2-40B4-BE49-F238E27FC236}">
                <a16:creationId xmlns:a16="http://schemas.microsoft.com/office/drawing/2014/main" id="{722F8E16-6696-8822-986E-690EEC1083D4}"/>
              </a:ext>
            </a:extLst>
          </p:cNvPr>
          <p:cNvSpPr txBox="1"/>
          <p:nvPr/>
        </p:nvSpPr>
        <p:spPr>
          <a:xfrm>
            <a:off x="3905963" y="7119506"/>
            <a:ext cx="1679714"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a:solidFill>
                  <a:srgbClr val="FF0000"/>
                </a:solidFill>
              </a:rPr>
              <a:t>10 days per year (2.7%)</a:t>
            </a:r>
            <a:endParaRPr lang="en-US">
              <a:solidFill>
                <a:srgbClr val="FF0000"/>
              </a:solidFill>
            </a:endParaRPr>
          </a:p>
        </p:txBody>
      </p:sp>
      <p:cxnSp>
        <p:nvCxnSpPr>
          <p:cNvPr id="21" name="Straight Arrow Connector 20">
            <a:extLst>
              <a:ext uri="{FF2B5EF4-FFF2-40B4-BE49-F238E27FC236}">
                <a16:creationId xmlns:a16="http://schemas.microsoft.com/office/drawing/2014/main" id="{06CCED43-7A3A-29D7-A8ED-17141C4419B5}"/>
              </a:ext>
            </a:extLst>
          </p:cNvPr>
          <p:cNvCxnSpPr>
            <a:cxnSpLocks/>
          </p:cNvCxnSpPr>
          <p:nvPr/>
        </p:nvCxnSpPr>
        <p:spPr>
          <a:xfrm>
            <a:off x="5138085" y="7881506"/>
            <a:ext cx="1597219" cy="970389"/>
          </a:xfrm>
          <a:prstGeom prst="straightConnector1">
            <a:avLst/>
          </a:prstGeom>
          <a:ln w="57150">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FD580D8-C2DF-AF0F-E29E-30EDEFE36B65}"/>
              </a:ext>
            </a:extLst>
          </p:cNvPr>
          <p:cNvCxnSpPr>
            <a:cxnSpLocks/>
          </p:cNvCxnSpPr>
          <p:nvPr/>
        </p:nvCxnSpPr>
        <p:spPr>
          <a:xfrm flipH="1">
            <a:off x="11337124" y="8050473"/>
            <a:ext cx="1295067" cy="72191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5" name="TextBox 11">
            <a:extLst>
              <a:ext uri="{FF2B5EF4-FFF2-40B4-BE49-F238E27FC236}">
                <a16:creationId xmlns:a16="http://schemas.microsoft.com/office/drawing/2014/main" id="{660B79CC-8CB2-C0EA-3838-EEE35BD398D7}"/>
              </a:ext>
            </a:extLst>
          </p:cNvPr>
          <p:cNvSpPr txBox="1"/>
          <p:nvPr/>
        </p:nvSpPr>
        <p:spPr>
          <a:xfrm>
            <a:off x="12652399" y="7755611"/>
            <a:ext cx="1679714"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a:t>18 days per year (5%)</a:t>
            </a:r>
            <a:endParaRPr lang="en-US"/>
          </a:p>
        </p:txBody>
      </p:sp>
      <p:sp>
        <p:nvSpPr>
          <p:cNvPr id="20" name="TextBox 11">
            <a:extLst>
              <a:ext uri="{FF2B5EF4-FFF2-40B4-BE49-F238E27FC236}">
                <a16:creationId xmlns:a16="http://schemas.microsoft.com/office/drawing/2014/main" id="{8033D40A-8CAE-4489-C7BB-A772E13A07DF}"/>
              </a:ext>
            </a:extLst>
          </p:cNvPr>
          <p:cNvSpPr txBox="1"/>
          <p:nvPr/>
        </p:nvSpPr>
        <p:spPr>
          <a:xfrm>
            <a:off x="3905962" y="6085837"/>
            <a:ext cx="2047462"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b="1"/>
              <a:t>18 days per year (5%)</a:t>
            </a:r>
            <a:endParaRPr lang="en-US"/>
          </a:p>
        </p:txBody>
      </p:sp>
      <p:cxnSp>
        <p:nvCxnSpPr>
          <p:cNvPr id="22" name="Straight Arrow Connector 21">
            <a:extLst>
              <a:ext uri="{FF2B5EF4-FFF2-40B4-BE49-F238E27FC236}">
                <a16:creationId xmlns:a16="http://schemas.microsoft.com/office/drawing/2014/main" id="{DB1C0CAE-C3F6-FCE6-D48D-CF4190B291A1}"/>
              </a:ext>
            </a:extLst>
          </p:cNvPr>
          <p:cNvCxnSpPr>
            <a:cxnSpLocks/>
          </p:cNvCxnSpPr>
          <p:nvPr/>
        </p:nvCxnSpPr>
        <p:spPr>
          <a:xfrm>
            <a:off x="5307050" y="6569541"/>
            <a:ext cx="1656853" cy="1517041"/>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6966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06859-03F1-5097-8451-DE354FDF88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2258983-1D01-CE6F-10D3-F35841316520}"/>
              </a:ext>
            </a:extLst>
          </p:cNvPr>
          <p:cNvSpPr>
            <a:spLocks noGrp="1"/>
          </p:cNvSpPr>
          <p:nvPr>
            <p:ph type="title"/>
          </p:nvPr>
        </p:nvSpPr>
        <p:spPr/>
        <p:txBody>
          <a:bodyPr>
            <a:normAutofit/>
          </a:bodyPr>
          <a:lstStyle/>
          <a:p>
            <a:r>
              <a:rPr lang="en-GB">
                <a:ea typeface="Calibri"/>
                <a:cs typeface="Calibri"/>
              </a:rPr>
              <a:t>Rainfall​</a:t>
            </a:r>
          </a:p>
        </p:txBody>
      </p:sp>
      <p:sp>
        <p:nvSpPr>
          <p:cNvPr id="5" name="Text Placeholder 4">
            <a:extLst>
              <a:ext uri="{FF2B5EF4-FFF2-40B4-BE49-F238E27FC236}">
                <a16:creationId xmlns:a16="http://schemas.microsoft.com/office/drawing/2014/main" id="{EADE3DAC-5F13-0640-8EBB-A774679C6DF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4272315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136AB-EB9C-E3C6-CF6F-20525632021C}"/>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FBE09D2-946F-C7FA-E1C4-27387CA43C6B}"/>
              </a:ext>
            </a:extLst>
          </p:cNvPr>
          <p:cNvSpPr txBox="1"/>
          <p:nvPr/>
        </p:nvSpPr>
        <p:spPr>
          <a:xfrm>
            <a:off x="1506554" y="852014"/>
            <a:ext cx="16309251"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Annual rainfall trends (1951-2020) </a:t>
            </a:r>
            <a:endParaRPr lang="en-US"/>
          </a:p>
        </p:txBody>
      </p:sp>
      <p:sp>
        <p:nvSpPr>
          <p:cNvPr id="4" name="Freeform 4">
            <a:extLst>
              <a:ext uri="{FF2B5EF4-FFF2-40B4-BE49-F238E27FC236}">
                <a16:creationId xmlns:a16="http://schemas.microsoft.com/office/drawing/2014/main" id="{187B41FA-222B-8E09-9746-AACB1904F685}"/>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 name="Picture 2" descr="A map of the pacific ocean&#10;&#10;AI-generated content may be incorrect.">
            <a:extLst>
              <a:ext uri="{FF2B5EF4-FFF2-40B4-BE49-F238E27FC236}">
                <a16:creationId xmlns:a16="http://schemas.microsoft.com/office/drawing/2014/main" id="{43986401-3977-44EC-48E9-4FB842450938}"/>
              </a:ext>
            </a:extLst>
          </p:cNvPr>
          <p:cNvPicPr>
            <a:picLocks noChangeAspect="1"/>
          </p:cNvPicPr>
          <p:nvPr/>
        </p:nvPicPr>
        <p:blipFill>
          <a:blip r:embed="rId3"/>
          <a:stretch>
            <a:fillRect/>
          </a:stretch>
        </p:blipFill>
        <p:spPr>
          <a:xfrm>
            <a:off x="2744650" y="1993003"/>
            <a:ext cx="12788761" cy="6519655"/>
          </a:xfrm>
          <a:prstGeom prst="rect">
            <a:avLst/>
          </a:prstGeom>
        </p:spPr>
      </p:pic>
      <p:pic>
        <p:nvPicPr>
          <p:cNvPr id="7" name="Picture 6">
            <a:extLst>
              <a:ext uri="{FF2B5EF4-FFF2-40B4-BE49-F238E27FC236}">
                <a16:creationId xmlns:a16="http://schemas.microsoft.com/office/drawing/2014/main" id="{36A5F020-1AF8-1A7A-19C1-593DFAA3C1E7}"/>
              </a:ext>
            </a:extLst>
          </p:cNvPr>
          <p:cNvPicPr>
            <a:picLocks noChangeAspect="1"/>
          </p:cNvPicPr>
          <p:nvPr/>
        </p:nvPicPr>
        <p:blipFill>
          <a:blip r:embed="rId4"/>
          <a:stretch>
            <a:fillRect/>
          </a:stretch>
        </p:blipFill>
        <p:spPr>
          <a:xfrm>
            <a:off x="3347210" y="8828847"/>
            <a:ext cx="11593581" cy="1137202"/>
          </a:xfrm>
          <a:prstGeom prst="rect">
            <a:avLst/>
          </a:prstGeom>
        </p:spPr>
      </p:pic>
    </p:spTree>
    <p:extLst>
      <p:ext uri="{BB962C8B-B14F-4D97-AF65-F5344CB8AC3E}">
        <p14:creationId xmlns:p14="http://schemas.microsoft.com/office/powerpoint/2010/main" val="397583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C9328-33AA-EFDA-65B3-D7961D5318A4}"/>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2A9AEB27-5A00-279C-FC30-8EBDCEAABF07}"/>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Trends in days above 10 mm (1951-2020) </a:t>
            </a:r>
            <a:endParaRPr lang="en-US"/>
          </a:p>
        </p:txBody>
      </p:sp>
      <p:sp>
        <p:nvSpPr>
          <p:cNvPr id="4" name="Freeform 4">
            <a:extLst>
              <a:ext uri="{FF2B5EF4-FFF2-40B4-BE49-F238E27FC236}">
                <a16:creationId xmlns:a16="http://schemas.microsoft.com/office/drawing/2014/main" id="{9297BA83-38AE-E3DE-D018-A7E2739A046C}"/>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Picture 4" descr="A map of the north and south america&#10;&#10;AI-generated content may be incorrect.">
            <a:extLst>
              <a:ext uri="{FF2B5EF4-FFF2-40B4-BE49-F238E27FC236}">
                <a16:creationId xmlns:a16="http://schemas.microsoft.com/office/drawing/2014/main" id="{1490BE33-781F-A792-FB7E-D7F035BD7193}"/>
              </a:ext>
            </a:extLst>
          </p:cNvPr>
          <p:cNvPicPr>
            <a:picLocks noChangeAspect="1"/>
          </p:cNvPicPr>
          <p:nvPr/>
        </p:nvPicPr>
        <p:blipFill>
          <a:blip r:embed="rId3"/>
          <a:stretch>
            <a:fillRect/>
          </a:stretch>
        </p:blipFill>
        <p:spPr>
          <a:xfrm>
            <a:off x="2619375" y="2057814"/>
            <a:ext cx="13059189" cy="6380093"/>
          </a:xfrm>
          <a:prstGeom prst="rect">
            <a:avLst/>
          </a:prstGeom>
        </p:spPr>
      </p:pic>
      <p:pic>
        <p:nvPicPr>
          <p:cNvPr id="6" name="Picture 5" descr="A diagram of a bar&#10;&#10;AI-generated content may be incorrect.">
            <a:extLst>
              <a:ext uri="{FF2B5EF4-FFF2-40B4-BE49-F238E27FC236}">
                <a16:creationId xmlns:a16="http://schemas.microsoft.com/office/drawing/2014/main" id="{DA290953-1F55-6EF3-99D0-8BBBD20BDCE6}"/>
              </a:ext>
            </a:extLst>
          </p:cNvPr>
          <p:cNvPicPr>
            <a:picLocks noChangeAspect="1"/>
          </p:cNvPicPr>
          <p:nvPr/>
        </p:nvPicPr>
        <p:blipFill>
          <a:blip r:embed="rId4"/>
          <a:stretch>
            <a:fillRect/>
          </a:stretch>
        </p:blipFill>
        <p:spPr>
          <a:xfrm>
            <a:off x="4158698" y="8622195"/>
            <a:ext cx="9960665" cy="1292086"/>
          </a:xfrm>
          <a:prstGeom prst="rect">
            <a:avLst/>
          </a:prstGeom>
        </p:spPr>
      </p:pic>
    </p:spTree>
    <p:extLst>
      <p:ext uri="{BB962C8B-B14F-4D97-AF65-F5344CB8AC3E}">
        <p14:creationId xmlns:p14="http://schemas.microsoft.com/office/powerpoint/2010/main" val="234896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2704F-6ABC-AAE7-A711-260592B41647}"/>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F45F846-681B-AF29-23A3-1C97F28A6E12}"/>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Trends in max daily rainfall (1951-2020) </a:t>
            </a:r>
            <a:endParaRPr lang="en-US"/>
          </a:p>
        </p:txBody>
      </p:sp>
      <p:sp>
        <p:nvSpPr>
          <p:cNvPr id="4" name="Freeform 4">
            <a:extLst>
              <a:ext uri="{FF2B5EF4-FFF2-40B4-BE49-F238E27FC236}">
                <a16:creationId xmlns:a16="http://schemas.microsoft.com/office/drawing/2014/main" id="{B06D65C1-408C-96A4-56E0-E712631A374F}"/>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 name="Picture 2" descr="A map of the united states&#10;&#10;AI-generated content may be incorrect.">
            <a:extLst>
              <a:ext uri="{FF2B5EF4-FFF2-40B4-BE49-F238E27FC236}">
                <a16:creationId xmlns:a16="http://schemas.microsoft.com/office/drawing/2014/main" id="{1D4FF565-FD7F-A2A5-DDE9-144930DFC35A}"/>
              </a:ext>
            </a:extLst>
          </p:cNvPr>
          <p:cNvPicPr>
            <a:picLocks noChangeAspect="1"/>
          </p:cNvPicPr>
          <p:nvPr/>
        </p:nvPicPr>
        <p:blipFill>
          <a:blip r:embed="rId3"/>
          <a:stretch>
            <a:fillRect/>
          </a:stretch>
        </p:blipFill>
        <p:spPr>
          <a:xfrm>
            <a:off x="2596806" y="2067754"/>
            <a:ext cx="12766397" cy="6151492"/>
          </a:xfrm>
          <a:prstGeom prst="rect">
            <a:avLst/>
          </a:prstGeom>
        </p:spPr>
      </p:pic>
      <p:pic>
        <p:nvPicPr>
          <p:cNvPr id="7" name="Picture 6">
            <a:extLst>
              <a:ext uri="{FF2B5EF4-FFF2-40B4-BE49-F238E27FC236}">
                <a16:creationId xmlns:a16="http://schemas.microsoft.com/office/drawing/2014/main" id="{0F979216-FDFA-CE8A-164E-782E645DF879}"/>
              </a:ext>
            </a:extLst>
          </p:cNvPr>
          <p:cNvPicPr>
            <a:picLocks noChangeAspect="1"/>
          </p:cNvPicPr>
          <p:nvPr/>
        </p:nvPicPr>
        <p:blipFill>
          <a:blip r:embed="rId4"/>
          <a:stretch>
            <a:fillRect/>
          </a:stretch>
        </p:blipFill>
        <p:spPr>
          <a:xfrm>
            <a:off x="3789087" y="8498578"/>
            <a:ext cx="10709827" cy="1320661"/>
          </a:xfrm>
          <a:prstGeom prst="rect">
            <a:avLst/>
          </a:prstGeom>
        </p:spPr>
      </p:pic>
    </p:spTree>
    <p:extLst>
      <p:ext uri="{BB962C8B-B14F-4D97-AF65-F5344CB8AC3E}">
        <p14:creationId xmlns:p14="http://schemas.microsoft.com/office/powerpoint/2010/main" val="4115865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DA43D-8603-8177-B107-C49CFD4AB7E3}"/>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5F238B5-6D96-DF41-D11A-0EE76DC1BF6D}"/>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Further information</a:t>
            </a:r>
            <a:endParaRPr lang="en-US"/>
          </a:p>
        </p:txBody>
      </p:sp>
      <p:sp>
        <p:nvSpPr>
          <p:cNvPr id="4" name="Freeform 4">
            <a:extLst>
              <a:ext uri="{FF2B5EF4-FFF2-40B4-BE49-F238E27FC236}">
                <a16:creationId xmlns:a16="http://schemas.microsoft.com/office/drawing/2014/main" id="{F568F4B9-D673-1840-6F94-1501E6EFC827}"/>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Content Placeholder 4" descr="An island in the water&#10;&#10;Description automatically generated">
            <a:extLst>
              <a:ext uri="{FF2B5EF4-FFF2-40B4-BE49-F238E27FC236}">
                <a16:creationId xmlns:a16="http://schemas.microsoft.com/office/drawing/2014/main" id="{A960E5B2-DEFB-44B9-0B6E-5CC949579685}"/>
              </a:ext>
            </a:extLst>
          </p:cNvPr>
          <p:cNvPicPr>
            <a:picLocks noGrp="1" noChangeAspect="1"/>
          </p:cNvPicPr>
          <p:nvPr/>
        </p:nvPicPr>
        <p:blipFill>
          <a:blip r:embed="rId3"/>
          <a:stretch>
            <a:fillRect/>
          </a:stretch>
        </p:blipFill>
        <p:spPr>
          <a:xfrm>
            <a:off x="11903807" y="2490879"/>
            <a:ext cx="3990806" cy="5019279"/>
          </a:xfrm>
          <a:prstGeom prst="rect">
            <a:avLst/>
          </a:prstGeom>
          <a:noFill/>
          <a:ln>
            <a:noFill/>
          </a:ln>
        </p:spPr>
      </p:pic>
      <p:pic>
        <p:nvPicPr>
          <p:cNvPr id="6" name="Picture 5" descr="Report ">
            <a:extLst>
              <a:ext uri="{FF2B5EF4-FFF2-40B4-BE49-F238E27FC236}">
                <a16:creationId xmlns:a16="http://schemas.microsoft.com/office/drawing/2014/main" id="{E14EE3C6-37BA-A2C9-B3BA-0E34B5EC41F6}"/>
              </a:ext>
            </a:extLst>
          </p:cNvPr>
          <p:cNvPicPr>
            <a:picLocks noChangeAspect="1"/>
          </p:cNvPicPr>
          <p:nvPr/>
        </p:nvPicPr>
        <p:blipFill>
          <a:blip r:embed="rId4"/>
          <a:stretch>
            <a:fillRect/>
          </a:stretch>
        </p:blipFill>
        <p:spPr>
          <a:xfrm>
            <a:off x="3198138" y="2490879"/>
            <a:ext cx="3465142" cy="4950823"/>
          </a:xfrm>
          <a:prstGeom prst="rect">
            <a:avLst/>
          </a:prstGeom>
        </p:spPr>
      </p:pic>
      <p:sp>
        <p:nvSpPr>
          <p:cNvPr id="9" name="TextBox 6">
            <a:extLst>
              <a:ext uri="{FF2B5EF4-FFF2-40B4-BE49-F238E27FC236}">
                <a16:creationId xmlns:a16="http://schemas.microsoft.com/office/drawing/2014/main" id="{BA886671-D067-24C0-BEF0-B4A78B924875}"/>
              </a:ext>
            </a:extLst>
          </p:cNvPr>
          <p:cNvSpPr txBox="1"/>
          <p:nvPr/>
        </p:nvSpPr>
        <p:spPr>
          <a:xfrm>
            <a:off x="3551925" y="7505480"/>
            <a:ext cx="2743200" cy="16312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a:hlinkClick r:id="rId5"/>
              </a:rPr>
              <a:t>Climate Change in the Pacific 2022: Historical and recent variability, extremes and change</a:t>
            </a:r>
            <a:endParaRPr lang="en-US" sz="2000"/>
          </a:p>
        </p:txBody>
      </p:sp>
      <p:sp>
        <p:nvSpPr>
          <p:cNvPr id="10" name="TextBox 7">
            <a:extLst>
              <a:ext uri="{FF2B5EF4-FFF2-40B4-BE49-F238E27FC236}">
                <a16:creationId xmlns:a16="http://schemas.microsoft.com/office/drawing/2014/main" id="{6BE1E02F-56D4-1231-9CFB-F7DFF6646EB1}"/>
              </a:ext>
            </a:extLst>
          </p:cNvPr>
          <p:cNvSpPr txBox="1"/>
          <p:nvPr/>
        </p:nvSpPr>
        <p:spPr>
          <a:xfrm>
            <a:off x="12520766" y="7584716"/>
            <a:ext cx="2743200"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a:hlinkClick r:id="rId6"/>
              </a:rPr>
              <a:t>Pacific Islands Climate Change Monitor 2021</a:t>
            </a:r>
            <a:endParaRPr lang="en-US" sz="2000"/>
          </a:p>
        </p:txBody>
      </p:sp>
      <p:pic>
        <p:nvPicPr>
          <p:cNvPr id="11" name="Picture 10">
            <a:extLst>
              <a:ext uri="{FF2B5EF4-FFF2-40B4-BE49-F238E27FC236}">
                <a16:creationId xmlns:a16="http://schemas.microsoft.com/office/drawing/2014/main" id="{2B4F2C1A-051B-D17A-7E15-34FA4F82EA59}"/>
              </a:ext>
            </a:extLst>
          </p:cNvPr>
          <p:cNvPicPr>
            <a:picLocks noChangeAspect="1"/>
          </p:cNvPicPr>
          <p:nvPr/>
        </p:nvPicPr>
        <p:blipFill>
          <a:blip r:embed="rId7"/>
          <a:srcRect t="54" r="1161"/>
          <a:stretch/>
        </p:blipFill>
        <p:spPr>
          <a:xfrm>
            <a:off x="7492477" y="2490879"/>
            <a:ext cx="3506598" cy="5019883"/>
          </a:xfrm>
          <a:prstGeom prst="rect">
            <a:avLst/>
          </a:prstGeom>
        </p:spPr>
      </p:pic>
      <p:sp>
        <p:nvSpPr>
          <p:cNvPr id="12" name="TextBox 2">
            <a:extLst>
              <a:ext uri="{FF2B5EF4-FFF2-40B4-BE49-F238E27FC236}">
                <a16:creationId xmlns:a16="http://schemas.microsoft.com/office/drawing/2014/main" id="{AE552303-1EEE-20E5-6783-703ABB5CB6AD}"/>
              </a:ext>
            </a:extLst>
          </p:cNvPr>
          <p:cNvSpPr txBox="1"/>
          <p:nvPr/>
        </p:nvSpPr>
        <p:spPr>
          <a:xfrm>
            <a:off x="7871001" y="7505735"/>
            <a:ext cx="2743200"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RPr/>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2000">
                <a:hlinkClick r:id="rId8"/>
              </a:rPr>
              <a:t>NextGen Climate Change Projections</a:t>
            </a:r>
            <a:endParaRPr lang="en-US" sz="2000"/>
          </a:p>
        </p:txBody>
      </p:sp>
      <p:sp>
        <p:nvSpPr>
          <p:cNvPr id="13" name="Star: 32 Points 12">
            <a:extLst>
              <a:ext uri="{FF2B5EF4-FFF2-40B4-BE49-F238E27FC236}">
                <a16:creationId xmlns:a16="http://schemas.microsoft.com/office/drawing/2014/main" id="{DC74D20A-F0F4-8F5E-7460-C9C862A57025}"/>
              </a:ext>
            </a:extLst>
          </p:cNvPr>
          <p:cNvSpPr/>
          <p:nvPr/>
        </p:nvSpPr>
        <p:spPr>
          <a:xfrm rot="480000">
            <a:off x="12564551" y="399552"/>
            <a:ext cx="4755375" cy="2304883"/>
          </a:xfrm>
          <a:prstGeom prst="star32">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b="1">
                <a:solidFill>
                  <a:srgbClr val="FF0000"/>
                </a:solidFill>
                <a:ea typeface="Calibri"/>
                <a:cs typeface="Calibri"/>
              </a:rPr>
              <a:t>Updated country-specific climate change briefs coming in 2027</a:t>
            </a:r>
            <a:endParaRPr lang="en-GB" sz="2000" b="1">
              <a:solidFill>
                <a:srgbClr val="FF0000"/>
              </a:solidFill>
            </a:endParaRPr>
          </a:p>
        </p:txBody>
      </p:sp>
    </p:spTree>
    <p:extLst>
      <p:ext uri="{BB962C8B-B14F-4D97-AF65-F5344CB8AC3E}">
        <p14:creationId xmlns:p14="http://schemas.microsoft.com/office/powerpoint/2010/main" val="2781046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5FB58-F04A-E0F7-188F-842BDBF812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6A9311-35A2-8FA7-7F0F-B1B2329F7CC5}"/>
              </a:ext>
            </a:extLst>
          </p:cNvPr>
          <p:cNvSpPr>
            <a:spLocks noGrp="1"/>
          </p:cNvSpPr>
          <p:nvPr>
            <p:ph type="title"/>
          </p:nvPr>
        </p:nvSpPr>
        <p:spPr/>
        <p:txBody>
          <a:bodyPr>
            <a:normAutofit/>
          </a:bodyPr>
          <a:lstStyle/>
          <a:p>
            <a:r>
              <a:rPr lang="en-GB">
                <a:ea typeface="Calibri"/>
                <a:cs typeface="Calibri"/>
              </a:rPr>
              <a:t>data availability crisis</a:t>
            </a:r>
          </a:p>
        </p:txBody>
      </p:sp>
      <p:sp>
        <p:nvSpPr>
          <p:cNvPr id="5" name="Text Placeholder 4">
            <a:extLst>
              <a:ext uri="{FF2B5EF4-FFF2-40B4-BE49-F238E27FC236}">
                <a16:creationId xmlns:a16="http://schemas.microsoft.com/office/drawing/2014/main" id="{DCDC5592-4799-BC8B-9CE1-8FD3CE68B36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6999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F922-0694-24F8-CCD4-EBAE7C71284E}"/>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1B26F7EC-EF65-16CF-3CA6-B936D0D21BB1}"/>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Station data availability</a:t>
            </a:r>
            <a:endParaRPr lang="en-US"/>
          </a:p>
        </p:txBody>
      </p:sp>
      <p:sp>
        <p:nvSpPr>
          <p:cNvPr id="4" name="Freeform 4">
            <a:extLst>
              <a:ext uri="{FF2B5EF4-FFF2-40B4-BE49-F238E27FC236}">
                <a16:creationId xmlns:a16="http://schemas.microsoft.com/office/drawing/2014/main" id="{9B1A55F9-CEED-DBBE-E2AF-717CEB2CD3A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sp>
        <p:nvSpPr>
          <p:cNvPr id="6" name="Content Placeholder 2">
            <a:extLst>
              <a:ext uri="{FF2B5EF4-FFF2-40B4-BE49-F238E27FC236}">
                <a16:creationId xmlns:a16="http://schemas.microsoft.com/office/drawing/2014/main" id="{D3E00686-F2C1-1CCF-9C32-95F7BBB92BE7}"/>
              </a:ext>
            </a:extLst>
          </p:cNvPr>
          <p:cNvSpPr>
            <a:spLocks noGrp="1"/>
          </p:cNvSpPr>
          <p:nvPr/>
        </p:nvSpPr>
        <p:spPr>
          <a:xfrm>
            <a:off x="10423332" y="3187237"/>
            <a:ext cx="7615993" cy="625655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spcAft>
                <a:spcPts val="600"/>
              </a:spcAft>
            </a:pPr>
            <a:r>
              <a:rPr lang="en-AU" sz="3200">
                <a:latin typeface="+mj-lt"/>
              </a:rPr>
              <a:t>Significant decline in long-term station data since 1990's.</a:t>
            </a:r>
          </a:p>
          <a:p>
            <a:pPr>
              <a:spcAft>
                <a:spcPts val="600"/>
              </a:spcAft>
            </a:pPr>
            <a:r>
              <a:rPr lang="en-AU" sz="3200">
                <a:latin typeface="+mn-lt"/>
              </a:rPr>
              <a:t>Back at 1960's level of data.</a:t>
            </a:r>
          </a:p>
          <a:p>
            <a:pPr>
              <a:spcAft>
                <a:spcPts val="600"/>
              </a:spcAft>
            </a:pPr>
            <a:r>
              <a:rPr lang="en-AU" sz="3200">
                <a:latin typeface="+mn-lt"/>
              </a:rPr>
              <a:t>If not reversed we will lose the ability to characterise climate </a:t>
            </a:r>
            <a:r>
              <a:rPr lang="en-AU" sz="3200">
                <a:latin typeface="+mj-lt"/>
              </a:rPr>
              <a:t>change at the local scale.</a:t>
            </a:r>
          </a:p>
        </p:txBody>
      </p:sp>
      <p:graphicFrame>
        <p:nvGraphicFramePr>
          <p:cNvPr id="3" name="Chart 2">
            <a:extLst>
              <a:ext uri="{FF2B5EF4-FFF2-40B4-BE49-F238E27FC236}">
                <a16:creationId xmlns:a16="http://schemas.microsoft.com/office/drawing/2014/main" id="{C9AC54ED-D424-135C-EBAA-F296BAD831E0}"/>
              </a:ext>
            </a:extLst>
          </p:cNvPr>
          <p:cNvGraphicFramePr>
            <a:graphicFrameLocks/>
          </p:cNvGraphicFramePr>
          <p:nvPr>
            <p:extLst>
              <p:ext uri="{D42A27DB-BD31-4B8C-83A1-F6EECF244321}">
                <p14:modId xmlns:p14="http://schemas.microsoft.com/office/powerpoint/2010/main" val="975272843"/>
              </p:ext>
            </p:extLst>
          </p:nvPr>
        </p:nvGraphicFramePr>
        <p:xfrm>
          <a:off x="634241" y="2676317"/>
          <a:ext cx="9486485" cy="67540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0197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0BDCD-6EFF-386A-7659-59A4C3917CBA}"/>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51EC4A5-9A76-D143-BF1A-B0B63C2AC5FC}"/>
              </a:ext>
            </a:extLst>
          </p:cNvPr>
          <p:cNvSpPr txBox="1"/>
          <p:nvPr/>
        </p:nvSpPr>
        <p:spPr>
          <a:xfrm>
            <a:off x="1506554" y="852014"/>
            <a:ext cx="16786329" cy="1013098"/>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Gridded vs station data </a:t>
            </a:r>
            <a:endParaRPr lang="en-US"/>
          </a:p>
        </p:txBody>
      </p:sp>
      <p:sp>
        <p:nvSpPr>
          <p:cNvPr id="4" name="Freeform 4">
            <a:extLst>
              <a:ext uri="{FF2B5EF4-FFF2-40B4-BE49-F238E27FC236}">
                <a16:creationId xmlns:a16="http://schemas.microsoft.com/office/drawing/2014/main" id="{E5D7C7AE-8286-9A33-CA28-E0B61BD823D2}"/>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8" name="Picture 7" descr="Diagram&#10;&#10;Description automatically generated">
            <a:extLst>
              <a:ext uri="{FF2B5EF4-FFF2-40B4-BE49-F238E27FC236}">
                <a16:creationId xmlns:a16="http://schemas.microsoft.com/office/drawing/2014/main" id="{FCB05EB8-0331-83DA-AFC3-F7066AFB2607}"/>
              </a:ext>
            </a:extLst>
          </p:cNvPr>
          <p:cNvPicPr>
            <a:picLocks noChangeAspect="1"/>
          </p:cNvPicPr>
          <p:nvPr/>
        </p:nvPicPr>
        <p:blipFill>
          <a:blip r:embed="rId3"/>
          <a:stretch>
            <a:fillRect/>
          </a:stretch>
        </p:blipFill>
        <p:spPr>
          <a:xfrm>
            <a:off x="6554028" y="7641328"/>
            <a:ext cx="5150126" cy="1951796"/>
          </a:xfrm>
          <a:prstGeom prst="rect">
            <a:avLst/>
          </a:prstGeom>
        </p:spPr>
      </p:pic>
      <p:pic>
        <p:nvPicPr>
          <p:cNvPr id="9" name="Picture 8" descr="A graph of different colored lines&#10;&#10;AI-generated content may be incorrect.">
            <a:extLst>
              <a:ext uri="{FF2B5EF4-FFF2-40B4-BE49-F238E27FC236}">
                <a16:creationId xmlns:a16="http://schemas.microsoft.com/office/drawing/2014/main" id="{11855D6F-CE60-22D5-866E-5D867B25EBFE}"/>
              </a:ext>
            </a:extLst>
          </p:cNvPr>
          <p:cNvPicPr>
            <a:picLocks noChangeAspect="1"/>
          </p:cNvPicPr>
          <p:nvPr/>
        </p:nvPicPr>
        <p:blipFill>
          <a:blip r:embed="rId4"/>
          <a:stretch>
            <a:fillRect/>
          </a:stretch>
        </p:blipFill>
        <p:spPr>
          <a:xfrm>
            <a:off x="1311551" y="2617098"/>
            <a:ext cx="7365723" cy="5291344"/>
          </a:xfrm>
          <a:prstGeom prst="rect">
            <a:avLst/>
          </a:prstGeom>
        </p:spPr>
      </p:pic>
      <p:sp>
        <p:nvSpPr>
          <p:cNvPr id="5" name="Content Placeholder 2">
            <a:extLst>
              <a:ext uri="{FF2B5EF4-FFF2-40B4-BE49-F238E27FC236}">
                <a16:creationId xmlns:a16="http://schemas.microsoft.com/office/drawing/2014/main" id="{8C270A7A-F71F-998E-C915-7FE6D533B071}"/>
              </a:ext>
            </a:extLst>
          </p:cNvPr>
          <p:cNvSpPr>
            <a:spLocks noGrp="1"/>
          </p:cNvSpPr>
          <p:nvPr/>
        </p:nvSpPr>
        <p:spPr>
          <a:xfrm>
            <a:off x="10045645" y="3067967"/>
            <a:ext cx="7615993" cy="414945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RPr/>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spcAft>
                <a:spcPts val="600"/>
              </a:spcAft>
              <a:buClr>
                <a:srgbClr val="000000"/>
              </a:buClr>
            </a:pPr>
            <a:r>
              <a:rPr lang="en-AU" sz="3200">
                <a:latin typeface="+mj-lt"/>
              </a:rPr>
              <a:t>Gridded products give different values to station data.</a:t>
            </a:r>
            <a:endParaRPr lang="en-US"/>
          </a:p>
          <a:p>
            <a:pPr>
              <a:spcAft>
                <a:spcPts val="600"/>
              </a:spcAft>
              <a:buClr>
                <a:srgbClr val="000000"/>
              </a:buClr>
            </a:pPr>
            <a:r>
              <a:rPr lang="en-AU" sz="3200">
                <a:latin typeface="+mn-lt"/>
              </a:rPr>
              <a:t>Remote-sensing and reanalysis products need station data for bias correction and assimilation. </a:t>
            </a:r>
          </a:p>
          <a:p>
            <a:pPr>
              <a:spcAft>
                <a:spcPts val="600"/>
              </a:spcAft>
              <a:buClr>
                <a:srgbClr val="000000"/>
              </a:buClr>
            </a:pPr>
            <a:r>
              <a:rPr lang="en-AU" sz="3200">
                <a:latin typeface="+mn-lt"/>
              </a:rPr>
              <a:t>Without station data these gridded products won't perform as well as they do over the Pacific.</a:t>
            </a:r>
            <a:endParaRPr lang="en-AU" sz="3200">
              <a:latin typeface="+mj-lt"/>
            </a:endParaRPr>
          </a:p>
        </p:txBody>
      </p:sp>
    </p:spTree>
    <p:extLst>
      <p:ext uri="{BB962C8B-B14F-4D97-AF65-F5344CB8AC3E}">
        <p14:creationId xmlns:p14="http://schemas.microsoft.com/office/powerpoint/2010/main" val="4208018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6A7580-F7EA-3107-872A-7B630417A7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7216C0-23C1-17CD-02A2-04E42DD75FE3}"/>
              </a:ext>
            </a:extLst>
          </p:cNvPr>
          <p:cNvSpPr>
            <a:spLocks noGrp="1"/>
          </p:cNvSpPr>
          <p:nvPr>
            <p:ph type="title"/>
          </p:nvPr>
        </p:nvSpPr>
        <p:spPr>
          <a:xfrm>
            <a:off x="722313" y="4406900"/>
            <a:ext cx="11628120" cy="1362075"/>
          </a:xfrm>
        </p:spPr>
        <p:txBody>
          <a:bodyPr>
            <a:normAutofit/>
          </a:bodyPr>
          <a:lstStyle/>
          <a:p>
            <a:r>
              <a:rPr lang="en-GB">
                <a:ea typeface="Calibri"/>
                <a:cs typeface="Calibri"/>
              </a:rPr>
              <a:t>Influence on air temperature and rainfall over the last 6 months</a:t>
            </a:r>
            <a:endParaRPr lang="en-US"/>
          </a:p>
        </p:txBody>
      </p:sp>
      <p:sp>
        <p:nvSpPr>
          <p:cNvPr id="5" name="Text Placeholder 4">
            <a:extLst>
              <a:ext uri="{FF2B5EF4-FFF2-40B4-BE49-F238E27FC236}">
                <a16:creationId xmlns:a16="http://schemas.microsoft.com/office/drawing/2014/main" id="{5AD5EB5D-F082-CE9C-5679-E7FA39AD0267}"/>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883284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ED892-1CED-B707-9339-D98BFDD0002F}"/>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4AE7C168-B025-CCB7-6115-47A1A31FEDFE}"/>
              </a:ext>
            </a:extLst>
          </p:cNvPr>
          <p:cNvSpPr txBox="1"/>
          <p:nvPr/>
        </p:nvSpPr>
        <p:spPr>
          <a:xfrm>
            <a:off x="2527634" y="531974"/>
            <a:ext cx="14911809" cy="2026196"/>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Influence of climate change on air temperatures over the last 6 months  </a:t>
            </a:r>
            <a:endParaRPr lang="en-US"/>
          </a:p>
        </p:txBody>
      </p:sp>
      <p:sp>
        <p:nvSpPr>
          <p:cNvPr id="4" name="Freeform 4">
            <a:extLst>
              <a:ext uri="{FF2B5EF4-FFF2-40B4-BE49-F238E27FC236}">
                <a16:creationId xmlns:a16="http://schemas.microsoft.com/office/drawing/2014/main" id="{9A80ACA8-2E6F-028E-4AA5-9185EBE04474}"/>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3" name="Picture 2">
            <a:extLst>
              <a:ext uri="{FF2B5EF4-FFF2-40B4-BE49-F238E27FC236}">
                <a16:creationId xmlns:a16="http://schemas.microsoft.com/office/drawing/2014/main" id="{CD76EB97-5E07-5E8E-3AEA-21EF1A5253DC}"/>
              </a:ext>
            </a:extLst>
          </p:cNvPr>
          <p:cNvPicPr>
            <a:picLocks noChangeAspect="1"/>
          </p:cNvPicPr>
          <p:nvPr/>
        </p:nvPicPr>
        <p:blipFill>
          <a:blip r:embed="rId3"/>
          <a:stretch>
            <a:fillRect/>
          </a:stretch>
        </p:blipFill>
        <p:spPr>
          <a:xfrm>
            <a:off x="125730" y="3363278"/>
            <a:ext cx="5753100" cy="4413885"/>
          </a:xfrm>
          <a:prstGeom prst="rect">
            <a:avLst/>
          </a:prstGeom>
        </p:spPr>
      </p:pic>
      <p:pic>
        <p:nvPicPr>
          <p:cNvPr id="6" name="Picture 5">
            <a:extLst>
              <a:ext uri="{FF2B5EF4-FFF2-40B4-BE49-F238E27FC236}">
                <a16:creationId xmlns:a16="http://schemas.microsoft.com/office/drawing/2014/main" id="{6052DBD8-351A-AB6C-6630-28D1E1619D2A}"/>
              </a:ext>
            </a:extLst>
          </p:cNvPr>
          <p:cNvPicPr>
            <a:picLocks noChangeAspect="1"/>
          </p:cNvPicPr>
          <p:nvPr/>
        </p:nvPicPr>
        <p:blipFill>
          <a:blip r:embed="rId4"/>
          <a:stretch>
            <a:fillRect/>
          </a:stretch>
        </p:blipFill>
        <p:spPr>
          <a:xfrm>
            <a:off x="6328410" y="3454718"/>
            <a:ext cx="5753100" cy="4307205"/>
          </a:xfrm>
          <a:prstGeom prst="rect">
            <a:avLst/>
          </a:prstGeom>
        </p:spPr>
      </p:pic>
      <p:pic>
        <p:nvPicPr>
          <p:cNvPr id="7" name="Picture 6">
            <a:extLst>
              <a:ext uri="{FF2B5EF4-FFF2-40B4-BE49-F238E27FC236}">
                <a16:creationId xmlns:a16="http://schemas.microsoft.com/office/drawing/2014/main" id="{86E24F58-81AB-9EC0-E288-DAC38A6258CC}"/>
              </a:ext>
            </a:extLst>
          </p:cNvPr>
          <p:cNvPicPr>
            <a:picLocks noChangeAspect="1"/>
          </p:cNvPicPr>
          <p:nvPr/>
        </p:nvPicPr>
        <p:blipFill>
          <a:blip r:embed="rId5"/>
          <a:stretch>
            <a:fillRect/>
          </a:stretch>
        </p:blipFill>
        <p:spPr>
          <a:xfrm>
            <a:off x="12653010" y="3454718"/>
            <a:ext cx="5372100" cy="4307205"/>
          </a:xfrm>
          <a:prstGeom prst="rect">
            <a:avLst/>
          </a:prstGeom>
        </p:spPr>
      </p:pic>
    </p:spTree>
    <p:extLst>
      <p:ext uri="{BB962C8B-B14F-4D97-AF65-F5344CB8AC3E}">
        <p14:creationId xmlns:p14="http://schemas.microsoft.com/office/powerpoint/2010/main" val="2917552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9D1FC-8A08-F8A5-5FF9-E9C635AAD96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5B98D486-CF75-AA2C-F241-3D4F6883E389}"/>
              </a:ext>
            </a:extLst>
          </p:cNvPr>
          <p:cNvSpPr txBox="1"/>
          <p:nvPr/>
        </p:nvSpPr>
        <p:spPr>
          <a:xfrm>
            <a:off x="2619074" y="531974"/>
            <a:ext cx="14058369" cy="2026196"/>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Influence of climate change on rainfall over the last 6 months  </a:t>
            </a:r>
            <a:endParaRPr lang="en-US"/>
          </a:p>
        </p:txBody>
      </p:sp>
      <p:sp>
        <p:nvSpPr>
          <p:cNvPr id="4" name="Freeform 4">
            <a:extLst>
              <a:ext uri="{FF2B5EF4-FFF2-40B4-BE49-F238E27FC236}">
                <a16:creationId xmlns:a16="http://schemas.microsoft.com/office/drawing/2014/main" id="{83BD6C7A-14C1-5B3C-AC46-AACE564EFABD}"/>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Picture 4">
            <a:extLst>
              <a:ext uri="{FF2B5EF4-FFF2-40B4-BE49-F238E27FC236}">
                <a16:creationId xmlns:a16="http://schemas.microsoft.com/office/drawing/2014/main" id="{79F765CC-76F2-EEC7-13EE-5B0B8F277A75}"/>
              </a:ext>
            </a:extLst>
          </p:cNvPr>
          <p:cNvPicPr>
            <a:picLocks noChangeAspect="1"/>
          </p:cNvPicPr>
          <p:nvPr/>
        </p:nvPicPr>
        <p:blipFill>
          <a:blip r:embed="rId3"/>
          <a:stretch>
            <a:fillRect/>
          </a:stretch>
        </p:blipFill>
        <p:spPr>
          <a:xfrm>
            <a:off x="12531090" y="3439478"/>
            <a:ext cx="5753100" cy="4307205"/>
          </a:xfrm>
          <a:prstGeom prst="rect">
            <a:avLst/>
          </a:prstGeom>
        </p:spPr>
      </p:pic>
      <p:pic>
        <p:nvPicPr>
          <p:cNvPr id="8" name="Picture 7">
            <a:extLst>
              <a:ext uri="{FF2B5EF4-FFF2-40B4-BE49-F238E27FC236}">
                <a16:creationId xmlns:a16="http://schemas.microsoft.com/office/drawing/2014/main" id="{C4EE7258-C2F4-AB29-CDDA-22DDAEF73CA4}"/>
              </a:ext>
            </a:extLst>
          </p:cNvPr>
          <p:cNvPicPr>
            <a:picLocks noChangeAspect="1"/>
          </p:cNvPicPr>
          <p:nvPr/>
        </p:nvPicPr>
        <p:blipFill>
          <a:blip r:embed="rId4"/>
          <a:stretch>
            <a:fillRect/>
          </a:stretch>
        </p:blipFill>
        <p:spPr>
          <a:xfrm>
            <a:off x="6328410" y="3454718"/>
            <a:ext cx="5585460" cy="4307205"/>
          </a:xfrm>
          <a:prstGeom prst="rect">
            <a:avLst/>
          </a:prstGeom>
        </p:spPr>
      </p:pic>
      <p:pic>
        <p:nvPicPr>
          <p:cNvPr id="9" name="Picture 8">
            <a:extLst>
              <a:ext uri="{FF2B5EF4-FFF2-40B4-BE49-F238E27FC236}">
                <a16:creationId xmlns:a16="http://schemas.microsoft.com/office/drawing/2014/main" id="{7C61E0E7-4F0A-9265-1A68-887CA6B4A721}"/>
              </a:ext>
            </a:extLst>
          </p:cNvPr>
          <p:cNvPicPr>
            <a:picLocks noChangeAspect="1"/>
          </p:cNvPicPr>
          <p:nvPr/>
        </p:nvPicPr>
        <p:blipFill>
          <a:blip r:embed="rId5"/>
          <a:stretch>
            <a:fillRect/>
          </a:stretch>
        </p:blipFill>
        <p:spPr>
          <a:xfrm>
            <a:off x="3810" y="3454718"/>
            <a:ext cx="5722620" cy="4307205"/>
          </a:xfrm>
          <a:prstGeom prst="rect">
            <a:avLst/>
          </a:prstGeom>
        </p:spPr>
      </p:pic>
    </p:spTree>
    <p:extLst>
      <p:ext uri="{BB962C8B-B14F-4D97-AF65-F5344CB8AC3E}">
        <p14:creationId xmlns:p14="http://schemas.microsoft.com/office/powerpoint/2010/main" val="338976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27B96-12DB-FC46-AC5B-2B06073FAC15}"/>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A4494549-2370-7166-B9F4-639CFA21E7E4}"/>
              </a:ext>
            </a:extLst>
          </p:cNvPr>
          <p:cNvSpPr txBox="1"/>
          <p:nvPr/>
        </p:nvSpPr>
        <p:spPr>
          <a:xfrm>
            <a:off x="1506554" y="852014"/>
            <a:ext cx="9560583" cy="1015619"/>
          </a:xfrm>
          <a:prstGeom prst="rect">
            <a:avLst/>
          </a:prstGeom>
        </p:spPr>
        <p:txBody>
          <a:bodyPr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Summary</a:t>
            </a:r>
            <a:endParaRPr lang="en-US"/>
          </a:p>
        </p:txBody>
      </p:sp>
      <p:sp>
        <p:nvSpPr>
          <p:cNvPr id="3" name="TextBox 3">
            <a:extLst>
              <a:ext uri="{FF2B5EF4-FFF2-40B4-BE49-F238E27FC236}">
                <a16:creationId xmlns:a16="http://schemas.microsoft.com/office/drawing/2014/main" id="{2106DAAC-412B-AB26-3994-E66AEA2F3E21}"/>
              </a:ext>
            </a:extLst>
          </p:cNvPr>
          <p:cNvSpPr txBox="1"/>
          <p:nvPr/>
        </p:nvSpPr>
        <p:spPr>
          <a:xfrm>
            <a:off x="1506554" y="2286733"/>
            <a:ext cx="16062653" cy="6681316"/>
          </a:xfrm>
          <a:prstGeom prst="rect">
            <a:avLst/>
          </a:prstGeom>
        </p:spPr>
        <p:txBody>
          <a:bodyPr wrap="square" lIns="0" tIns="0" rIns="0" bIns="0" rtlCol="0" anchor="t">
            <a:spAutoFit/>
          </a:bodyPr>
          <a:lstStyle/>
          <a:p>
            <a:pPr>
              <a:lnSpc>
                <a:spcPct val="90000"/>
              </a:lnSpc>
              <a:spcBef>
                <a:spcPts val="1000"/>
              </a:spcBef>
            </a:pPr>
            <a:r>
              <a:rPr lang="en-GB" sz="2000">
                <a:solidFill>
                  <a:srgbClr val="000000"/>
                </a:solidFill>
                <a:latin typeface="Calibri"/>
                <a:ea typeface="Calibri"/>
                <a:cs typeface="Calibri"/>
                <a:sym typeface="Lato"/>
              </a:rPr>
              <a:t>2025 was </a:t>
            </a:r>
            <a:r>
              <a:rPr lang="en-GB" sz="2000">
                <a:solidFill>
                  <a:srgbClr val="000000"/>
                </a:solidFill>
                <a:latin typeface="Calibri"/>
                <a:ea typeface="Calibri"/>
                <a:cs typeface="Calibri"/>
                <a:sym typeface="Lato"/>
                <a:hlinkClick r:id="rId2"/>
              </a:rPr>
              <a:t>3</a:t>
            </a:r>
            <a:r>
              <a:rPr lang="en-GB" sz="2000" baseline="30000">
                <a:solidFill>
                  <a:srgbClr val="000000"/>
                </a:solidFill>
                <a:latin typeface="Calibri"/>
                <a:ea typeface="Calibri"/>
                <a:cs typeface="Calibri"/>
                <a:sym typeface="Lato"/>
                <a:hlinkClick r:id="rId2"/>
              </a:rPr>
              <a:t>rd</a:t>
            </a:r>
            <a:r>
              <a:rPr lang="en-GB" sz="2000">
                <a:solidFill>
                  <a:srgbClr val="000000"/>
                </a:solidFill>
                <a:latin typeface="Calibri"/>
                <a:ea typeface="Calibri"/>
                <a:cs typeface="Calibri"/>
                <a:sym typeface="Lato"/>
                <a:hlinkClick r:id="rId2"/>
              </a:rPr>
              <a:t> warmest year globally</a:t>
            </a:r>
            <a:r>
              <a:rPr lang="en-GB" sz="2000">
                <a:solidFill>
                  <a:srgbClr val="000000"/>
                </a:solidFill>
                <a:latin typeface="Calibri"/>
                <a:ea typeface="Calibri"/>
                <a:cs typeface="Calibri"/>
                <a:sym typeface="Lato"/>
              </a:rPr>
              <a:t> and the </a:t>
            </a:r>
            <a:r>
              <a:rPr lang="en-GB" sz="2000">
                <a:solidFill>
                  <a:srgbClr val="000000"/>
                </a:solidFill>
                <a:latin typeface="Calibri"/>
                <a:ea typeface="Calibri"/>
                <a:cs typeface="Calibri"/>
                <a:sym typeface="Lato"/>
                <a:hlinkClick r:id="rId3"/>
              </a:rPr>
              <a:t>5</a:t>
            </a:r>
            <a:r>
              <a:rPr lang="en-GB" sz="2000" baseline="30000">
                <a:solidFill>
                  <a:srgbClr val="000000"/>
                </a:solidFill>
                <a:latin typeface="Calibri"/>
                <a:ea typeface="Calibri"/>
                <a:cs typeface="Calibri"/>
                <a:sym typeface="Lato"/>
                <a:hlinkClick r:id="rId3"/>
              </a:rPr>
              <a:t>th</a:t>
            </a:r>
            <a:r>
              <a:rPr lang="en-GB" sz="2000">
                <a:solidFill>
                  <a:srgbClr val="000000"/>
                </a:solidFill>
                <a:latin typeface="Calibri"/>
                <a:ea typeface="Calibri"/>
                <a:cs typeface="Calibri"/>
                <a:sym typeface="Lato"/>
                <a:hlinkClick r:id="rId3"/>
              </a:rPr>
              <a:t> warmest year in the western Pacific</a:t>
            </a:r>
            <a:r>
              <a:rPr lang="en-GB" sz="2000">
                <a:solidFill>
                  <a:srgbClr val="000000"/>
                </a:solidFill>
                <a:latin typeface="Calibri"/>
                <a:ea typeface="Calibri"/>
                <a:cs typeface="Calibri"/>
                <a:sym typeface="Lato"/>
              </a:rPr>
              <a:t>, according to ERA5.</a:t>
            </a:r>
            <a:endParaRPr lang="en-GB" sz="2000">
              <a:solidFill>
                <a:srgbClr val="000000"/>
              </a:solidFill>
              <a:latin typeface="Calibri"/>
              <a:ea typeface="Calibri"/>
              <a:cs typeface="Calibri"/>
            </a:endParaRPr>
          </a:p>
          <a:p>
            <a:pPr>
              <a:lnSpc>
                <a:spcPct val="90000"/>
              </a:lnSpc>
              <a:spcBef>
                <a:spcPts val="1000"/>
              </a:spcBef>
            </a:pPr>
            <a:r>
              <a:rPr lang="en-GB" sz="2000">
                <a:solidFill>
                  <a:srgbClr val="000000"/>
                </a:solidFill>
                <a:latin typeface="Calibri"/>
                <a:ea typeface="Calibri"/>
                <a:cs typeface="Calibri"/>
                <a:sym typeface="Lato"/>
              </a:rPr>
              <a:t>Station data shows regional mean temperatures have increased by 0.16°C/decade since the 1950's.</a:t>
            </a:r>
            <a:r>
              <a:rPr lang="en-GB" sz="2000">
                <a:solidFill>
                  <a:srgbClr val="000000"/>
                </a:solidFill>
                <a:latin typeface="Calibri"/>
                <a:ea typeface="Calibri"/>
                <a:cs typeface="Calibri"/>
              </a:rPr>
              <a:t> Compared to 1961-1990, hot days now occur approximately three times as often. Cold nights now occur approximately one third as often as they did during 1961-1990.</a:t>
            </a:r>
          </a:p>
          <a:p>
            <a:pPr>
              <a:lnSpc>
                <a:spcPct val="90000"/>
              </a:lnSpc>
              <a:spcBef>
                <a:spcPts val="1000"/>
              </a:spcBef>
            </a:pPr>
            <a:r>
              <a:rPr lang="en-GB" sz="2000">
                <a:solidFill>
                  <a:srgbClr val="000000"/>
                </a:solidFill>
                <a:latin typeface="Calibri"/>
                <a:ea typeface="Calibri"/>
                <a:cs typeface="Calibri"/>
                <a:sym typeface="Lato"/>
              </a:rPr>
              <a:t>There are no consistent trends in annual total rainfall, except for significant drying in the subtropics which happens mostly during winter. There are few significant trends in maximum daily rainfall, but all the trends that are significant are positive and there are more increasing than decreasing extreme rainfall trends. This is consistent with a warmer atmosphere holding more moisture.</a:t>
            </a:r>
            <a:endParaRPr lang="en-GB" sz="2000">
              <a:solidFill>
                <a:srgbClr val="000000"/>
              </a:solidFill>
              <a:latin typeface="Calibri"/>
              <a:ea typeface="Calibri"/>
              <a:cs typeface="Calibri"/>
            </a:endParaRPr>
          </a:p>
          <a:p>
            <a:pPr>
              <a:lnSpc>
                <a:spcPct val="90000"/>
              </a:lnSpc>
              <a:spcBef>
                <a:spcPts val="1000"/>
              </a:spcBef>
            </a:pPr>
            <a:r>
              <a:rPr lang="en-GB" sz="2000">
                <a:solidFill>
                  <a:srgbClr val="000000"/>
                </a:solidFill>
                <a:latin typeface="Calibri"/>
                <a:ea typeface="Calibri"/>
                <a:cs typeface="Calibri"/>
                <a:sym typeface="Lato"/>
              </a:rPr>
              <a:t>Long-term high-quality station data is in a rapid decline across most of the Pacific. We now have approximately the same amount of long-term high-quality station data as we did in the 1960's.</a:t>
            </a:r>
            <a:r>
              <a:rPr lang="en-GB" sz="2000">
                <a:latin typeface="Calibri"/>
                <a:ea typeface="Calibri"/>
                <a:cs typeface="Calibri"/>
              </a:rPr>
              <a:t> The increasing availability of remote sensing and reanalysis datasets does not negate the need for long-term high-quality stations. In fact, these gridded products rely on station data for assimilation and bias correction, therefore it is in the community's interest to maintain and share high-quality station records.</a:t>
            </a:r>
            <a:endParaRPr lang="en-US" sz="2000">
              <a:latin typeface="Calibri"/>
              <a:ea typeface="Calibri"/>
              <a:cs typeface="Calibri"/>
            </a:endParaRPr>
          </a:p>
          <a:p>
            <a:pPr>
              <a:lnSpc>
                <a:spcPct val="90000"/>
              </a:lnSpc>
              <a:spcBef>
                <a:spcPts val="1000"/>
              </a:spcBef>
            </a:pPr>
            <a:r>
              <a:rPr lang="en-GB" sz="2000">
                <a:ea typeface="+mn-lt"/>
                <a:cs typeface="+mn-lt"/>
              </a:rPr>
              <a:t>The 2026 El Niño has developed in a substantially warmer world compared with the major El Niño events of 1982–83 and 1997–98. Long-term climate change has contributed to higher background air temperatures across the Pacific, meaning temperatures during the current El Niño are likely to be higher than during comparable events in the past. Climate change has also increased the likelihood of hot days and warm nights, potentially exacerbating heat-related impacts during El Niño. In parts of the Pacific where El Niño typically brings cooler-than-normal conditions, long-term warming may partly offset this cooling, resulting in temperatures that are warmer than those experienced during similar El Niño events in previous decades.</a:t>
            </a:r>
            <a:endParaRPr lang="en-US">
              <a:ea typeface="+mn-lt"/>
              <a:cs typeface="+mn-lt"/>
            </a:endParaRPr>
          </a:p>
          <a:p>
            <a:pPr>
              <a:lnSpc>
                <a:spcPct val="90000"/>
              </a:lnSpc>
              <a:spcBef>
                <a:spcPts val="1000"/>
              </a:spcBef>
            </a:pPr>
            <a:r>
              <a:rPr lang="en-GB" sz="2000">
                <a:latin typeface="Calibri"/>
                <a:ea typeface="Calibri"/>
                <a:cs typeface="Calibri"/>
              </a:rPr>
              <a:t>Climate change is expected to intensify ENSO-related rainfall variability, potentially increasing rainfall during El Niño in parts of the central and eastern equatorial Pacific. However, changes in rainfall across the wider Pacific are less certain.</a:t>
            </a:r>
            <a:endParaRPr lang="en-GB"/>
          </a:p>
          <a:p>
            <a:pPr>
              <a:lnSpc>
                <a:spcPct val="90000"/>
              </a:lnSpc>
              <a:spcBef>
                <a:spcPts val="1000"/>
              </a:spcBef>
            </a:pPr>
            <a:r>
              <a:rPr lang="en-GB" sz="2000">
                <a:latin typeface="Calibri"/>
                <a:ea typeface="Calibri"/>
                <a:cs typeface="Calibri"/>
              </a:rPr>
              <a:t>In areas where El Niño typically brings below-average rainfall, higher temperatures may increase evaporation, potentially exacerbating drought conditions. While the rainfall patterns during May to September 1982, 1997 and 2026 show similarities and differences, these cannot be attributed to climate change without further analysis.</a:t>
            </a:r>
            <a:endParaRPr lang="en-GB"/>
          </a:p>
          <a:p>
            <a:pPr>
              <a:lnSpc>
                <a:spcPts val="2947"/>
              </a:lnSpc>
            </a:pPr>
            <a:endParaRPr lang="en-US" sz="3200">
              <a:latin typeface="Lato"/>
              <a:ea typeface="Lato"/>
              <a:cs typeface="Lato"/>
            </a:endParaRPr>
          </a:p>
        </p:txBody>
      </p:sp>
      <p:sp>
        <p:nvSpPr>
          <p:cNvPr id="4" name="Freeform 4">
            <a:extLst>
              <a:ext uri="{FF2B5EF4-FFF2-40B4-BE49-F238E27FC236}">
                <a16:creationId xmlns:a16="http://schemas.microsoft.com/office/drawing/2014/main" id="{BDBD9EBD-7DC9-87D9-4B83-6A6F9A724636}"/>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Tree>
    <p:extLst>
      <p:ext uri="{BB962C8B-B14F-4D97-AF65-F5344CB8AC3E}">
        <p14:creationId xmlns:p14="http://schemas.microsoft.com/office/powerpoint/2010/main" val="2467440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0" y="-333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AU"/>
          </a:p>
        </p:txBody>
      </p:sp>
      <p:sp>
        <p:nvSpPr>
          <p:cNvPr id="4" name="TextBox 4"/>
          <p:cNvSpPr txBox="1"/>
          <p:nvPr/>
        </p:nvSpPr>
        <p:spPr>
          <a:xfrm>
            <a:off x="382916" y="3722605"/>
            <a:ext cx="10376516" cy="1203856"/>
          </a:xfrm>
          <a:prstGeom prst="rect">
            <a:avLst/>
          </a:prstGeom>
        </p:spPr>
        <p:txBody>
          <a:bodyPr lIns="0" tIns="0" rIns="0" bIns="0" rtlCol="0" anchor="t">
            <a:spAutoFit/>
          </a:bodyPr>
          <a:lstStyle/>
          <a:p>
            <a:pPr algn="ctr">
              <a:lnSpc>
                <a:spcPts val="4759"/>
              </a:lnSpc>
            </a:pPr>
            <a:r>
              <a:rPr lang="en-US" sz="3950" b="1">
                <a:solidFill>
                  <a:srgbClr val="072C4F"/>
                </a:solidFill>
                <a:latin typeface="Roboto Bold"/>
                <a:ea typeface="Roboto Bold"/>
                <a:cs typeface="Roboto Bold"/>
                <a:sym typeface="Roboto Bold"/>
              </a:rPr>
              <a:t>Nicholas Herold</a:t>
            </a:r>
          </a:p>
          <a:p>
            <a:pPr algn="ctr">
              <a:lnSpc>
                <a:spcPts val="4759"/>
              </a:lnSpc>
            </a:pPr>
            <a:r>
              <a:rPr lang="en-US" sz="3950" b="1">
                <a:solidFill>
                  <a:srgbClr val="072C4F"/>
                </a:solidFill>
                <a:latin typeface="Roboto Bold"/>
                <a:ea typeface="Roboto Bold"/>
                <a:cs typeface="Roboto Bold"/>
              </a:rPr>
              <a:t>Simon McGree</a:t>
            </a:r>
          </a:p>
        </p:txBody>
      </p:sp>
      <p:sp>
        <p:nvSpPr>
          <p:cNvPr id="6" name="TextBox 6"/>
          <p:cNvSpPr txBox="1"/>
          <p:nvPr/>
        </p:nvSpPr>
        <p:spPr>
          <a:xfrm>
            <a:off x="3114525" y="5603906"/>
            <a:ext cx="4913299" cy="982641"/>
          </a:xfrm>
          <a:prstGeom prst="rect">
            <a:avLst/>
          </a:prstGeom>
        </p:spPr>
        <p:txBody>
          <a:bodyPr lIns="0" tIns="0" rIns="0" bIns="0" rtlCol="0" anchor="t">
            <a:spAutoFit/>
          </a:bodyPr>
          <a:lstStyle/>
          <a:p>
            <a:pPr algn="ctr">
              <a:lnSpc>
                <a:spcPts val="4049"/>
              </a:lnSpc>
            </a:pPr>
            <a:r>
              <a:rPr lang="en-US" sz="2650" b="1">
                <a:solidFill>
                  <a:srgbClr val="072C4F"/>
                </a:solidFill>
                <a:latin typeface="Roboto Bold"/>
                <a:ea typeface="Roboto Bold"/>
                <a:cs typeface="Roboto Bold"/>
                <a:sym typeface="Roboto Bold"/>
              </a:rPr>
              <a:t>nicholas.herold@bom.gov.au</a:t>
            </a:r>
            <a:endParaRPr lang="en-US">
              <a:solidFill>
                <a:srgbClr val="000000"/>
              </a:solidFill>
              <a:latin typeface="Calibri"/>
              <a:ea typeface="Calibri"/>
              <a:cs typeface="Calibri"/>
            </a:endParaRPr>
          </a:p>
          <a:p>
            <a:pPr algn="ctr">
              <a:lnSpc>
                <a:spcPts val="4049"/>
              </a:lnSpc>
            </a:pPr>
            <a:r>
              <a:rPr lang="en-US" sz="2650" b="1">
                <a:solidFill>
                  <a:srgbClr val="072C4F"/>
                </a:solidFill>
                <a:latin typeface="Roboto Bold"/>
                <a:ea typeface="Roboto Bold"/>
                <a:cs typeface="Roboto Bold"/>
              </a:rPr>
              <a:t>simon.mcgree@bom.gov.au</a:t>
            </a: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C0B1C-A053-3710-105D-7A190A5698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DBD5B06-354C-82D2-F867-8B24930C4427}"/>
              </a:ext>
            </a:extLst>
          </p:cNvPr>
          <p:cNvSpPr>
            <a:spLocks noGrp="1"/>
          </p:cNvSpPr>
          <p:nvPr>
            <p:ph type="title"/>
          </p:nvPr>
        </p:nvSpPr>
        <p:spPr/>
        <p:txBody>
          <a:bodyPr>
            <a:normAutofit/>
          </a:bodyPr>
          <a:lstStyle/>
          <a:p>
            <a:r>
              <a:rPr lang="en-GB">
                <a:ea typeface="Calibri"/>
                <a:cs typeface="Calibri"/>
              </a:rPr>
              <a:t>Additional slides</a:t>
            </a:r>
            <a:endParaRPr lang="en-US"/>
          </a:p>
        </p:txBody>
      </p:sp>
      <p:sp>
        <p:nvSpPr>
          <p:cNvPr id="5" name="Text Placeholder 4">
            <a:extLst>
              <a:ext uri="{FF2B5EF4-FFF2-40B4-BE49-F238E27FC236}">
                <a16:creationId xmlns:a16="http://schemas.microsoft.com/office/drawing/2014/main" id="{FBAB18D6-4466-D79A-9741-E3DB71BEACF3}"/>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72776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E6262-D3BB-6850-BCD2-B06E46D88E00}"/>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7A57B7B1-D705-F729-61C6-1A1EB4F6A201}"/>
              </a:ext>
            </a:extLst>
          </p:cNvPr>
          <p:cNvSpPr txBox="1"/>
          <p:nvPr/>
        </p:nvSpPr>
        <p:spPr>
          <a:xfrm>
            <a:off x="1506554" y="852014"/>
            <a:ext cx="16786329" cy="2026196"/>
          </a:xfrm>
          <a:prstGeom prst="rect">
            <a:avLst/>
          </a:prstGeom>
        </p:spPr>
        <p:txBody>
          <a:bodyPr wrap="square" lIns="0" tIns="0" rIns="0" bIns="0" rtlCol="0" anchor="t">
            <a:spAutoFit/>
          </a:bodyPr>
          <a:lstStyle/>
          <a:p>
            <a:pPr>
              <a:lnSpc>
                <a:spcPts val="7887"/>
              </a:lnSpc>
            </a:pPr>
            <a:r>
              <a:rPr lang="en-US" sz="6750" b="1">
                <a:solidFill>
                  <a:srgbClr val="0892CD"/>
                </a:solidFill>
                <a:latin typeface="Roboto Bold"/>
                <a:ea typeface="Roboto Bold"/>
                <a:cs typeface="Roboto Bold"/>
                <a:sym typeface="Roboto Bold"/>
              </a:rPr>
              <a:t>Regional temperatures using station locations </a:t>
            </a:r>
            <a:endParaRPr lang="en-US"/>
          </a:p>
        </p:txBody>
      </p:sp>
      <p:sp>
        <p:nvSpPr>
          <p:cNvPr id="4" name="Freeform 4">
            <a:extLst>
              <a:ext uri="{FF2B5EF4-FFF2-40B4-BE49-F238E27FC236}">
                <a16:creationId xmlns:a16="http://schemas.microsoft.com/office/drawing/2014/main" id="{591DF819-5B5F-9A02-D7A4-AE921965C26A}"/>
              </a:ext>
            </a:extLst>
          </p:cNvPr>
          <p:cNvSpPr/>
          <p:nvPr/>
        </p:nvSpPr>
        <p:spPr>
          <a:xfrm>
            <a:off x="305852" y="315761"/>
            <a:ext cx="1200702" cy="2462979"/>
          </a:xfrm>
          <a:custGeom>
            <a:avLst/>
            <a:gdLst/>
            <a:ahLst/>
            <a:cxnLst/>
            <a:rect l="l" t="t" r="r" b="b"/>
            <a:pathLst>
              <a:path w="1200702" h="2462979">
                <a:moveTo>
                  <a:pt x="0" y="0"/>
                </a:moveTo>
                <a:lnTo>
                  <a:pt x="1200702" y="0"/>
                </a:lnTo>
                <a:lnTo>
                  <a:pt x="1200702" y="2462978"/>
                </a:lnTo>
                <a:lnTo>
                  <a:pt x="0" y="2462978"/>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AU"/>
          </a:p>
        </p:txBody>
      </p:sp>
      <p:pic>
        <p:nvPicPr>
          <p:cNvPr id="5" name="Picture 4" descr="A graph of a number of data&#10;&#10;AI-generated content may be incorrect.">
            <a:extLst>
              <a:ext uri="{FF2B5EF4-FFF2-40B4-BE49-F238E27FC236}">
                <a16:creationId xmlns:a16="http://schemas.microsoft.com/office/drawing/2014/main" id="{764C1688-D937-CBA9-EA4C-4BB89B11C6D7}"/>
              </a:ext>
            </a:extLst>
          </p:cNvPr>
          <p:cNvPicPr>
            <a:picLocks noChangeAspect="1"/>
          </p:cNvPicPr>
          <p:nvPr/>
        </p:nvPicPr>
        <p:blipFill>
          <a:blip r:embed="rId3"/>
          <a:stretch>
            <a:fillRect/>
          </a:stretch>
        </p:blipFill>
        <p:spPr>
          <a:xfrm>
            <a:off x="5895147" y="2008326"/>
            <a:ext cx="7809670" cy="7761217"/>
          </a:xfrm>
          <a:prstGeom prst="rect">
            <a:avLst/>
          </a:prstGeom>
        </p:spPr>
      </p:pic>
    </p:spTree>
    <p:extLst>
      <p:ext uri="{BB962C8B-B14F-4D97-AF65-F5344CB8AC3E}">
        <p14:creationId xmlns:p14="http://schemas.microsoft.com/office/powerpoint/2010/main" val="14777609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55edad5e-85c4-4d99-839f-4db88ccef5c5}" enabled="1" method="Standard" siteId="{d1ad7db5-97dd-4f2b-816e-50d663b7bb94}"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24</Slides>
  <Notes>0</Notes>
  <HiddenSlides>0</HiddenSlide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Temperature</vt:lpstr>
      <vt:lpstr>PowerPoint Presentation</vt:lpstr>
      <vt:lpstr>PowerPoint Presentation</vt:lpstr>
      <vt:lpstr>PowerPoint Presentation</vt:lpstr>
      <vt:lpstr>PowerPoint Presentation</vt:lpstr>
      <vt:lpstr>PowerPoint Presentation</vt:lpstr>
      <vt:lpstr>PowerPoint Presentation</vt:lpstr>
      <vt:lpstr>Rainfall​</vt:lpstr>
      <vt:lpstr>PowerPoint Presentation</vt:lpstr>
      <vt:lpstr>PowerPoint Presentation</vt:lpstr>
      <vt:lpstr>PowerPoint Presentation</vt:lpstr>
      <vt:lpstr>PowerPoint Presentation</vt:lpstr>
      <vt:lpstr>data availability crisis</vt:lpstr>
      <vt:lpstr>PowerPoint Presentation</vt:lpstr>
      <vt:lpstr>PowerPoint Presentation</vt:lpstr>
      <vt:lpstr>Influence on air temperature and rainfall over the last 6 months</vt:lpstr>
      <vt:lpstr>PowerPoint Presentation</vt:lpstr>
      <vt:lpstr>PowerPoint Presentation</vt:lpstr>
      <vt:lpstr>PowerPoint Presentation</vt:lpstr>
      <vt:lpstr>PowerPoint Presentation</vt:lpstr>
      <vt:lpstr>Additional slides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cp:revision>8</cp:revision>
  <dcterms:created xsi:type="dcterms:W3CDTF">2006-08-16T00:00:00Z</dcterms:created>
  <dcterms:modified xsi:type="dcterms:W3CDTF">2026-10-21T01:52:15Z</dcterms:modified>
  <dc:identifier>DAHXSDBNdPI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vt:lpwstr>
  </property>
  <property fmtid="{D5CDD505-2E9C-101B-9397-08002B2CF9AE}" pid="4" name="ClassificationContentMarkingHeaderLocations">
    <vt:lpwstr>Office Theme:9</vt:lpwstr>
  </property>
  <property fmtid="{D5CDD505-2E9C-101B-9397-08002B2CF9AE}" pid="5" name="ClassificationContentMarkingHeaderText">
    <vt:lpwstr>OFFICIAL</vt:lpwstr>
  </property>
</Properties>
</file>