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6"/>
  </p:notesMasterIdLst>
  <p:sldIdLst>
    <p:sldId id="256" r:id="rId5"/>
    <p:sldId id="257" r:id="rId6"/>
    <p:sldId id="261" r:id="rId7"/>
    <p:sldId id="267" r:id="rId8"/>
    <p:sldId id="264" r:id="rId9"/>
    <p:sldId id="265" r:id="rId10"/>
    <p:sldId id="266" r:id="rId11"/>
    <p:sldId id="282" r:id="rId12"/>
    <p:sldId id="281" r:id="rId13"/>
    <p:sldId id="274" r:id="rId14"/>
    <p:sldId id="276" r:id="rId15"/>
    <p:sldId id="277" r:id="rId16"/>
    <p:sldId id="284" r:id="rId17"/>
    <p:sldId id="283" r:id="rId18"/>
    <p:sldId id="269" r:id="rId19"/>
    <p:sldId id="270" r:id="rId20"/>
    <p:sldId id="271" r:id="rId21"/>
    <p:sldId id="272" r:id="rId22"/>
    <p:sldId id="273" r:id="rId23"/>
    <p:sldId id="280" r:id="rId24"/>
    <p:sldId id="262" r:id="rId25"/>
  </p:sldIdLst>
  <p:sldSz cx="18288000" cy="10287000"/>
  <p:notesSz cx="6858000" cy="9144000"/>
  <p:embeddedFontLst>
    <p:embeddedFont>
      <p:font typeface="Arimo Bold" panose="020B0604020202020204" charset="0"/>
      <p:regular r:id="rId27"/>
      <p:bold r:id="rId28"/>
    </p:embeddedFont>
    <p:embeddedFont>
      <p:font typeface="Bebas Neue Bold" panose="020B0604020202020204" charset="0"/>
      <p:regular r:id="rId29"/>
      <p:bold r:id="rId30"/>
    </p:embeddedFont>
    <p:embeddedFont>
      <p:font typeface="Garet" panose="020B0604020202020204" charset="0"/>
      <p:regular r:id="rId31"/>
    </p:embeddedFont>
    <p:embeddedFont>
      <p:font typeface="Lato" panose="020F0502020204030203" pitchFamily="34" charset="0"/>
      <p:regular r:id="rId32"/>
      <p:bold r:id="rId33"/>
      <p:italic r:id="rId34"/>
      <p:boldItalic r:id="rId35"/>
    </p:embeddedFont>
    <p:embeddedFont>
      <p:font typeface="Lato Bold" panose="020F0502020204030203" charset="0"/>
      <p:regular r:id="rId36"/>
      <p:bold r:id="rId37"/>
    </p:embeddedFont>
    <p:embeddedFont>
      <p:font typeface="Roboto" panose="02000000000000000000" pitchFamily="2" charset="0"/>
      <p:regular r:id="rId38"/>
      <p:bold r:id="rId39"/>
      <p:italic r:id="rId40"/>
      <p:boldItalic r:id="rId41"/>
    </p:embeddedFont>
    <p:embeddedFont>
      <p:font typeface="Roboto Bold" panose="02000000000000000000" charset="0"/>
      <p:regular r:id="rId42"/>
      <p:bold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2" userDrawn="1">
          <p15:clr>
            <a:srgbClr val="A4A3A4"/>
          </p15:clr>
        </p15:guide>
        <p15:guide id="2" pos="292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A4BBAD-CF93-4CB1-B55D-ABCE815D9200}" v="1" dt="2026-10-21T23:10:15.0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3856" autoAdjust="0"/>
  </p:normalViewPr>
  <p:slideViewPr>
    <p:cSldViewPr>
      <p:cViewPr varScale="1">
        <p:scale>
          <a:sx n="50" d="100"/>
          <a:sy n="50" d="100"/>
        </p:scale>
        <p:origin x="874" y="29"/>
      </p:cViewPr>
      <p:guideLst>
        <p:guide orient="horz" pos="312"/>
        <p:guide pos="292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7.xml"/><Relationship Id="rId34" Type="http://schemas.openxmlformats.org/officeDocument/2006/relationships/font" Target="fonts/font8.fntdata"/><Relationship Id="rId42" Type="http://schemas.openxmlformats.org/officeDocument/2006/relationships/font" Target="fonts/font16.fntdata"/><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font" Target="fonts/font3.fntdata"/><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2.fntdata"/><Relationship Id="rId36" Type="http://schemas.openxmlformats.org/officeDocument/2006/relationships/font" Target="fonts/font10.fntdata"/><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5.fntdata"/><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font" Target="fonts/font17.fntdata"/><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7.fntdata"/><Relationship Id="rId38" Type="http://schemas.openxmlformats.org/officeDocument/2006/relationships/font" Target="fonts/font12.fntdata"/><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Marley" userId="cc6680b5-4c80-47a2-9577-1615538f1a16" providerId="ADAL" clId="{ADF5C313-2C4B-4555-97F4-ADFFFCD5CDB2}"/>
    <pc:docChg chg="undo custSel addSld delSld modSld sldOrd">
      <pc:chgData name="Hannah Marley" userId="cc6680b5-4c80-47a2-9577-1615538f1a16" providerId="ADAL" clId="{ADF5C313-2C4B-4555-97F4-ADFFFCD5CDB2}" dt="2026-10-21T23:10:15.018" v="125"/>
      <pc:docMkLst>
        <pc:docMk/>
      </pc:docMkLst>
      <pc:sldChg chg="addSp delSp modSp mod">
        <pc:chgData name="Hannah Marley" userId="cc6680b5-4c80-47a2-9577-1615538f1a16" providerId="ADAL" clId="{ADF5C313-2C4B-4555-97F4-ADFFFCD5CDB2}" dt="2026-10-21T23:04:02.902" v="17" actId="1076"/>
        <pc:sldMkLst>
          <pc:docMk/>
          <pc:sldMk cId="0" sldId="257"/>
        </pc:sldMkLst>
        <pc:spChg chg="del mod">
          <ac:chgData name="Hannah Marley" userId="cc6680b5-4c80-47a2-9577-1615538f1a16" providerId="ADAL" clId="{ADF5C313-2C4B-4555-97F4-ADFFFCD5CDB2}" dt="2026-10-21T23:03:55.366" v="14" actId="478"/>
          <ac:spMkLst>
            <pc:docMk/>
            <pc:sldMk cId="0" sldId="257"/>
            <ac:spMk id="11" creationId="{00000000-0000-0000-0000-000000000000}"/>
          </ac:spMkLst>
        </pc:spChg>
        <pc:spChg chg="add del">
          <ac:chgData name="Hannah Marley" userId="cc6680b5-4c80-47a2-9577-1615538f1a16" providerId="ADAL" clId="{ADF5C313-2C4B-4555-97F4-ADFFFCD5CDB2}" dt="2026-10-21T23:03:53.084" v="13" actId="22"/>
          <ac:spMkLst>
            <pc:docMk/>
            <pc:sldMk cId="0" sldId="257"/>
            <ac:spMk id="21" creationId="{06F99563-FF44-696B-818A-2438946C8889}"/>
          </ac:spMkLst>
        </pc:spChg>
        <pc:spChg chg="add mod">
          <ac:chgData name="Hannah Marley" userId="cc6680b5-4c80-47a2-9577-1615538f1a16" providerId="ADAL" clId="{ADF5C313-2C4B-4555-97F4-ADFFFCD5CDB2}" dt="2026-10-21T23:04:02.902" v="17" actId="1076"/>
          <ac:spMkLst>
            <pc:docMk/>
            <pc:sldMk cId="0" sldId="257"/>
            <ac:spMk id="25" creationId="{CB138FF5-17B4-5DF7-DE8C-9BF707B22A1D}"/>
          </ac:spMkLst>
        </pc:spChg>
        <pc:picChg chg="add del">
          <ac:chgData name="Hannah Marley" userId="cc6680b5-4c80-47a2-9577-1615538f1a16" providerId="ADAL" clId="{ADF5C313-2C4B-4555-97F4-ADFFFCD5CDB2}" dt="2026-10-21T23:03:53.084" v="13" actId="22"/>
          <ac:picMkLst>
            <pc:docMk/>
            <pc:sldMk cId="0" sldId="257"/>
            <ac:picMk id="19" creationId="{98387BDD-0245-5420-7C20-CF454F67FE26}"/>
          </ac:picMkLst>
        </pc:picChg>
        <pc:picChg chg="add">
          <ac:chgData name="Hannah Marley" userId="cc6680b5-4c80-47a2-9577-1615538f1a16" providerId="ADAL" clId="{ADF5C313-2C4B-4555-97F4-ADFFFCD5CDB2}" dt="2026-10-21T23:03:55.979" v="15" actId="22"/>
          <ac:picMkLst>
            <pc:docMk/>
            <pc:sldMk cId="0" sldId="257"/>
            <ac:picMk id="23" creationId="{F935D6B3-5323-EFC2-E148-FCE2ABCC820E}"/>
          </ac:picMkLst>
        </pc:picChg>
      </pc:sldChg>
      <pc:sldChg chg="modSp mod">
        <pc:chgData name="Hannah Marley" userId="cc6680b5-4c80-47a2-9577-1615538f1a16" providerId="ADAL" clId="{ADF5C313-2C4B-4555-97F4-ADFFFCD5CDB2}" dt="2026-10-21T23:04:27.577" v="55" actId="14100"/>
        <pc:sldMkLst>
          <pc:docMk/>
          <pc:sldMk cId="0" sldId="262"/>
        </pc:sldMkLst>
        <pc:spChg chg="mod">
          <ac:chgData name="Hannah Marley" userId="cc6680b5-4c80-47a2-9577-1615538f1a16" providerId="ADAL" clId="{ADF5C313-2C4B-4555-97F4-ADFFFCD5CDB2}" dt="2026-10-21T23:04:27.577" v="55" actId="14100"/>
          <ac:spMkLst>
            <pc:docMk/>
            <pc:sldMk cId="0" sldId="262"/>
            <ac:spMk id="6" creationId="{00000000-0000-0000-0000-000000000000}"/>
          </ac:spMkLst>
        </pc:spChg>
      </pc:sldChg>
      <pc:sldChg chg="modSp mod">
        <pc:chgData name="Hannah Marley" userId="cc6680b5-4c80-47a2-9577-1615538f1a16" providerId="ADAL" clId="{ADF5C313-2C4B-4555-97F4-ADFFFCD5CDB2}" dt="2026-10-21T23:05:07.524" v="85" actId="20577"/>
        <pc:sldMkLst>
          <pc:docMk/>
          <pc:sldMk cId="901934413" sldId="266"/>
        </pc:sldMkLst>
        <pc:spChg chg="mod">
          <ac:chgData name="Hannah Marley" userId="cc6680b5-4c80-47a2-9577-1615538f1a16" providerId="ADAL" clId="{ADF5C313-2C4B-4555-97F4-ADFFFCD5CDB2}" dt="2026-10-21T23:05:07.524" v="85" actId="20577"/>
          <ac:spMkLst>
            <pc:docMk/>
            <pc:sldMk cId="901934413" sldId="266"/>
            <ac:spMk id="4" creationId="{DA71AC39-D2E3-7802-217A-1ED279F5934F}"/>
          </ac:spMkLst>
        </pc:spChg>
      </pc:sldChg>
      <pc:sldChg chg="delSp modSp add del mod ord">
        <pc:chgData name="Hannah Marley" userId="cc6680b5-4c80-47a2-9577-1615538f1a16" providerId="ADAL" clId="{ADF5C313-2C4B-4555-97F4-ADFFFCD5CDB2}" dt="2026-10-21T23:09:53.672" v="122" actId="20577"/>
        <pc:sldMkLst>
          <pc:docMk/>
          <pc:sldMk cId="1688503226" sldId="267"/>
        </pc:sldMkLst>
        <pc:spChg chg="del">
          <ac:chgData name="Hannah Marley" userId="cc6680b5-4c80-47a2-9577-1615538f1a16" providerId="ADAL" clId="{ADF5C313-2C4B-4555-97F4-ADFFFCD5CDB2}" dt="2026-10-21T23:08:53.751" v="87" actId="478"/>
          <ac:spMkLst>
            <pc:docMk/>
            <pc:sldMk cId="1688503226" sldId="267"/>
            <ac:spMk id="3" creationId="{EB7C0A9E-E7FA-C434-11CB-DD6CB699E044}"/>
          </ac:spMkLst>
        </pc:spChg>
        <pc:spChg chg="del">
          <ac:chgData name="Hannah Marley" userId="cc6680b5-4c80-47a2-9577-1615538f1a16" providerId="ADAL" clId="{ADF5C313-2C4B-4555-97F4-ADFFFCD5CDB2}" dt="2026-10-21T23:08:55.255" v="88" actId="478"/>
          <ac:spMkLst>
            <pc:docMk/>
            <pc:sldMk cId="1688503226" sldId="267"/>
            <ac:spMk id="4" creationId="{E4948077-A082-603E-B5F5-4368D07C707E}"/>
          </ac:spMkLst>
        </pc:spChg>
        <pc:spChg chg="mod">
          <ac:chgData name="Hannah Marley" userId="cc6680b5-4c80-47a2-9577-1615538f1a16" providerId="ADAL" clId="{ADF5C313-2C4B-4555-97F4-ADFFFCD5CDB2}" dt="2026-10-21T23:09:53.672" v="122" actId="20577"/>
          <ac:spMkLst>
            <pc:docMk/>
            <pc:sldMk cId="1688503226" sldId="267"/>
            <ac:spMk id="6" creationId="{C5AF1905-BB6D-AE2F-87B7-06D6B9E95524}"/>
          </ac:spMkLst>
        </pc:spChg>
        <pc:picChg chg="del">
          <ac:chgData name="Hannah Marley" userId="cc6680b5-4c80-47a2-9577-1615538f1a16" providerId="ADAL" clId="{ADF5C313-2C4B-4555-97F4-ADFFFCD5CDB2}" dt="2026-10-21T23:08:55.889" v="89" actId="478"/>
          <ac:picMkLst>
            <pc:docMk/>
            <pc:sldMk cId="1688503226" sldId="267"/>
            <ac:picMk id="5" creationId="{19CA6EE2-FD9B-1B47-AD9F-3475EAF919EC}"/>
          </ac:picMkLst>
        </pc:picChg>
      </pc:sldChg>
      <pc:sldChg chg="del">
        <pc:chgData name="Hannah Marley" userId="cc6680b5-4c80-47a2-9577-1615538f1a16" providerId="ADAL" clId="{ADF5C313-2C4B-4555-97F4-ADFFFCD5CDB2}" dt="2026-10-21T23:02:45.829" v="2" actId="47"/>
        <pc:sldMkLst>
          <pc:docMk/>
          <pc:sldMk cId="1935316043" sldId="268"/>
        </pc:sldMkLst>
      </pc:sldChg>
      <pc:sldChg chg="delSp modSp mod">
        <pc:chgData name="Hannah Marley" userId="cc6680b5-4c80-47a2-9577-1615538f1a16" providerId="ADAL" clId="{ADF5C313-2C4B-4555-97F4-ADFFFCD5CDB2}" dt="2026-10-21T23:10:15.018" v="125"/>
        <pc:sldMkLst>
          <pc:docMk/>
          <pc:sldMk cId="1498512236" sldId="269"/>
        </pc:sldMkLst>
        <pc:spChg chg="mod">
          <ac:chgData name="Hannah Marley" userId="cc6680b5-4c80-47a2-9577-1615538f1a16" providerId="ADAL" clId="{ADF5C313-2C4B-4555-97F4-ADFFFCD5CDB2}" dt="2026-10-21T23:03:12.389" v="10" actId="1076"/>
          <ac:spMkLst>
            <pc:docMk/>
            <pc:sldMk cId="1498512236" sldId="269"/>
            <ac:spMk id="3" creationId="{D33FD2F3-7571-B6D4-8F15-5B6DFBF1DCF6}"/>
          </ac:spMkLst>
        </pc:spChg>
        <pc:spChg chg="mod">
          <ac:chgData name="Hannah Marley" userId="cc6680b5-4c80-47a2-9577-1615538f1a16" providerId="ADAL" clId="{ADF5C313-2C4B-4555-97F4-ADFFFCD5CDB2}" dt="2026-10-21T23:03:05.655" v="7" actId="1076"/>
          <ac:spMkLst>
            <pc:docMk/>
            <pc:sldMk cId="1498512236" sldId="269"/>
            <ac:spMk id="4" creationId="{99ACDE63-EE6C-4612-02FD-6D2A17A1D430}"/>
          </ac:spMkLst>
        </pc:spChg>
        <pc:spChg chg="mod">
          <ac:chgData name="Hannah Marley" userId="cc6680b5-4c80-47a2-9577-1615538f1a16" providerId="ADAL" clId="{ADF5C313-2C4B-4555-97F4-ADFFFCD5CDB2}" dt="2026-10-21T23:10:15.018" v="125"/>
          <ac:spMkLst>
            <pc:docMk/>
            <pc:sldMk cId="1498512236" sldId="269"/>
            <ac:spMk id="6" creationId="{D712ECA0-B054-132E-B154-D307817043BD}"/>
          </ac:spMkLst>
        </pc:spChg>
        <pc:spChg chg="del">
          <ac:chgData name="Hannah Marley" userId="cc6680b5-4c80-47a2-9577-1615538f1a16" providerId="ADAL" clId="{ADF5C313-2C4B-4555-97F4-ADFFFCD5CDB2}" dt="2026-10-21T23:02:59.544" v="4" actId="478"/>
          <ac:spMkLst>
            <pc:docMk/>
            <pc:sldMk cId="1498512236" sldId="269"/>
            <ac:spMk id="8" creationId="{348B45F5-27AD-1931-A53A-073E1E041997}"/>
          </ac:spMkLst>
        </pc:spChg>
        <pc:picChg chg="mod">
          <ac:chgData name="Hannah Marley" userId="cc6680b5-4c80-47a2-9577-1615538f1a16" providerId="ADAL" clId="{ADF5C313-2C4B-4555-97F4-ADFFFCD5CDB2}" dt="2026-10-21T23:03:05.655" v="7" actId="1076"/>
          <ac:picMkLst>
            <pc:docMk/>
            <pc:sldMk cId="1498512236" sldId="269"/>
            <ac:picMk id="5" creationId="{DD30436E-FBF6-507F-F992-368E900FEFDF}"/>
          </ac:picMkLst>
        </pc:picChg>
        <pc:picChg chg="del">
          <ac:chgData name="Hannah Marley" userId="cc6680b5-4c80-47a2-9577-1615538f1a16" providerId="ADAL" clId="{ADF5C313-2C4B-4555-97F4-ADFFFCD5CDB2}" dt="2026-10-21T23:02:57.405" v="3" actId="478"/>
          <ac:picMkLst>
            <pc:docMk/>
            <pc:sldMk cId="1498512236" sldId="269"/>
            <ac:picMk id="12" creationId="{0B916D39-F3AD-23BD-5B86-C19EFB523FA1}"/>
          </ac:picMkLst>
        </pc:picChg>
      </pc:sldChg>
      <pc:sldChg chg="del">
        <pc:chgData name="Hannah Marley" userId="cc6680b5-4c80-47a2-9577-1615538f1a16" providerId="ADAL" clId="{ADF5C313-2C4B-4555-97F4-ADFFFCD5CDB2}" dt="2026-10-21T23:01:42.091" v="1" actId="47"/>
        <pc:sldMkLst>
          <pc:docMk/>
          <pc:sldMk cId="4233210711" sldId="278"/>
        </pc:sldMkLst>
      </pc:sldChg>
      <pc:sldChg chg="del">
        <pc:chgData name="Hannah Marley" userId="cc6680b5-4c80-47a2-9577-1615538f1a16" providerId="ADAL" clId="{ADF5C313-2C4B-4555-97F4-ADFFFCD5CDB2}" dt="2026-10-21T23:01:35.049" v="0" actId="47"/>
        <pc:sldMkLst>
          <pc:docMk/>
          <pc:sldMk cId="2031775173" sldId="283"/>
        </pc:sldMkLst>
      </pc:sldChg>
      <pc:sldChg chg="add">
        <pc:chgData name="Hannah Marley" userId="cc6680b5-4c80-47a2-9577-1615538f1a16" providerId="ADAL" clId="{ADF5C313-2C4B-4555-97F4-ADFFFCD5CDB2}" dt="2026-10-21T23:08:50.645" v="86" actId="2890"/>
        <pc:sldMkLst>
          <pc:docMk/>
          <pc:sldMk cId="3045226611" sldId="283"/>
        </pc:sldMkLst>
      </pc:sldChg>
      <pc:sldChg chg="add">
        <pc:chgData name="Hannah Marley" userId="cc6680b5-4c80-47a2-9577-1615538f1a16" providerId="ADAL" clId="{ADF5C313-2C4B-4555-97F4-ADFFFCD5CDB2}" dt="2026-10-21T23:09:25.348" v="112" actId="2890"/>
        <pc:sldMkLst>
          <pc:docMk/>
          <pc:sldMk cId="2318174363" sldId="28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C4F209-C6E3-4D66-9717-CEDDDFA67470}" type="datetimeFigureOut">
              <a:rPr lang="en-NZ" smtClean="0"/>
              <a:t>22/10/2026</a:t>
            </a:fld>
            <a:endParaRPr lang="en-NZ"/>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8AB8083-C676-47DC-8DAF-7F528A0AD547}" type="slidenum">
              <a:rPr lang="en-NZ" smtClean="0"/>
              <a:t>‹#›</a:t>
            </a:fld>
            <a:endParaRPr lang="en-NZ"/>
          </a:p>
        </p:txBody>
      </p:sp>
    </p:spTree>
    <p:extLst>
      <p:ext uri="{BB962C8B-B14F-4D97-AF65-F5344CB8AC3E}">
        <p14:creationId xmlns:p14="http://schemas.microsoft.com/office/powerpoint/2010/main" val="19172294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CHECK the points on this slide... Updated now?</a:t>
            </a:r>
          </a:p>
        </p:txBody>
      </p:sp>
      <p:sp>
        <p:nvSpPr>
          <p:cNvPr id="4" name="Slide Number Placeholder 3"/>
          <p:cNvSpPr>
            <a:spLocks noGrp="1"/>
          </p:cNvSpPr>
          <p:nvPr>
            <p:ph type="sldNum" sz="quarter" idx="5"/>
          </p:nvPr>
        </p:nvSpPr>
        <p:spPr/>
        <p:txBody>
          <a:bodyPr/>
          <a:lstStyle/>
          <a:p>
            <a:fld id="{D8AB8083-C676-47DC-8DAF-7F528A0AD547}" type="slidenum">
              <a:rPr lang="en-NZ" smtClean="0"/>
              <a:t>3</a:t>
            </a:fld>
            <a:endParaRPr lang="en-NZ"/>
          </a:p>
        </p:txBody>
      </p:sp>
    </p:spTree>
    <p:extLst>
      <p:ext uri="{BB962C8B-B14F-4D97-AF65-F5344CB8AC3E}">
        <p14:creationId xmlns:p14="http://schemas.microsoft.com/office/powerpoint/2010/main" val="3667182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F85B4E-EACE-5911-6487-9C1C30524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F385BD-506D-4A1E-2BD8-52B3A0282B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B2046C-8B43-17FD-43CD-FD8EF1FF4EB4}"/>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B67CB927-5B95-4CF9-FB9B-6A2B46BB7952}"/>
              </a:ext>
            </a:extLst>
          </p:cNvPr>
          <p:cNvSpPr>
            <a:spLocks noGrp="1"/>
          </p:cNvSpPr>
          <p:nvPr>
            <p:ph type="sldNum" sz="quarter" idx="5"/>
          </p:nvPr>
        </p:nvSpPr>
        <p:spPr/>
        <p:txBody>
          <a:bodyPr/>
          <a:lstStyle/>
          <a:p>
            <a:fld id="{D8AB8083-C676-47DC-8DAF-7F528A0AD547}" type="slidenum">
              <a:rPr lang="en-NZ" smtClean="0"/>
              <a:t>8</a:t>
            </a:fld>
            <a:endParaRPr lang="en-NZ"/>
          </a:p>
        </p:txBody>
      </p:sp>
    </p:spTree>
    <p:extLst>
      <p:ext uri="{BB962C8B-B14F-4D97-AF65-F5344CB8AC3E}">
        <p14:creationId xmlns:p14="http://schemas.microsoft.com/office/powerpoint/2010/main" val="401939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144C49-3C35-6B10-3731-669670FFF7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BBCC8D-B986-4557-953C-67E3611848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8AB69-5B4D-0C8A-145A-C4B42F620EEB}"/>
              </a:ext>
            </a:extLst>
          </p:cNvPr>
          <p:cNvSpPr>
            <a:spLocks noGrp="1"/>
          </p:cNvSpPr>
          <p:nvPr>
            <p:ph type="body" idx="1"/>
          </p:nvPr>
        </p:nvSpPr>
        <p:spPr/>
        <p:txBody>
          <a:bodyPr/>
          <a:lstStyle/>
          <a:p>
            <a:r>
              <a:rPr lang="en-NZ" dirty="0"/>
              <a:t>Continued monitoring of sub-seasonal guidance and official warnings is important. Even areas with normal or reduced seasonal risk can experience damaging cyclones.</a:t>
            </a:r>
          </a:p>
        </p:txBody>
      </p:sp>
      <p:sp>
        <p:nvSpPr>
          <p:cNvPr id="4" name="Slide Number Placeholder 3">
            <a:extLst>
              <a:ext uri="{FF2B5EF4-FFF2-40B4-BE49-F238E27FC236}">
                <a16:creationId xmlns:a16="http://schemas.microsoft.com/office/drawing/2014/main" id="{ADF4AEDC-630E-9F73-14B6-25B6CBBE3CE6}"/>
              </a:ext>
            </a:extLst>
          </p:cNvPr>
          <p:cNvSpPr>
            <a:spLocks noGrp="1"/>
          </p:cNvSpPr>
          <p:nvPr>
            <p:ph type="sldNum" sz="quarter" idx="5"/>
          </p:nvPr>
        </p:nvSpPr>
        <p:spPr/>
        <p:txBody>
          <a:bodyPr/>
          <a:lstStyle/>
          <a:p>
            <a:fld id="{D8AB8083-C676-47DC-8DAF-7F528A0AD547}" type="slidenum">
              <a:rPr lang="en-NZ" smtClean="0"/>
              <a:t>9</a:t>
            </a:fld>
            <a:endParaRPr lang="en-NZ"/>
          </a:p>
        </p:txBody>
      </p:sp>
    </p:spTree>
    <p:extLst>
      <p:ext uri="{BB962C8B-B14F-4D97-AF65-F5344CB8AC3E}">
        <p14:creationId xmlns:p14="http://schemas.microsoft.com/office/powerpoint/2010/main" val="32218165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NZ" dirty="0"/>
              <a:t>CHECK this slide points against updated non-country</a:t>
            </a:r>
          </a:p>
        </p:txBody>
      </p:sp>
      <p:sp>
        <p:nvSpPr>
          <p:cNvPr id="4" name="Slide Number Placeholder 3"/>
          <p:cNvSpPr>
            <a:spLocks noGrp="1"/>
          </p:cNvSpPr>
          <p:nvPr>
            <p:ph type="sldNum" sz="quarter" idx="5"/>
          </p:nvPr>
        </p:nvSpPr>
        <p:spPr/>
        <p:txBody>
          <a:bodyPr/>
          <a:lstStyle/>
          <a:p>
            <a:fld id="{D8AB8083-C676-47DC-8DAF-7F528A0AD547}" type="slidenum">
              <a:rPr lang="en-NZ" smtClean="0"/>
              <a:t>16</a:t>
            </a:fld>
            <a:endParaRPr lang="en-NZ"/>
          </a:p>
        </p:txBody>
      </p:sp>
    </p:spTree>
    <p:extLst>
      <p:ext uri="{BB962C8B-B14F-4D97-AF65-F5344CB8AC3E}">
        <p14:creationId xmlns:p14="http://schemas.microsoft.com/office/powerpoint/2010/main" val="2904089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NZ" dirty="0"/>
              <a:t>CHECK this slide points against updated non-country</a:t>
            </a:r>
          </a:p>
          <a:p>
            <a:endParaRPr lang="en-NZ" dirty="0"/>
          </a:p>
        </p:txBody>
      </p:sp>
      <p:sp>
        <p:nvSpPr>
          <p:cNvPr id="4" name="Slide Number Placeholder 3"/>
          <p:cNvSpPr>
            <a:spLocks noGrp="1"/>
          </p:cNvSpPr>
          <p:nvPr>
            <p:ph type="sldNum" sz="quarter" idx="5"/>
          </p:nvPr>
        </p:nvSpPr>
        <p:spPr/>
        <p:txBody>
          <a:bodyPr/>
          <a:lstStyle/>
          <a:p>
            <a:fld id="{D8AB8083-C676-47DC-8DAF-7F528A0AD547}" type="slidenum">
              <a:rPr lang="en-NZ" smtClean="0"/>
              <a:t>17</a:t>
            </a:fld>
            <a:endParaRPr lang="en-NZ"/>
          </a:p>
        </p:txBody>
      </p:sp>
    </p:spTree>
    <p:extLst>
      <p:ext uri="{BB962C8B-B14F-4D97-AF65-F5344CB8AC3E}">
        <p14:creationId xmlns:p14="http://schemas.microsoft.com/office/powerpoint/2010/main" val="2146879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9E043-791D-63C9-9BAB-AD4D2DA13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9572CB-F407-7E01-A6BF-F744C09159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0EDD53-085B-62E8-E303-C98851DBE572}"/>
              </a:ext>
            </a:extLst>
          </p:cNvPr>
          <p:cNvSpPr>
            <a:spLocks noGrp="1"/>
          </p:cNvSpPr>
          <p:nvPr>
            <p:ph type="body" idx="1"/>
          </p:nvPr>
        </p:nvSpPr>
        <p:spPr/>
        <p:txBody>
          <a:bodyPr/>
          <a:lstStyle/>
          <a:p>
            <a:endParaRPr lang="en-NZ" dirty="0"/>
          </a:p>
        </p:txBody>
      </p:sp>
      <p:sp>
        <p:nvSpPr>
          <p:cNvPr id="4" name="Slide Number Placeholder 3">
            <a:extLst>
              <a:ext uri="{FF2B5EF4-FFF2-40B4-BE49-F238E27FC236}">
                <a16:creationId xmlns:a16="http://schemas.microsoft.com/office/drawing/2014/main" id="{BADBE556-C62B-1E6E-17CE-01E660AA95CD}"/>
              </a:ext>
            </a:extLst>
          </p:cNvPr>
          <p:cNvSpPr>
            <a:spLocks noGrp="1"/>
          </p:cNvSpPr>
          <p:nvPr>
            <p:ph type="sldNum" sz="quarter" idx="5"/>
          </p:nvPr>
        </p:nvSpPr>
        <p:spPr/>
        <p:txBody>
          <a:bodyPr/>
          <a:lstStyle/>
          <a:p>
            <a:fld id="{D8AB8083-C676-47DC-8DAF-7F528A0AD547}" type="slidenum">
              <a:rPr lang="en-NZ" smtClean="0"/>
              <a:t>20</a:t>
            </a:fld>
            <a:endParaRPr lang="en-NZ"/>
          </a:p>
        </p:txBody>
      </p:sp>
    </p:spTree>
    <p:extLst>
      <p:ext uri="{BB962C8B-B14F-4D97-AF65-F5344CB8AC3E}">
        <p14:creationId xmlns:p14="http://schemas.microsoft.com/office/powerpoint/2010/main" val="41909488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jpeg"/><Relationship Id="rId7" Type="http://schemas.openxmlformats.org/officeDocument/2006/relationships/image" Target="../media/image12.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jp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image" Target="../media/image45.sv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a:off x="-5155023" y="0"/>
            <a:ext cx="16558551" cy="10287000"/>
          </a:xfrm>
          <a:custGeom>
            <a:avLst/>
            <a:gdLst/>
            <a:ahLst/>
            <a:cxnLst/>
            <a:rect l="l" t="t" r="r" b="b"/>
            <a:pathLst>
              <a:path w="16558551" h="10287000">
                <a:moveTo>
                  <a:pt x="16558551" y="0"/>
                </a:moveTo>
                <a:lnTo>
                  <a:pt x="0" y="0"/>
                </a:lnTo>
                <a:lnTo>
                  <a:pt x="0" y="10287000"/>
                </a:lnTo>
                <a:lnTo>
                  <a:pt x="16558551" y="10287000"/>
                </a:lnTo>
                <a:lnTo>
                  <a:pt x="16558551" y="0"/>
                </a:lnTo>
                <a:close/>
              </a:path>
            </a:pathLst>
          </a:custGeom>
          <a:blipFill>
            <a:blip>
              <a:alphaModFix amt="53000"/>
              <a:extLst>
                <a:ext uri="{96DAC541-7B7A-43D3-8B79-37D633B846F1}">
                  <asvg:svgBlip xmlns:asvg="http://schemas.microsoft.com/office/drawing/2016/SVG/main" r:embed="rId2"/>
                </a:ext>
              </a:extLst>
            </a:blip>
            <a:stretch>
              <a:fillRect/>
            </a:stretch>
          </a:blipFill>
        </p:spPr>
        <p:txBody>
          <a:bodyPr/>
          <a:lstStyle/>
          <a:p>
            <a:endParaRPr lang="en-AU"/>
          </a:p>
        </p:txBody>
      </p:sp>
      <p:grpSp>
        <p:nvGrpSpPr>
          <p:cNvPr id="3" name="Group 3"/>
          <p:cNvGrpSpPr>
            <a:grpSpLocks noChangeAspect="1"/>
          </p:cNvGrpSpPr>
          <p:nvPr/>
        </p:nvGrpSpPr>
        <p:grpSpPr>
          <a:xfrm>
            <a:off x="-160397" y="-152239"/>
            <a:ext cx="10998633" cy="10439239"/>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p:nvPr/>
        </p:nvGrpSpPr>
        <p:grpSpPr>
          <a:xfrm>
            <a:off x="12240904" y="7172951"/>
            <a:ext cx="5018396" cy="1696403"/>
            <a:chOff x="0" y="0"/>
            <a:chExt cx="6691194" cy="2261870"/>
          </a:xfrm>
        </p:grpSpPr>
        <p:sp>
          <p:nvSpPr>
            <p:cNvPr id="7" name="Freeform 7"/>
            <p:cNvSpPr/>
            <p:nvPr/>
          </p:nvSpPr>
          <p:spPr>
            <a:xfrm>
              <a:off x="0" y="0"/>
              <a:ext cx="1663718" cy="2261870"/>
            </a:xfrm>
            <a:custGeom>
              <a:avLst/>
              <a:gdLst/>
              <a:ahLst/>
              <a:cxnLst/>
              <a:rect l="l" t="t" r="r" b="b"/>
              <a:pathLst>
                <a:path w="1663718" h="2261870">
                  <a:moveTo>
                    <a:pt x="0" y="0"/>
                  </a:moveTo>
                  <a:lnTo>
                    <a:pt x="1663718" y="0"/>
                  </a:lnTo>
                  <a:lnTo>
                    <a:pt x="1663718" y="2261870"/>
                  </a:lnTo>
                  <a:lnTo>
                    <a:pt x="0" y="2261870"/>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1520483" y="234836"/>
              <a:ext cx="1876321" cy="1792198"/>
            </a:xfrm>
            <a:custGeom>
              <a:avLst/>
              <a:gdLst/>
              <a:ahLst/>
              <a:cxnLst/>
              <a:rect l="l" t="t" r="r" b="b"/>
              <a:pathLst>
                <a:path w="1876321" h="1792198">
                  <a:moveTo>
                    <a:pt x="0" y="0"/>
                  </a:moveTo>
                  <a:lnTo>
                    <a:pt x="1876321" y="0"/>
                  </a:lnTo>
                  <a:lnTo>
                    <a:pt x="1876321" y="1792198"/>
                  </a:lnTo>
                  <a:lnTo>
                    <a:pt x="0" y="1792198"/>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Freeform 9"/>
            <p:cNvSpPr/>
            <p:nvPr/>
          </p:nvSpPr>
          <p:spPr>
            <a:xfrm>
              <a:off x="3288280" y="505102"/>
              <a:ext cx="3402914" cy="1251667"/>
            </a:xfrm>
            <a:custGeom>
              <a:avLst/>
              <a:gdLst/>
              <a:ahLst/>
              <a:cxnLst/>
              <a:rect l="l" t="t" r="r" b="b"/>
              <a:pathLst>
                <a:path w="3402914" h="1251667">
                  <a:moveTo>
                    <a:pt x="0" y="0"/>
                  </a:moveTo>
                  <a:lnTo>
                    <a:pt x="3402914" y="0"/>
                  </a:lnTo>
                  <a:lnTo>
                    <a:pt x="3402914" y="1251667"/>
                  </a:lnTo>
                  <a:lnTo>
                    <a:pt x="0" y="1251667"/>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a:off x="1662161" y="392213"/>
              <a:ext cx="1592965" cy="1477444"/>
            </a:xfrm>
            <a:custGeom>
              <a:avLst/>
              <a:gdLst/>
              <a:ahLst/>
              <a:cxnLst/>
              <a:rect l="l" t="t" r="r" b="b"/>
              <a:pathLst>
                <a:path w="1592965" h="1477444">
                  <a:moveTo>
                    <a:pt x="0" y="0"/>
                  </a:moveTo>
                  <a:lnTo>
                    <a:pt x="1592965" y="0"/>
                  </a:lnTo>
                  <a:lnTo>
                    <a:pt x="1592965" y="1477444"/>
                  </a:lnTo>
                  <a:lnTo>
                    <a:pt x="0" y="147744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grpSp>
      <p:grpSp>
        <p:nvGrpSpPr>
          <p:cNvPr id="11" name="Group 11"/>
          <p:cNvGrpSpPr/>
          <p:nvPr/>
        </p:nvGrpSpPr>
        <p:grpSpPr>
          <a:xfrm>
            <a:off x="13636527" y="9033384"/>
            <a:ext cx="4651473" cy="449832"/>
            <a:chOff x="0" y="0"/>
            <a:chExt cx="6201964" cy="599775"/>
          </a:xfrm>
        </p:grpSpPr>
        <p:sp>
          <p:nvSpPr>
            <p:cNvPr id="12" name="Freeform 12"/>
            <p:cNvSpPr/>
            <p:nvPr/>
          </p:nvSpPr>
          <p:spPr>
            <a:xfrm>
              <a:off x="0" y="0"/>
              <a:ext cx="599775" cy="599775"/>
            </a:xfrm>
            <a:custGeom>
              <a:avLst/>
              <a:gdLst/>
              <a:ahLst/>
              <a:cxnLst/>
              <a:rect l="l" t="t" r="r" b="b"/>
              <a:pathLst>
                <a:path w="599775" h="599775">
                  <a:moveTo>
                    <a:pt x="0" y="0"/>
                  </a:moveTo>
                  <a:lnTo>
                    <a:pt x="599775" y="0"/>
                  </a:lnTo>
                  <a:lnTo>
                    <a:pt x="599775" y="599775"/>
                  </a:lnTo>
                  <a:lnTo>
                    <a:pt x="0" y="59977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AU"/>
            </a:p>
          </p:txBody>
        </p:sp>
        <p:sp>
          <p:nvSpPr>
            <p:cNvPr id="13" name="TextBox 13"/>
            <p:cNvSpPr txBox="1"/>
            <p:nvPr/>
          </p:nvSpPr>
          <p:spPr>
            <a:xfrm>
              <a:off x="724315" y="23028"/>
              <a:ext cx="5477649" cy="515619"/>
            </a:xfrm>
            <a:prstGeom prst="rect">
              <a:avLst/>
            </a:prstGeom>
          </p:spPr>
          <p:txBody>
            <a:bodyPr lIns="0" tIns="0" rIns="0" bIns="0" rtlCol="0" anchor="t">
              <a:spAutoFit/>
            </a:bodyPr>
            <a:lstStyle/>
            <a:p>
              <a:pPr algn="l">
                <a:lnSpc>
                  <a:spcPts val="3360"/>
                </a:lnSpc>
              </a:pPr>
              <a:r>
                <a:rPr lang="en-US" sz="2400">
                  <a:solidFill>
                    <a:srgbClr val="000000"/>
                  </a:solidFill>
                  <a:latin typeface="Garet"/>
                  <a:ea typeface="Garet"/>
                  <a:cs typeface="Garet"/>
                  <a:sym typeface="Garet"/>
                </a:rPr>
                <a:t>www.pacificrcc.net</a:t>
              </a:r>
            </a:p>
          </p:txBody>
        </p:sp>
      </p:grpSp>
      <p:sp>
        <p:nvSpPr>
          <p:cNvPr id="14" name="TextBox 14"/>
          <p:cNvSpPr txBox="1"/>
          <p:nvPr/>
        </p:nvSpPr>
        <p:spPr>
          <a:xfrm>
            <a:off x="10838236" y="1666485"/>
            <a:ext cx="7379319" cy="3159603"/>
          </a:xfrm>
          <a:prstGeom prst="rect">
            <a:avLst/>
          </a:prstGeom>
        </p:spPr>
        <p:txBody>
          <a:bodyPr lIns="0" tIns="0" rIns="0" bIns="0" rtlCol="0" anchor="t">
            <a:spAutoFit/>
          </a:bodyPr>
          <a:lstStyle/>
          <a:p>
            <a:pPr algn="ctr">
              <a:lnSpc>
                <a:spcPts val="8100"/>
              </a:lnSpc>
            </a:pPr>
            <a:r>
              <a:rPr lang="en-US" sz="8019" b="1" spc="264">
                <a:solidFill>
                  <a:srgbClr val="E38E00"/>
                </a:solidFill>
                <a:latin typeface="Bebas Neue Bold"/>
                <a:ea typeface="Bebas Neue Bold"/>
                <a:cs typeface="Bebas Neue Bold"/>
                <a:sym typeface="Bebas Neue Bold"/>
              </a:rPr>
              <a:t>PACIFIC ISLANDS climate outlook forum-19</a:t>
            </a:r>
          </a:p>
        </p:txBody>
      </p:sp>
      <p:sp>
        <p:nvSpPr>
          <p:cNvPr id="15" name="TextBox 15"/>
          <p:cNvSpPr txBox="1"/>
          <p:nvPr/>
        </p:nvSpPr>
        <p:spPr>
          <a:xfrm>
            <a:off x="11032866" y="4765128"/>
            <a:ext cx="6990059" cy="1829434"/>
          </a:xfrm>
          <a:prstGeom prst="rect">
            <a:avLst/>
          </a:prstGeom>
        </p:spPr>
        <p:txBody>
          <a:bodyPr lIns="0" tIns="0" rIns="0" bIns="0" rtlCol="0" anchor="t">
            <a:spAutoFit/>
          </a:bodyPr>
          <a:lstStyle/>
          <a:p>
            <a:pPr algn="ctr">
              <a:lnSpc>
                <a:spcPts val="3640"/>
              </a:lnSpc>
            </a:pPr>
            <a:r>
              <a:rPr lang="en-US" sz="2600" b="1">
                <a:solidFill>
                  <a:srgbClr val="1F2122"/>
                </a:solidFill>
                <a:latin typeface="Arimo Bold"/>
                <a:ea typeface="Arimo Bold"/>
                <a:cs typeface="Arimo Bold"/>
                <a:sym typeface="Arimo Bold"/>
              </a:rPr>
              <a:t>20 - 21 OCTOBER, 2026</a:t>
            </a:r>
          </a:p>
          <a:p>
            <a:pPr algn="ctr">
              <a:lnSpc>
                <a:spcPts val="3640"/>
              </a:lnSpc>
            </a:pPr>
            <a:r>
              <a:rPr lang="en-US" sz="2600" b="1">
                <a:solidFill>
                  <a:srgbClr val="1F2122"/>
                </a:solidFill>
                <a:latin typeface="Arimo Bold"/>
                <a:ea typeface="Arimo Bold"/>
                <a:cs typeface="Arimo Bold"/>
                <a:sym typeface="Arimo Bold"/>
              </a:rPr>
              <a:t>HYBRID</a:t>
            </a:r>
          </a:p>
          <a:p>
            <a:pPr algn="ctr">
              <a:lnSpc>
                <a:spcPts val="3640"/>
              </a:lnSpc>
            </a:pPr>
            <a:r>
              <a:rPr lang="en-US" sz="2600" b="1">
                <a:solidFill>
                  <a:srgbClr val="1F2122"/>
                </a:solidFill>
                <a:latin typeface="Arimo Bold"/>
                <a:ea typeface="Arimo Bold"/>
                <a:cs typeface="Arimo Bold"/>
                <a:sym typeface="Arimo Bold"/>
              </a:rPr>
              <a:t>PORT MORESBY, PAPUA NEW GUINEA </a:t>
            </a:r>
          </a:p>
          <a:p>
            <a:pPr algn="ctr">
              <a:lnSpc>
                <a:spcPts val="3640"/>
              </a:lnSpc>
              <a:spcBef>
                <a:spcPct val="0"/>
              </a:spcBef>
            </a:pPr>
            <a:r>
              <a:rPr lang="en-US" sz="2600" b="1">
                <a:solidFill>
                  <a:srgbClr val="1F2122"/>
                </a:solidFill>
                <a:latin typeface="Arimo Bold"/>
                <a:ea typeface="Arimo Bold"/>
                <a:cs typeface="Arimo Bold"/>
                <a:sym typeface="Arimo Bold"/>
              </a:rPr>
              <a:t>&amp; ZOOM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0"/>
          <p:cNvSpPr txBox="1"/>
          <p:nvPr/>
        </p:nvSpPr>
        <p:spPr>
          <a:xfrm>
            <a:off x="7709018" y="1519247"/>
            <a:ext cx="9776883" cy="2693045"/>
          </a:xfrm>
          <a:prstGeom prst="rect">
            <a:avLst/>
          </a:prstGeom>
        </p:spPr>
        <p:txBody>
          <a:bodyPr lIns="0" tIns="0" rIns="0" bIns="0" rtlCol="0" anchor="t">
            <a:spAutoFit/>
          </a:bodyPr>
          <a:lstStyle/>
          <a:p>
            <a:pPr algn="ctr">
              <a:lnSpc>
                <a:spcPts val="6960"/>
              </a:lnSpc>
            </a:pPr>
            <a:r>
              <a:rPr lang="en-NZ" sz="6000" b="1" dirty="0">
                <a:solidFill>
                  <a:srgbClr val="0892CD"/>
                </a:solidFill>
                <a:latin typeface="Roboto Bold"/>
                <a:ea typeface="Roboto Bold"/>
                <a:cs typeface="Roboto Bold"/>
                <a:sym typeface="Roboto Bold"/>
              </a:rPr>
              <a:t>PICOF (Pacific Islands Climate Ocean Forum) Statement</a:t>
            </a:r>
            <a:endParaRPr lang="en-US" sz="6000" b="1" dirty="0">
              <a:solidFill>
                <a:srgbClr val="0892CD"/>
              </a:solidFill>
              <a:latin typeface="Roboto Bold"/>
              <a:ea typeface="Roboto Bold"/>
              <a:cs typeface="Roboto Bold"/>
              <a:sym typeface="Roboto Bold"/>
            </a:endParaRPr>
          </a:p>
        </p:txBody>
      </p:sp>
      <p:sp>
        <p:nvSpPr>
          <p:cNvPr id="2" name="Freeform 2"/>
          <p:cNvSpPr/>
          <p:nvPr/>
        </p:nvSpPr>
        <p:spPr>
          <a:xfrm rot="5400000">
            <a:off x="-2987791" y="1750965"/>
            <a:ext cx="12392640" cy="7698928"/>
          </a:xfrm>
          <a:custGeom>
            <a:avLst/>
            <a:gdLst/>
            <a:ahLst/>
            <a:cxnLst/>
            <a:rect l="l" t="t" r="r" b="b"/>
            <a:pathLst>
              <a:path w="12392640" h="7698928">
                <a:moveTo>
                  <a:pt x="0" y="0"/>
                </a:moveTo>
                <a:lnTo>
                  <a:pt x="12392640" y="0"/>
                </a:lnTo>
                <a:lnTo>
                  <a:pt x="12392640" y="7698928"/>
                </a:lnTo>
                <a:lnTo>
                  <a:pt x="0" y="7698928"/>
                </a:lnTo>
                <a:lnTo>
                  <a:pt x="0" y="0"/>
                </a:lnTo>
                <a:close/>
              </a:path>
            </a:pathLst>
          </a:custGeom>
          <a:blipFill>
            <a:blip>
              <a:alphaModFix amt="53000"/>
              <a:extLst>
                <a:ext uri="{96DAC541-7B7A-43D3-8B79-37D633B846F1}">
                  <asvg:svgBlip xmlns:asvg="http://schemas.microsoft.com/office/drawing/2016/SVG/main" r:embed="rId2"/>
                </a:ext>
              </a:extLst>
            </a:blip>
            <a:stretch>
              <a:fillRect/>
            </a:stretch>
          </a:blipFill>
        </p:spPr>
        <p:txBody>
          <a:bodyPr/>
          <a:lstStyle/>
          <a:p>
            <a:endParaRPr lang="en-AU"/>
          </a:p>
        </p:txBody>
      </p:sp>
      <p:grpSp>
        <p:nvGrpSpPr>
          <p:cNvPr id="3" name="Group 3"/>
          <p:cNvGrpSpPr>
            <a:grpSpLocks noChangeAspect="1"/>
          </p:cNvGrpSpPr>
          <p:nvPr/>
        </p:nvGrpSpPr>
        <p:grpSpPr>
          <a:xfrm>
            <a:off x="1028700" y="-19050"/>
            <a:ext cx="5316569" cy="5046167"/>
            <a:chOff x="0" y="0"/>
            <a:chExt cx="6717030" cy="6375400"/>
          </a:xfrm>
        </p:grpSpPr>
        <p:sp>
          <p:nvSpPr>
            <p:cNvPr id="4" name="Freeform 4"/>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AU"/>
            </a:p>
          </p:txBody>
        </p:sp>
        <p:sp>
          <p:nvSpPr>
            <p:cNvPr id="5" name="Freeform 5"/>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grpSp>
        <p:nvGrpSpPr>
          <p:cNvPr id="6" name="Group 6"/>
          <p:cNvGrpSpPr>
            <a:grpSpLocks noChangeAspect="1"/>
          </p:cNvGrpSpPr>
          <p:nvPr/>
        </p:nvGrpSpPr>
        <p:grpSpPr>
          <a:xfrm>
            <a:off x="1028700" y="5268281"/>
            <a:ext cx="5316569" cy="5046167"/>
            <a:chOff x="0" y="0"/>
            <a:chExt cx="6717030" cy="6375400"/>
          </a:xfrm>
        </p:grpSpPr>
        <p:sp>
          <p:nvSpPr>
            <p:cNvPr id="7" name="Freeform 7"/>
            <p:cNvSpPr/>
            <p:nvPr/>
          </p:nvSpPr>
          <p:spPr>
            <a:xfrm>
              <a:off x="12700" y="12700"/>
              <a:ext cx="6692900" cy="6350000"/>
            </a:xfrm>
            <a:custGeom>
              <a:avLst/>
              <a:gdLst/>
              <a:ahLst/>
              <a:cxnLst/>
              <a:rect l="l" t="t" r="r" b="b"/>
              <a:pathLst>
                <a:path w="6692900" h="6350000">
                  <a:moveTo>
                    <a:pt x="4403090" y="3175000"/>
                  </a:moveTo>
                  <a:cubicBezTo>
                    <a:pt x="5732780" y="2731770"/>
                    <a:pt x="6691630" y="1478280"/>
                    <a:pt x="6691630" y="0"/>
                  </a:cubicBezTo>
                  <a:cubicBezTo>
                    <a:pt x="6691630" y="0"/>
                    <a:pt x="5193030" y="0"/>
                    <a:pt x="3345180" y="0"/>
                  </a:cubicBezTo>
                  <a:cubicBezTo>
                    <a:pt x="1497330" y="0"/>
                    <a:pt x="0" y="0"/>
                    <a:pt x="0" y="0"/>
                  </a:cubicBezTo>
                  <a:cubicBezTo>
                    <a:pt x="0" y="1478280"/>
                    <a:pt x="958850" y="2731770"/>
                    <a:pt x="2288540" y="3175000"/>
                  </a:cubicBezTo>
                  <a:cubicBezTo>
                    <a:pt x="958850" y="3618230"/>
                    <a:pt x="0" y="4871720"/>
                    <a:pt x="0" y="6350000"/>
                  </a:cubicBezTo>
                  <a:cubicBezTo>
                    <a:pt x="0" y="6350000"/>
                    <a:pt x="1498600" y="6350000"/>
                    <a:pt x="3346450" y="6350000"/>
                  </a:cubicBezTo>
                  <a:cubicBezTo>
                    <a:pt x="5194300" y="6350000"/>
                    <a:pt x="6692900" y="6350000"/>
                    <a:pt x="6692900" y="6350000"/>
                  </a:cubicBezTo>
                  <a:cubicBezTo>
                    <a:pt x="6691630" y="4871720"/>
                    <a:pt x="5732780" y="3618230"/>
                    <a:pt x="4403090" y="3175000"/>
                  </a:cubicBez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8" name="Freeform 8"/>
            <p:cNvSpPr/>
            <p:nvPr/>
          </p:nvSpPr>
          <p:spPr>
            <a:xfrm>
              <a:off x="0" y="0"/>
              <a:ext cx="6717030" cy="6375400"/>
            </a:xfrm>
            <a:custGeom>
              <a:avLst/>
              <a:gdLst/>
              <a:ahLst/>
              <a:cxnLst/>
              <a:rect l="l" t="t" r="r" b="b"/>
              <a:pathLst>
                <a:path w="6717030" h="6375400">
                  <a:moveTo>
                    <a:pt x="6717030" y="6375400"/>
                  </a:moveTo>
                  <a:lnTo>
                    <a:pt x="0" y="6375400"/>
                  </a:lnTo>
                  <a:lnTo>
                    <a:pt x="0" y="6362700"/>
                  </a:lnTo>
                  <a:cubicBezTo>
                    <a:pt x="0" y="5643880"/>
                    <a:pt x="223520" y="4958080"/>
                    <a:pt x="647700" y="4378960"/>
                  </a:cubicBezTo>
                  <a:cubicBezTo>
                    <a:pt x="1055370" y="3822700"/>
                    <a:pt x="1612900" y="3411220"/>
                    <a:pt x="2260600" y="3187700"/>
                  </a:cubicBezTo>
                  <a:cubicBezTo>
                    <a:pt x="1612900" y="2964180"/>
                    <a:pt x="1055370" y="2552700"/>
                    <a:pt x="647700" y="1996440"/>
                  </a:cubicBezTo>
                  <a:cubicBezTo>
                    <a:pt x="223520" y="1417320"/>
                    <a:pt x="0" y="731520"/>
                    <a:pt x="0" y="12700"/>
                  </a:cubicBezTo>
                  <a:lnTo>
                    <a:pt x="0" y="0"/>
                  </a:lnTo>
                  <a:lnTo>
                    <a:pt x="6717030" y="0"/>
                  </a:lnTo>
                  <a:lnTo>
                    <a:pt x="6717030" y="12700"/>
                  </a:lnTo>
                  <a:cubicBezTo>
                    <a:pt x="6717030" y="731520"/>
                    <a:pt x="6493510" y="1417320"/>
                    <a:pt x="6069330" y="1996440"/>
                  </a:cubicBezTo>
                  <a:cubicBezTo>
                    <a:pt x="5661660" y="2552700"/>
                    <a:pt x="5104130" y="2964180"/>
                    <a:pt x="4456430" y="3187700"/>
                  </a:cubicBezTo>
                  <a:cubicBezTo>
                    <a:pt x="5104130" y="3411220"/>
                    <a:pt x="5661660" y="3822700"/>
                    <a:pt x="6069330" y="4378960"/>
                  </a:cubicBezTo>
                  <a:cubicBezTo>
                    <a:pt x="6493510" y="4956810"/>
                    <a:pt x="6717030" y="5642610"/>
                    <a:pt x="6717030" y="6362700"/>
                  </a:cubicBezTo>
                  <a:lnTo>
                    <a:pt x="6717030" y="6375400"/>
                  </a:lnTo>
                  <a:close/>
                  <a:moveTo>
                    <a:pt x="25400" y="6350000"/>
                  </a:moveTo>
                  <a:lnTo>
                    <a:pt x="6691630" y="6350000"/>
                  </a:lnTo>
                  <a:cubicBezTo>
                    <a:pt x="6689090" y="5641340"/>
                    <a:pt x="6466840" y="4964430"/>
                    <a:pt x="6049010" y="4394200"/>
                  </a:cubicBezTo>
                  <a:cubicBezTo>
                    <a:pt x="5636260" y="3831590"/>
                    <a:pt x="5071110" y="3418840"/>
                    <a:pt x="4413250" y="3199130"/>
                  </a:cubicBezTo>
                  <a:lnTo>
                    <a:pt x="4377690" y="3187700"/>
                  </a:lnTo>
                  <a:lnTo>
                    <a:pt x="4413250" y="3176270"/>
                  </a:lnTo>
                  <a:cubicBezTo>
                    <a:pt x="5071110" y="2956560"/>
                    <a:pt x="5637530" y="2543810"/>
                    <a:pt x="6049010" y="1981200"/>
                  </a:cubicBezTo>
                  <a:cubicBezTo>
                    <a:pt x="6466840" y="1410970"/>
                    <a:pt x="6689090" y="735330"/>
                    <a:pt x="6691630" y="25400"/>
                  </a:cubicBezTo>
                  <a:lnTo>
                    <a:pt x="25400" y="25400"/>
                  </a:lnTo>
                  <a:cubicBezTo>
                    <a:pt x="27940" y="734060"/>
                    <a:pt x="250190" y="1410970"/>
                    <a:pt x="668020" y="1981200"/>
                  </a:cubicBezTo>
                  <a:cubicBezTo>
                    <a:pt x="1080770" y="2543810"/>
                    <a:pt x="1645920" y="2956560"/>
                    <a:pt x="2303780" y="3176270"/>
                  </a:cubicBezTo>
                  <a:lnTo>
                    <a:pt x="2339340" y="3187700"/>
                  </a:lnTo>
                  <a:lnTo>
                    <a:pt x="2303780" y="3199130"/>
                  </a:lnTo>
                  <a:cubicBezTo>
                    <a:pt x="1645920" y="3418840"/>
                    <a:pt x="1079500" y="3831590"/>
                    <a:pt x="668020" y="4394200"/>
                  </a:cubicBezTo>
                  <a:cubicBezTo>
                    <a:pt x="250190" y="4964430"/>
                    <a:pt x="27940" y="5641340"/>
                    <a:pt x="25400" y="6350000"/>
                  </a:cubicBezTo>
                  <a:close/>
                </a:path>
              </a:pathLst>
            </a:custGeom>
            <a:solidFill>
              <a:srgbClr val="FFFFFF"/>
            </a:solidFill>
          </p:spPr>
          <p:txBody>
            <a:bodyPr/>
            <a:lstStyle/>
            <a:p>
              <a:endParaRPr lang="en-AU"/>
            </a:p>
          </p:txBody>
        </p:sp>
      </p:grpSp>
      <p:sp>
        <p:nvSpPr>
          <p:cNvPr id="9" name="AutoShape 9"/>
          <p:cNvSpPr/>
          <p:nvPr/>
        </p:nvSpPr>
        <p:spPr>
          <a:xfrm>
            <a:off x="11963400" y="4457700"/>
            <a:ext cx="1181508" cy="0"/>
          </a:xfrm>
          <a:prstGeom prst="line">
            <a:avLst/>
          </a:prstGeom>
          <a:ln w="76200" cap="flat">
            <a:solidFill>
              <a:srgbClr val="FABC25"/>
            </a:solidFill>
            <a:prstDash val="solid"/>
            <a:headEnd type="none" w="sm" len="sm"/>
            <a:tailEnd type="none" w="sm" len="sm"/>
          </a:ln>
        </p:spPr>
        <p:txBody>
          <a:bodyPr/>
          <a:lstStyle/>
          <a:p>
            <a:endParaRPr lang="en-AU"/>
          </a:p>
        </p:txBody>
      </p:sp>
      <p:sp>
        <p:nvSpPr>
          <p:cNvPr id="12" name="TextBox 12"/>
          <p:cNvSpPr txBox="1"/>
          <p:nvPr/>
        </p:nvSpPr>
        <p:spPr>
          <a:xfrm>
            <a:off x="7482417" y="802005"/>
            <a:ext cx="9776883" cy="453390"/>
          </a:xfrm>
          <a:prstGeom prst="rect">
            <a:avLst/>
          </a:prstGeom>
        </p:spPr>
        <p:txBody>
          <a:bodyPr lIns="0" tIns="0" rIns="0" bIns="0" rtlCol="0" anchor="t">
            <a:spAutoFit/>
          </a:bodyPr>
          <a:lstStyle/>
          <a:p>
            <a:pPr algn="ctr">
              <a:lnSpc>
                <a:spcPts val="3480"/>
              </a:lnSpc>
            </a:pPr>
            <a:r>
              <a:rPr lang="en-US" sz="3000" b="1">
                <a:solidFill>
                  <a:srgbClr val="E38E00"/>
                </a:solidFill>
                <a:latin typeface="Roboto Bold"/>
                <a:ea typeface="Roboto Bold"/>
                <a:cs typeface="Roboto Bold"/>
                <a:sym typeface="Roboto Bold"/>
              </a:rPr>
              <a:t>PICOF-19</a:t>
            </a:r>
          </a:p>
        </p:txBody>
      </p:sp>
      <p:grpSp>
        <p:nvGrpSpPr>
          <p:cNvPr id="13" name="Group 13"/>
          <p:cNvGrpSpPr/>
          <p:nvPr/>
        </p:nvGrpSpPr>
        <p:grpSpPr>
          <a:xfrm>
            <a:off x="8030211" y="7226127"/>
            <a:ext cx="3344231" cy="1130473"/>
            <a:chOff x="0" y="0"/>
            <a:chExt cx="4458974" cy="1507298"/>
          </a:xfrm>
        </p:grpSpPr>
        <p:sp>
          <p:nvSpPr>
            <p:cNvPr id="14" name="Freeform 14"/>
            <p:cNvSpPr/>
            <p:nvPr/>
          </p:nvSpPr>
          <p:spPr>
            <a:xfrm>
              <a:off x="0" y="0"/>
              <a:ext cx="1108692" cy="1507298"/>
            </a:xfrm>
            <a:custGeom>
              <a:avLst/>
              <a:gdLst/>
              <a:ahLst/>
              <a:cxnLst/>
              <a:rect l="l" t="t" r="r" b="b"/>
              <a:pathLst>
                <a:path w="1108692" h="1507298">
                  <a:moveTo>
                    <a:pt x="0" y="0"/>
                  </a:moveTo>
                  <a:lnTo>
                    <a:pt x="1108692" y="0"/>
                  </a:lnTo>
                  <a:lnTo>
                    <a:pt x="1108692" y="1507298"/>
                  </a:lnTo>
                  <a:lnTo>
                    <a:pt x="0" y="1507298"/>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5" name="Freeform 15"/>
            <p:cNvSpPr/>
            <p:nvPr/>
          </p:nvSpPr>
          <p:spPr>
            <a:xfrm>
              <a:off x="1013242" y="156493"/>
              <a:ext cx="1250370" cy="1194311"/>
            </a:xfrm>
            <a:custGeom>
              <a:avLst/>
              <a:gdLst/>
              <a:ahLst/>
              <a:cxnLst/>
              <a:rect l="l" t="t" r="r" b="b"/>
              <a:pathLst>
                <a:path w="1250370" h="1194311">
                  <a:moveTo>
                    <a:pt x="0" y="0"/>
                  </a:moveTo>
                  <a:lnTo>
                    <a:pt x="1250369" y="0"/>
                  </a:lnTo>
                  <a:lnTo>
                    <a:pt x="1250369" y="1194311"/>
                  </a:lnTo>
                  <a:lnTo>
                    <a:pt x="0" y="1194311"/>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6" name="Freeform 16"/>
            <p:cNvSpPr/>
            <p:nvPr/>
          </p:nvSpPr>
          <p:spPr>
            <a:xfrm>
              <a:off x="2191291" y="336597"/>
              <a:ext cx="2267683" cy="834104"/>
            </a:xfrm>
            <a:custGeom>
              <a:avLst/>
              <a:gdLst/>
              <a:ahLst/>
              <a:cxnLst/>
              <a:rect l="l" t="t" r="r" b="b"/>
              <a:pathLst>
                <a:path w="2267683" h="834104">
                  <a:moveTo>
                    <a:pt x="0" y="0"/>
                  </a:moveTo>
                  <a:lnTo>
                    <a:pt x="2267683" y="0"/>
                  </a:lnTo>
                  <a:lnTo>
                    <a:pt x="2267683" y="834104"/>
                  </a:lnTo>
                  <a:lnTo>
                    <a:pt x="0" y="834104"/>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7" name="Freeform 17"/>
            <p:cNvSpPr/>
            <p:nvPr/>
          </p:nvSpPr>
          <p:spPr>
            <a:xfrm>
              <a:off x="1107655" y="261369"/>
              <a:ext cx="1061543" cy="984560"/>
            </a:xfrm>
            <a:custGeom>
              <a:avLst/>
              <a:gdLst/>
              <a:ahLst/>
              <a:cxnLst/>
              <a:rect l="l" t="t" r="r" b="b"/>
              <a:pathLst>
                <a:path w="1061543" h="984560">
                  <a:moveTo>
                    <a:pt x="0" y="0"/>
                  </a:moveTo>
                  <a:lnTo>
                    <a:pt x="1061543" y="0"/>
                  </a:lnTo>
                  <a:lnTo>
                    <a:pt x="1061543" y="984560"/>
                  </a:lnTo>
                  <a:lnTo>
                    <a:pt x="0" y="984560"/>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AU"/>
            </a:p>
          </p:txBody>
        </p:sp>
      </p:grpSp>
      <p:pic>
        <p:nvPicPr>
          <p:cNvPr id="23" name="Picture 22">
            <a:extLst>
              <a:ext uri="{FF2B5EF4-FFF2-40B4-BE49-F238E27FC236}">
                <a16:creationId xmlns:a16="http://schemas.microsoft.com/office/drawing/2014/main" id="{F935D6B3-5323-EFC2-E148-FCE2ABCC820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1887200" y="7343497"/>
            <a:ext cx="3809269" cy="1013103"/>
          </a:xfrm>
          <a:prstGeom prst="rect">
            <a:avLst/>
          </a:prstGeom>
        </p:spPr>
      </p:pic>
      <p:sp>
        <p:nvSpPr>
          <p:cNvPr id="25" name="TextBox 11">
            <a:extLst>
              <a:ext uri="{FF2B5EF4-FFF2-40B4-BE49-F238E27FC236}">
                <a16:creationId xmlns:a16="http://schemas.microsoft.com/office/drawing/2014/main" id="{CB138FF5-17B4-5DF7-DE8C-9BF707B22A1D}"/>
              </a:ext>
            </a:extLst>
          </p:cNvPr>
          <p:cNvSpPr txBox="1"/>
          <p:nvPr/>
        </p:nvSpPr>
        <p:spPr>
          <a:xfrm>
            <a:off x="6512518" y="4826268"/>
            <a:ext cx="11716680" cy="884025"/>
          </a:xfrm>
          <a:prstGeom prst="rect">
            <a:avLst/>
          </a:prstGeom>
        </p:spPr>
        <p:txBody>
          <a:bodyPr wrap="square" lIns="0" tIns="0" rIns="0" bIns="0" rtlCol="0" anchor="t">
            <a:spAutoFit/>
          </a:bodyPr>
          <a:lstStyle/>
          <a:p>
            <a:pPr algn="ctr">
              <a:lnSpc>
                <a:spcPts val="3791"/>
              </a:lnSpc>
            </a:pPr>
            <a:r>
              <a:rPr lang="en-US" sz="2399" b="1" dirty="0">
                <a:solidFill>
                  <a:srgbClr val="000000"/>
                </a:solidFill>
                <a:latin typeface="Lato Bold"/>
                <a:ea typeface="Lato Bold"/>
                <a:cs typeface="Lato Bold"/>
                <a:sym typeface="Lato Bold"/>
              </a:rPr>
              <a:t>Hannah Marley </a:t>
            </a:r>
            <a:r>
              <a:rPr lang="en-US" sz="2399" dirty="0">
                <a:solidFill>
                  <a:srgbClr val="000000"/>
                </a:solidFill>
                <a:latin typeface="Lato Bold"/>
                <a:ea typeface="Lato Bold"/>
                <a:cs typeface="Lato Bold"/>
                <a:sym typeface="Lato Bold"/>
              </a:rPr>
              <a:t>(Climate Applications Scientist)</a:t>
            </a:r>
          </a:p>
          <a:p>
            <a:pPr algn="ctr">
              <a:lnSpc>
                <a:spcPts val="3475"/>
              </a:lnSpc>
            </a:pPr>
            <a:r>
              <a:rPr lang="en-US" sz="2199" dirty="0">
                <a:solidFill>
                  <a:srgbClr val="000000"/>
                </a:solidFill>
                <a:latin typeface="Lato"/>
                <a:ea typeface="Lato"/>
                <a:cs typeface="Lato"/>
                <a:sym typeface="Lato"/>
              </a:rPr>
              <a:t>Earth Sciences New Zealand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4">
            <a:extLst>
              <a:ext uri="{FF2B5EF4-FFF2-40B4-BE49-F238E27FC236}">
                <a16:creationId xmlns:a16="http://schemas.microsoft.com/office/drawing/2014/main" id="{981AF878-EB54-BC71-8271-B73BDEDB414D}"/>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s-ES" sz="4800" b="1" dirty="0">
                <a:solidFill>
                  <a:srgbClr val="0892CD"/>
                </a:solidFill>
                <a:latin typeface="Roboto Bold"/>
                <a:ea typeface="Roboto Bold"/>
                <a:cs typeface="Roboto Bold"/>
                <a:sym typeface="Roboto Bold"/>
              </a:rPr>
              <a:t>ENSO </a:t>
            </a:r>
            <a:r>
              <a:rPr lang="es-ES" sz="4800" b="1" dirty="0" err="1">
                <a:solidFill>
                  <a:srgbClr val="0892CD"/>
                </a:solidFill>
                <a:latin typeface="Roboto Bold"/>
                <a:ea typeface="Roboto Bold"/>
                <a:cs typeface="Roboto Bold"/>
                <a:sym typeface="Roboto Bold"/>
              </a:rPr>
              <a:t>overview</a:t>
            </a:r>
            <a:endParaRPr lang="en-NZ" sz="4800" b="1" dirty="0">
              <a:solidFill>
                <a:srgbClr val="0892CD"/>
              </a:solidFill>
              <a:latin typeface="Roboto Bold"/>
              <a:ea typeface="Roboto Bold"/>
              <a:cs typeface="Roboto Bold"/>
              <a:sym typeface="Roboto Bold"/>
            </a:endParaRPr>
          </a:p>
        </p:txBody>
      </p:sp>
      <p:sp>
        <p:nvSpPr>
          <p:cNvPr id="8" name="TextBox 7">
            <a:extLst>
              <a:ext uri="{FF2B5EF4-FFF2-40B4-BE49-F238E27FC236}">
                <a16:creationId xmlns:a16="http://schemas.microsoft.com/office/drawing/2014/main" id="{3E247262-6943-F9E1-6F18-811FD1F37B5C}"/>
              </a:ext>
            </a:extLst>
          </p:cNvPr>
          <p:cNvSpPr txBox="1"/>
          <p:nvPr/>
        </p:nvSpPr>
        <p:spPr>
          <a:xfrm>
            <a:off x="624840" y="1728966"/>
            <a:ext cx="5562600" cy="6863417"/>
          </a:xfrm>
          <a:prstGeom prst="rect">
            <a:avLst/>
          </a:prstGeom>
          <a:noFill/>
        </p:spPr>
        <p:txBody>
          <a:bodyPr wrap="square" rtlCol="0">
            <a:spAutoFit/>
          </a:bodyPr>
          <a:lstStyle/>
          <a:p>
            <a:pPr marL="342900" indent="-342900">
              <a:spcAft>
                <a:spcPts val="2400"/>
              </a:spcAft>
              <a:buFont typeface="Arial" panose="020B0604020202020204" pitchFamily="34" charset="0"/>
              <a:buChar char="•"/>
            </a:pPr>
            <a:r>
              <a:rPr lang="en-NZ" sz="2800" dirty="0">
                <a:solidFill>
                  <a:schemeClr val="tx2">
                    <a:lumMod val="75000"/>
                  </a:schemeClr>
                </a:solidFill>
              </a:rPr>
              <a:t>El Niño is currently present. The event continues to strengthen, with a strong to very strong El Niño likely through January to March 2027. There is a high likelihood that the 2026 El Niño will exceed the strength of all previous El Niño events recorded since 1950.</a:t>
            </a:r>
          </a:p>
          <a:p>
            <a:pPr marL="342900" indent="-342900">
              <a:spcAft>
                <a:spcPts val="2400"/>
              </a:spcAft>
              <a:buFont typeface="Arial" panose="020B0604020202020204" pitchFamily="34" charset="0"/>
              <a:buChar char="•"/>
            </a:pPr>
            <a:r>
              <a:rPr lang="en-NZ" sz="2800" dirty="0">
                <a:solidFill>
                  <a:schemeClr val="tx2">
                    <a:lumMod val="75000"/>
                  </a:schemeClr>
                </a:solidFill>
              </a:rPr>
              <a:t>This event based on experience is expected to persist through March to May 2027. There is a greater chance of neutral conditions in April to June and May to July 2027.</a:t>
            </a:r>
          </a:p>
        </p:txBody>
      </p:sp>
      <p:pic>
        <p:nvPicPr>
          <p:cNvPr id="10" name="Picture 9">
            <a:extLst>
              <a:ext uri="{FF2B5EF4-FFF2-40B4-BE49-F238E27FC236}">
                <a16:creationId xmlns:a16="http://schemas.microsoft.com/office/drawing/2014/main" id="{96152236-18CC-D03B-B189-33841E0BE024}"/>
              </a:ext>
            </a:extLst>
          </p:cNvPr>
          <p:cNvPicPr>
            <a:picLocks noChangeAspect="1"/>
          </p:cNvPicPr>
          <p:nvPr/>
        </p:nvPicPr>
        <p:blipFill>
          <a:blip r:embed="rId3"/>
          <a:stretch>
            <a:fillRect/>
          </a:stretch>
        </p:blipFill>
        <p:spPr>
          <a:xfrm>
            <a:off x="7291598" y="2247900"/>
            <a:ext cx="10247422" cy="6124754"/>
          </a:xfrm>
          <a:prstGeom prst="rect">
            <a:avLst/>
          </a:prstGeom>
        </p:spPr>
      </p:pic>
      <p:sp>
        <p:nvSpPr>
          <p:cNvPr id="3" name="TextBox 2">
            <a:extLst>
              <a:ext uri="{FF2B5EF4-FFF2-40B4-BE49-F238E27FC236}">
                <a16:creationId xmlns:a16="http://schemas.microsoft.com/office/drawing/2014/main" id="{82A711FD-8A8F-4CD9-ECBC-359B4B4142CA}"/>
              </a:ext>
            </a:extLst>
          </p:cNvPr>
          <p:cNvSpPr txBox="1"/>
          <p:nvPr/>
        </p:nvSpPr>
        <p:spPr>
          <a:xfrm>
            <a:off x="7291598" y="1555412"/>
            <a:ext cx="3704803" cy="484107"/>
          </a:xfrm>
          <a:prstGeom prst="rect">
            <a:avLst/>
          </a:prstGeom>
        </p:spPr>
        <p:txBody>
          <a:bodyPr wrap="square" lIns="0" tIns="0" rIns="0" bIns="0" rtlCol="0" anchor="t">
            <a:spAutoFit/>
          </a:bodyPr>
          <a:lstStyle/>
          <a:p>
            <a:pPr algn="ctr">
              <a:lnSpc>
                <a:spcPts val="4060"/>
              </a:lnSpc>
            </a:pPr>
            <a:r>
              <a:rPr lang="en-NZ" sz="2400" b="1" dirty="0">
                <a:solidFill>
                  <a:schemeClr val="tx2"/>
                </a:solidFill>
                <a:latin typeface="Roboto Bold"/>
                <a:ea typeface="Roboto Bold"/>
                <a:cs typeface="Roboto Bold"/>
                <a:sym typeface="Roboto Bold"/>
              </a:rPr>
              <a:t>Forecast ENSO evolution:</a:t>
            </a:r>
          </a:p>
        </p:txBody>
      </p:sp>
      <p:sp>
        <p:nvSpPr>
          <p:cNvPr id="4" name="TextBox 3">
            <a:extLst>
              <a:ext uri="{FF2B5EF4-FFF2-40B4-BE49-F238E27FC236}">
                <a16:creationId xmlns:a16="http://schemas.microsoft.com/office/drawing/2014/main" id="{FB09A807-C356-73B6-5A13-726986A28618}"/>
              </a:ext>
            </a:extLst>
          </p:cNvPr>
          <p:cNvSpPr txBox="1"/>
          <p:nvPr/>
        </p:nvSpPr>
        <p:spPr>
          <a:xfrm>
            <a:off x="609600" y="8812112"/>
            <a:ext cx="16611600" cy="954107"/>
          </a:xfrm>
          <a:prstGeom prst="rect">
            <a:avLst/>
          </a:prstGeom>
          <a:noFill/>
        </p:spPr>
        <p:txBody>
          <a:bodyPr wrap="square" rtlCol="0">
            <a:spAutoFit/>
          </a:bodyPr>
          <a:lstStyle/>
          <a:p>
            <a:pPr marL="342900" indent="-342900">
              <a:spcAft>
                <a:spcPts val="2400"/>
              </a:spcAft>
              <a:buFont typeface="Arial" panose="020B0604020202020204" pitchFamily="34" charset="0"/>
              <a:buChar char="•"/>
            </a:pPr>
            <a:r>
              <a:rPr lang="en-NZ" sz="2800" dirty="0">
                <a:solidFill>
                  <a:schemeClr val="tx2">
                    <a:lumMod val="75000"/>
                  </a:schemeClr>
                </a:solidFill>
              </a:rPr>
              <a:t>El Niño related impacts are already occurring in the Pacific and are very likely to persist into 2027. Impact may continue in some countries after the event has ended.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A93740-27FD-3614-5B8B-EC5C00089149}"/>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C5AF1905-BB6D-AE2F-87B7-06D6B9E95524}"/>
              </a:ext>
            </a:extLst>
          </p:cNvPr>
          <p:cNvSpPr txBox="1"/>
          <p:nvPr/>
        </p:nvSpPr>
        <p:spPr>
          <a:xfrm>
            <a:off x="5715000" y="4308730"/>
            <a:ext cx="6858000" cy="827150"/>
          </a:xfrm>
          <a:prstGeom prst="rect">
            <a:avLst/>
          </a:prstGeom>
        </p:spPr>
        <p:txBody>
          <a:bodyPr wrap="square" lIns="0" tIns="0" rIns="0" bIns="0" rtlCol="0" anchor="t">
            <a:spAutoFit/>
          </a:bodyPr>
          <a:lstStyle/>
          <a:p>
            <a:pPr algn="ctr">
              <a:lnSpc>
                <a:spcPts val="6960"/>
              </a:lnSpc>
            </a:pPr>
            <a:r>
              <a:rPr lang="en-NZ" sz="4800" b="1" dirty="0">
                <a:solidFill>
                  <a:srgbClr val="0892CD"/>
                </a:solidFill>
                <a:latin typeface="Roboto Bold"/>
                <a:ea typeface="Roboto Bold"/>
                <a:cs typeface="Roboto Bold"/>
                <a:sym typeface="Roboto Bold"/>
              </a:rPr>
              <a:t>Looking back</a:t>
            </a:r>
          </a:p>
        </p:txBody>
      </p:sp>
    </p:spTree>
    <p:extLst>
      <p:ext uri="{BB962C8B-B14F-4D97-AF65-F5344CB8AC3E}">
        <p14:creationId xmlns:p14="http://schemas.microsoft.com/office/powerpoint/2010/main" val="1688503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6D612-C6F8-A853-74B5-6DE0319C5694}"/>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0F3D9DD7-28CC-6AB5-D39A-F3154E30CA46}"/>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Climate in review – May to October 2026</a:t>
            </a:r>
          </a:p>
        </p:txBody>
      </p:sp>
      <p:sp>
        <p:nvSpPr>
          <p:cNvPr id="3" name="TextBox 2">
            <a:extLst>
              <a:ext uri="{FF2B5EF4-FFF2-40B4-BE49-F238E27FC236}">
                <a16:creationId xmlns:a16="http://schemas.microsoft.com/office/drawing/2014/main" id="{887C7A97-9A9C-0640-E0AC-A42AD9C5A915}"/>
              </a:ext>
            </a:extLst>
          </p:cNvPr>
          <p:cNvSpPr txBox="1"/>
          <p:nvPr/>
        </p:nvSpPr>
        <p:spPr>
          <a:xfrm>
            <a:off x="914400" y="3162300"/>
            <a:ext cx="7696200" cy="4708981"/>
          </a:xfrm>
          <a:prstGeom prst="rect">
            <a:avLst/>
          </a:prstGeom>
          <a:noFill/>
        </p:spPr>
        <p:txBody>
          <a:bodyPr wrap="square" rtlCol="0">
            <a:spAutoFit/>
          </a:bodyPr>
          <a:lstStyle>
            <a:defPPr>
              <a:defRPr lang="en-US"/>
            </a:defPPr>
            <a:lvl1pPr marL="342900" indent="-342900">
              <a:spcAft>
                <a:spcPts val="2400"/>
              </a:spcAft>
              <a:buFont typeface="Arial" panose="020B0604020202020204" pitchFamily="34" charset="0"/>
              <a:buChar char="•"/>
              <a:defRPr sz="3200">
                <a:solidFill>
                  <a:schemeClr val="tx2">
                    <a:lumMod val="75000"/>
                  </a:schemeClr>
                </a:solidFill>
              </a:defRPr>
            </a:lvl1pPr>
          </a:lstStyle>
          <a:p>
            <a:r>
              <a:rPr lang="en-NZ" sz="2800" dirty="0"/>
              <a:t>From May to October 2026, climate conditions across the Pacific were impacted by a rapidly developing El Niño, this was consistent with the climate outlook issued in April 2026 during PICOF-18.</a:t>
            </a:r>
          </a:p>
          <a:p>
            <a:endParaRPr lang="en-NZ" sz="2800" dirty="0"/>
          </a:p>
          <a:p>
            <a:r>
              <a:rPr lang="en-NZ" sz="2800" dirty="0"/>
              <a:t>Rainfall, trade wind, and atmospheric pressure patterns over the last 3-6 months were typical of a developing El Niño.</a:t>
            </a:r>
          </a:p>
        </p:txBody>
      </p:sp>
      <p:pic>
        <p:nvPicPr>
          <p:cNvPr id="2" name="Picture 1">
            <a:extLst>
              <a:ext uri="{FF2B5EF4-FFF2-40B4-BE49-F238E27FC236}">
                <a16:creationId xmlns:a16="http://schemas.microsoft.com/office/drawing/2014/main" id="{BFDB1762-B555-651A-E103-12522555CBDD}"/>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92730" y="1424184"/>
            <a:ext cx="8180870" cy="8710220"/>
          </a:xfrm>
          <a:prstGeom prst="rect">
            <a:avLst/>
          </a:prstGeom>
          <a:noFill/>
          <a:ln>
            <a:noFill/>
          </a:ln>
        </p:spPr>
      </p:pic>
    </p:spTree>
    <p:extLst>
      <p:ext uri="{BB962C8B-B14F-4D97-AF65-F5344CB8AC3E}">
        <p14:creationId xmlns:p14="http://schemas.microsoft.com/office/powerpoint/2010/main" val="32538199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4375B-FC38-9F6C-8F6C-7515CFB61D50}"/>
            </a:ext>
          </a:extLst>
        </p:cNvPr>
        <p:cNvGrpSpPr/>
        <p:nvPr/>
      </p:nvGrpSpPr>
      <p:grpSpPr>
        <a:xfrm>
          <a:off x="0" y="0"/>
          <a:ext cx="0" cy="0"/>
          <a:chOff x="0" y="0"/>
          <a:chExt cx="0" cy="0"/>
        </a:xfrm>
      </p:grpSpPr>
      <p:pic>
        <p:nvPicPr>
          <p:cNvPr id="5" name="Picture 2" descr="MME Plot image">
            <a:extLst>
              <a:ext uri="{FF2B5EF4-FFF2-40B4-BE49-F238E27FC236}">
                <a16:creationId xmlns:a16="http://schemas.microsoft.com/office/drawing/2014/main" id="{4A9B6092-1473-434C-C499-A61F3ADA5B65}"/>
              </a:ext>
            </a:extLst>
          </p:cNvPr>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987409" y="1817607"/>
            <a:ext cx="7505961" cy="634533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4">
            <a:extLst>
              <a:ext uri="{FF2B5EF4-FFF2-40B4-BE49-F238E27FC236}">
                <a16:creationId xmlns:a16="http://schemas.microsoft.com/office/drawing/2014/main" id="{04F4446E-0130-C341-A233-A198BB9F25C8}"/>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Looking back: Rainfall</a:t>
            </a:r>
          </a:p>
        </p:txBody>
      </p:sp>
      <p:sp>
        <p:nvSpPr>
          <p:cNvPr id="3" name="TextBox 2">
            <a:extLst>
              <a:ext uri="{FF2B5EF4-FFF2-40B4-BE49-F238E27FC236}">
                <a16:creationId xmlns:a16="http://schemas.microsoft.com/office/drawing/2014/main" id="{EDAB7730-E386-AC6D-F230-53965FCCCA1D}"/>
              </a:ext>
            </a:extLst>
          </p:cNvPr>
          <p:cNvSpPr txBox="1"/>
          <p:nvPr/>
        </p:nvSpPr>
        <p:spPr>
          <a:xfrm>
            <a:off x="1485900" y="8339296"/>
            <a:ext cx="15011400" cy="1384995"/>
          </a:xfrm>
          <a:prstGeom prst="rect">
            <a:avLst/>
          </a:prstGeom>
          <a:noFill/>
        </p:spPr>
        <p:txBody>
          <a:bodyPr wrap="square" rtlCol="0">
            <a:spAutoFit/>
          </a:bodyPr>
          <a:lstStyle/>
          <a:p>
            <a:pPr>
              <a:spcAft>
                <a:spcPts val="2400"/>
              </a:spcAft>
            </a:pPr>
            <a:r>
              <a:rPr lang="en-NZ" sz="2800" dirty="0">
                <a:solidFill>
                  <a:schemeClr val="tx2">
                    <a:lumMod val="75000"/>
                  </a:schemeClr>
                </a:solidFill>
              </a:rPr>
              <a:t>Overall, rainfall outlooks from PICOF-18 for May to October 2026 verified well when compared to observations over the same period, reflecting a typical El Niño with above average rainfall across the equatorial central and eastern Pacific, and below average rainfall in off-equatorial regions.</a:t>
            </a:r>
          </a:p>
        </p:txBody>
      </p:sp>
      <p:pic>
        <p:nvPicPr>
          <p:cNvPr id="4" name="Picture 3">
            <a:extLst>
              <a:ext uri="{FF2B5EF4-FFF2-40B4-BE49-F238E27FC236}">
                <a16:creationId xmlns:a16="http://schemas.microsoft.com/office/drawing/2014/main" id="{5C5F51A6-E17F-CF26-B9CA-EA48A8B896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91600" y="2288205"/>
            <a:ext cx="8070033" cy="5404136"/>
          </a:xfrm>
          <a:prstGeom prst="rect">
            <a:avLst/>
          </a:prstGeom>
        </p:spPr>
      </p:pic>
      <p:sp>
        <p:nvSpPr>
          <p:cNvPr id="9" name="TextBox 8">
            <a:extLst>
              <a:ext uri="{FF2B5EF4-FFF2-40B4-BE49-F238E27FC236}">
                <a16:creationId xmlns:a16="http://schemas.microsoft.com/office/drawing/2014/main" id="{568A9C95-BD2A-EF63-9428-0A8C235EB21D}"/>
              </a:ext>
            </a:extLst>
          </p:cNvPr>
          <p:cNvSpPr txBox="1"/>
          <p:nvPr/>
        </p:nvSpPr>
        <p:spPr>
          <a:xfrm>
            <a:off x="952240" y="1333500"/>
            <a:ext cx="6896360" cy="471283"/>
          </a:xfrm>
          <a:prstGeom prst="rect">
            <a:avLst/>
          </a:prstGeom>
        </p:spPr>
        <p:txBody>
          <a:bodyPr wrap="square" lIns="0" tIns="0" rIns="0" bIns="0" rtlCol="0" anchor="t">
            <a:spAutoFit/>
          </a:bodyPr>
          <a:lstStyle/>
          <a:p>
            <a:pPr>
              <a:lnSpc>
                <a:spcPts val="4060"/>
              </a:lnSpc>
            </a:pPr>
            <a:r>
              <a:rPr lang="en-NZ" sz="2400" b="1" dirty="0">
                <a:solidFill>
                  <a:schemeClr val="tx2"/>
                </a:solidFill>
                <a:latin typeface="Roboto Bold"/>
                <a:ea typeface="Roboto Bold"/>
                <a:cs typeface="Roboto Bold"/>
                <a:sym typeface="Roboto Bold"/>
              </a:rPr>
              <a:t>PICOF-18 rainfall forecast for May–July 2026:</a:t>
            </a:r>
          </a:p>
        </p:txBody>
      </p:sp>
      <p:sp>
        <p:nvSpPr>
          <p:cNvPr id="12" name="TextBox 11">
            <a:extLst>
              <a:ext uri="{FF2B5EF4-FFF2-40B4-BE49-F238E27FC236}">
                <a16:creationId xmlns:a16="http://schemas.microsoft.com/office/drawing/2014/main" id="{2BD5D7B0-128F-0D98-4511-1D073B594706}"/>
              </a:ext>
            </a:extLst>
          </p:cNvPr>
          <p:cNvSpPr txBox="1"/>
          <p:nvPr/>
        </p:nvSpPr>
        <p:spPr>
          <a:xfrm>
            <a:off x="9349154" y="1346324"/>
            <a:ext cx="6896360" cy="471283"/>
          </a:xfrm>
          <a:prstGeom prst="rect">
            <a:avLst/>
          </a:prstGeom>
        </p:spPr>
        <p:txBody>
          <a:bodyPr wrap="square" lIns="0" tIns="0" rIns="0" bIns="0" rtlCol="0" anchor="t">
            <a:spAutoFit/>
          </a:bodyPr>
          <a:lstStyle/>
          <a:p>
            <a:pPr>
              <a:lnSpc>
                <a:spcPts val="4060"/>
              </a:lnSpc>
            </a:pPr>
            <a:r>
              <a:rPr lang="en-NZ" sz="2400" b="1" dirty="0">
                <a:solidFill>
                  <a:schemeClr val="tx2"/>
                </a:solidFill>
                <a:latin typeface="Roboto Bold"/>
                <a:ea typeface="Roboto Bold"/>
                <a:cs typeface="Roboto Bold"/>
                <a:sym typeface="Roboto Bold"/>
              </a:rPr>
              <a:t>Observed rainfall for May–July 2026:</a:t>
            </a:r>
          </a:p>
        </p:txBody>
      </p:sp>
    </p:spTree>
    <p:extLst>
      <p:ext uri="{BB962C8B-B14F-4D97-AF65-F5344CB8AC3E}">
        <p14:creationId xmlns:p14="http://schemas.microsoft.com/office/powerpoint/2010/main" val="1843788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06754-7119-FE34-CA54-3F8F0E974E9F}"/>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D80624B4-8D24-F23C-74D0-4B90839A9295}"/>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Looking back: ocean conditions</a:t>
            </a:r>
          </a:p>
        </p:txBody>
      </p:sp>
      <p:sp>
        <p:nvSpPr>
          <p:cNvPr id="3" name="TextBox 2">
            <a:extLst>
              <a:ext uri="{FF2B5EF4-FFF2-40B4-BE49-F238E27FC236}">
                <a16:creationId xmlns:a16="http://schemas.microsoft.com/office/drawing/2014/main" id="{8C4849C0-7794-CD95-BDAA-4754DC21EAE9}"/>
              </a:ext>
            </a:extLst>
          </p:cNvPr>
          <p:cNvSpPr txBox="1"/>
          <p:nvPr/>
        </p:nvSpPr>
        <p:spPr>
          <a:xfrm>
            <a:off x="10442171" y="6210299"/>
            <a:ext cx="7239000" cy="3108543"/>
          </a:xfrm>
          <a:prstGeom prst="rect">
            <a:avLst/>
          </a:prstGeom>
          <a:noFill/>
        </p:spPr>
        <p:txBody>
          <a:bodyPr wrap="square" rtlCol="0">
            <a:spAutoFit/>
          </a:bodyPr>
          <a:lstStyle/>
          <a:p>
            <a:pPr>
              <a:spcAft>
                <a:spcPts val="2400"/>
              </a:spcAft>
            </a:pPr>
            <a:r>
              <a:rPr lang="en-NZ" sz="2800" dirty="0">
                <a:solidFill>
                  <a:schemeClr val="tx2">
                    <a:lumMod val="75000"/>
                  </a:schemeClr>
                </a:solidFill>
              </a:rPr>
              <a:t>Lower than normal sea levels were present across the Maritime Continent, expanding eastward across the Western Warm Pool by July 2026 and further into the south Pacific in August and September 2026. There was a section of higher-than-normal sea levels in the central and eastern equatorial Pacific.</a:t>
            </a:r>
          </a:p>
        </p:txBody>
      </p:sp>
      <p:pic>
        <p:nvPicPr>
          <p:cNvPr id="5" name="Picture 4">
            <a:extLst>
              <a:ext uri="{FF2B5EF4-FFF2-40B4-BE49-F238E27FC236}">
                <a16:creationId xmlns:a16="http://schemas.microsoft.com/office/drawing/2014/main" id="{C7EA200F-5EA8-0D3B-0E8C-FB7D8CD409C7}"/>
              </a:ext>
            </a:extLst>
          </p:cNvPr>
          <p:cNvPicPr>
            <a:picLocks noChangeAspect="1"/>
          </p:cNvPicPr>
          <p:nvPr/>
        </p:nvPicPr>
        <p:blipFill>
          <a:blip r:embed="rId2"/>
          <a:stretch>
            <a:fillRect/>
          </a:stretch>
        </p:blipFill>
        <p:spPr>
          <a:xfrm>
            <a:off x="606829" y="5898852"/>
            <a:ext cx="9724497" cy="4347278"/>
          </a:xfrm>
          <a:prstGeom prst="rect">
            <a:avLst/>
          </a:prstGeom>
        </p:spPr>
      </p:pic>
      <p:pic>
        <p:nvPicPr>
          <p:cNvPr id="8" name="Picture 7">
            <a:extLst>
              <a:ext uri="{FF2B5EF4-FFF2-40B4-BE49-F238E27FC236}">
                <a16:creationId xmlns:a16="http://schemas.microsoft.com/office/drawing/2014/main" id="{4B3AF68A-9D03-0F5B-B0FA-1C467093EC86}"/>
              </a:ext>
            </a:extLst>
          </p:cNvPr>
          <p:cNvPicPr>
            <a:picLocks noChangeAspect="1"/>
          </p:cNvPicPr>
          <p:nvPr/>
        </p:nvPicPr>
        <p:blipFill>
          <a:blip r:embed="rId3"/>
          <a:stretch>
            <a:fillRect/>
          </a:stretch>
        </p:blipFill>
        <p:spPr>
          <a:xfrm>
            <a:off x="8563708" y="1791230"/>
            <a:ext cx="9220200" cy="3927454"/>
          </a:xfrm>
          <a:prstGeom prst="rect">
            <a:avLst/>
          </a:prstGeom>
        </p:spPr>
      </p:pic>
      <p:sp>
        <p:nvSpPr>
          <p:cNvPr id="4" name="TextBox 3">
            <a:extLst>
              <a:ext uri="{FF2B5EF4-FFF2-40B4-BE49-F238E27FC236}">
                <a16:creationId xmlns:a16="http://schemas.microsoft.com/office/drawing/2014/main" id="{DA71AC39-D2E3-7802-217A-1ED279F5934F}"/>
              </a:ext>
            </a:extLst>
          </p:cNvPr>
          <p:cNvSpPr txBox="1"/>
          <p:nvPr/>
        </p:nvSpPr>
        <p:spPr>
          <a:xfrm>
            <a:off x="1295400" y="1866900"/>
            <a:ext cx="7239000" cy="2677656"/>
          </a:xfrm>
          <a:prstGeom prst="rect">
            <a:avLst/>
          </a:prstGeom>
          <a:noFill/>
        </p:spPr>
        <p:txBody>
          <a:bodyPr wrap="square" rtlCol="0">
            <a:spAutoFit/>
          </a:bodyPr>
          <a:lstStyle/>
          <a:p>
            <a:pPr>
              <a:spcAft>
                <a:spcPts val="2400"/>
              </a:spcAft>
            </a:pPr>
            <a:r>
              <a:rPr lang="en-NZ" sz="2800" dirty="0">
                <a:solidFill>
                  <a:schemeClr val="tx2">
                    <a:lumMod val="75000"/>
                  </a:schemeClr>
                </a:solidFill>
              </a:rPr>
              <a:t>Over the past 6 months, warmer than normal Sea Surface Temperatures (SSTs) were present across much of the Pacific, with a section of lower-than-normal SSTs in the southern and western Pacific. Much higher-than-normal SSTs were present in the central and eastern Pacific.</a:t>
            </a:r>
          </a:p>
        </p:txBody>
      </p:sp>
      <p:sp>
        <p:nvSpPr>
          <p:cNvPr id="7" name="TextBox 6">
            <a:extLst>
              <a:ext uri="{FF2B5EF4-FFF2-40B4-BE49-F238E27FC236}">
                <a16:creationId xmlns:a16="http://schemas.microsoft.com/office/drawing/2014/main" id="{A0772D98-B10D-4D7A-68A8-C2A534B7E063}"/>
              </a:ext>
            </a:extLst>
          </p:cNvPr>
          <p:cNvSpPr txBox="1"/>
          <p:nvPr/>
        </p:nvSpPr>
        <p:spPr>
          <a:xfrm>
            <a:off x="989051" y="5207775"/>
            <a:ext cx="7545349" cy="471283"/>
          </a:xfrm>
          <a:prstGeom prst="rect">
            <a:avLst/>
          </a:prstGeom>
        </p:spPr>
        <p:txBody>
          <a:bodyPr wrap="square" lIns="0" tIns="0" rIns="0" bIns="0" rtlCol="0" anchor="t">
            <a:spAutoFit/>
          </a:bodyPr>
          <a:lstStyle/>
          <a:p>
            <a:pPr>
              <a:lnSpc>
                <a:spcPts val="4060"/>
              </a:lnSpc>
            </a:pPr>
            <a:r>
              <a:rPr lang="en-NZ" sz="2400" b="1" dirty="0">
                <a:solidFill>
                  <a:schemeClr val="tx2"/>
                </a:solidFill>
                <a:latin typeface="Roboto Bold"/>
                <a:ea typeface="Roboto Bold"/>
                <a:cs typeface="Roboto Bold"/>
                <a:sym typeface="Roboto Bold"/>
              </a:rPr>
              <a:t>Observed sea-level anomalies:</a:t>
            </a:r>
          </a:p>
        </p:txBody>
      </p:sp>
      <p:sp>
        <p:nvSpPr>
          <p:cNvPr id="10" name="TextBox 9">
            <a:extLst>
              <a:ext uri="{FF2B5EF4-FFF2-40B4-BE49-F238E27FC236}">
                <a16:creationId xmlns:a16="http://schemas.microsoft.com/office/drawing/2014/main" id="{2733050E-3DC3-9692-3255-C78B05691D77}"/>
              </a:ext>
            </a:extLst>
          </p:cNvPr>
          <p:cNvSpPr txBox="1"/>
          <p:nvPr/>
        </p:nvSpPr>
        <p:spPr>
          <a:xfrm>
            <a:off x="8839200" y="1181100"/>
            <a:ext cx="6896360" cy="471283"/>
          </a:xfrm>
          <a:prstGeom prst="rect">
            <a:avLst/>
          </a:prstGeom>
        </p:spPr>
        <p:txBody>
          <a:bodyPr wrap="square" lIns="0" tIns="0" rIns="0" bIns="0" rtlCol="0" anchor="t">
            <a:spAutoFit/>
          </a:bodyPr>
          <a:lstStyle/>
          <a:p>
            <a:pPr>
              <a:lnSpc>
                <a:spcPts val="4060"/>
              </a:lnSpc>
            </a:pPr>
            <a:r>
              <a:rPr lang="en-NZ" sz="2400" b="1" dirty="0">
                <a:solidFill>
                  <a:schemeClr val="tx2"/>
                </a:solidFill>
                <a:latin typeface="Roboto Bold"/>
                <a:ea typeface="Roboto Bold"/>
                <a:cs typeface="Roboto Bold"/>
                <a:sym typeface="Roboto Bold"/>
              </a:rPr>
              <a:t>Observed SST anomalies, September 2026:</a:t>
            </a:r>
          </a:p>
        </p:txBody>
      </p:sp>
    </p:spTree>
    <p:extLst>
      <p:ext uri="{BB962C8B-B14F-4D97-AF65-F5344CB8AC3E}">
        <p14:creationId xmlns:p14="http://schemas.microsoft.com/office/powerpoint/2010/main" val="9019344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DA819-AC6F-5160-B042-9BFA918C8F0D}"/>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D5E2108F-7E3D-4FE0-BD51-3030456A86BA}"/>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Looking-back: TCs</a:t>
            </a:r>
          </a:p>
        </p:txBody>
      </p:sp>
      <p:sp>
        <p:nvSpPr>
          <p:cNvPr id="3" name="TextBox 2">
            <a:extLst>
              <a:ext uri="{FF2B5EF4-FFF2-40B4-BE49-F238E27FC236}">
                <a16:creationId xmlns:a16="http://schemas.microsoft.com/office/drawing/2014/main" id="{A67CF017-806F-10C4-74C6-C6C6DE5FA938}"/>
              </a:ext>
            </a:extLst>
          </p:cNvPr>
          <p:cNvSpPr txBox="1"/>
          <p:nvPr/>
        </p:nvSpPr>
        <p:spPr>
          <a:xfrm>
            <a:off x="1219200" y="8191500"/>
            <a:ext cx="16611600" cy="1692771"/>
          </a:xfrm>
          <a:prstGeom prst="rect">
            <a:avLst/>
          </a:prstGeom>
          <a:noFill/>
        </p:spPr>
        <p:txBody>
          <a:bodyPr wrap="square" rtlCol="0">
            <a:spAutoFit/>
          </a:bodyPr>
          <a:lstStyle/>
          <a:p>
            <a:pPr marL="457200" indent="-457200">
              <a:spcAft>
                <a:spcPts val="2400"/>
              </a:spcAft>
              <a:buFont typeface="Arial" panose="020B0604020202020204" pitchFamily="34" charset="0"/>
              <a:buChar char="•"/>
            </a:pPr>
            <a:r>
              <a:rPr lang="en-NZ" sz="2800" dirty="0">
                <a:solidFill>
                  <a:schemeClr val="tx2">
                    <a:lumMod val="75000"/>
                  </a:schemeClr>
                </a:solidFill>
              </a:rPr>
              <a:t>Tropical cyclone activity in the Western North Pacific (WNP) basin so far this year has been above normal, following the trends often observed during the onset year of a developing strong El Nino. </a:t>
            </a:r>
          </a:p>
          <a:p>
            <a:pPr marL="457200" indent="-457200">
              <a:spcAft>
                <a:spcPts val="2400"/>
              </a:spcAft>
              <a:buFont typeface="Arial" panose="020B0604020202020204" pitchFamily="34" charset="0"/>
              <a:buChar char="•"/>
            </a:pPr>
            <a:r>
              <a:rPr lang="en-NZ" sz="2800" dirty="0">
                <a:solidFill>
                  <a:schemeClr val="tx2">
                    <a:lumMod val="75000"/>
                  </a:schemeClr>
                </a:solidFill>
              </a:rPr>
              <a:t>Through mid-October, there have been 25 named TCs.</a:t>
            </a:r>
          </a:p>
        </p:txBody>
      </p:sp>
      <p:pic>
        <p:nvPicPr>
          <p:cNvPr id="4" name="Google Shape;246;h35653cd093b6f3e8_0_138">
            <a:extLst>
              <a:ext uri="{FF2B5EF4-FFF2-40B4-BE49-F238E27FC236}">
                <a16:creationId xmlns:a16="http://schemas.microsoft.com/office/drawing/2014/main" id="{0F4BE033-5277-FDBA-7FEC-C410166AB98B}"/>
              </a:ext>
            </a:extLst>
          </p:cNvPr>
          <p:cNvPicPr preferRelativeResize="0"/>
          <p:nvPr/>
        </p:nvPicPr>
        <p:blipFill>
          <a:blip r:embed="rId3">
            <a:alphaModFix/>
          </a:blip>
          <a:stretch>
            <a:fillRect/>
          </a:stretch>
        </p:blipFill>
        <p:spPr>
          <a:xfrm>
            <a:off x="3849143" y="1728582"/>
            <a:ext cx="10228184" cy="6127501"/>
          </a:xfrm>
          <a:prstGeom prst="rect">
            <a:avLst/>
          </a:prstGeom>
          <a:noFill/>
          <a:ln>
            <a:noFill/>
          </a:ln>
        </p:spPr>
      </p:pic>
      <p:sp>
        <p:nvSpPr>
          <p:cNvPr id="5" name="TextBox 4">
            <a:extLst>
              <a:ext uri="{FF2B5EF4-FFF2-40B4-BE49-F238E27FC236}">
                <a16:creationId xmlns:a16="http://schemas.microsoft.com/office/drawing/2014/main" id="{37A5DD2F-803B-6912-07F9-8D3A4AC3099E}"/>
              </a:ext>
            </a:extLst>
          </p:cNvPr>
          <p:cNvSpPr txBox="1"/>
          <p:nvPr/>
        </p:nvSpPr>
        <p:spPr>
          <a:xfrm>
            <a:off x="3849143" y="1257299"/>
            <a:ext cx="10589714" cy="471283"/>
          </a:xfrm>
          <a:prstGeom prst="rect">
            <a:avLst/>
          </a:prstGeom>
        </p:spPr>
        <p:txBody>
          <a:bodyPr wrap="square" lIns="0" tIns="0" rIns="0" bIns="0" rtlCol="0" anchor="t">
            <a:spAutoFit/>
          </a:bodyPr>
          <a:lstStyle/>
          <a:p>
            <a:pPr>
              <a:lnSpc>
                <a:spcPts val="4060"/>
              </a:lnSpc>
            </a:pPr>
            <a:r>
              <a:rPr lang="en-NZ" sz="2400" b="1" dirty="0">
                <a:solidFill>
                  <a:schemeClr val="tx2"/>
                </a:solidFill>
                <a:latin typeface="Roboto Bold"/>
                <a:ea typeface="Roboto Bold"/>
                <a:cs typeface="Roboto Bold"/>
                <a:sym typeface="Roboto Bold"/>
              </a:rPr>
              <a:t>Western North Pacific tropical cyclone tracks through mid-October 2026:</a:t>
            </a:r>
          </a:p>
        </p:txBody>
      </p:sp>
    </p:spTree>
    <p:extLst>
      <p:ext uri="{BB962C8B-B14F-4D97-AF65-F5344CB8AC3E}">
        <p14:creationId xmlns:p14="http://schemas.microsoft.com/office/powerpoint/2010/main" val="30256792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11034-24F0-F530-9078-29BA02957698}"/>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DD22BBC0-1715-26E8-61ED-763E74190938}"/>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Looking-back sector impacts</a:t>
            </a:r>
          </a:p>
        </p:txBody>
      </p:sp>
      <p:sp>
        <p:nvSpPr>
          <p:cNvPr id="3" name="TextBox 2">
            <a:extLst>
              <a:ext uri="{FF2B5EF4-FFF2-40B4-BE49-F238E27FC236}">
                <a16:creationId xmlns:a16="http://schemas.microsoft.com/office/drawing/2014/main" id="{A45F4B3F-6967-52C7-FCE4-865DAC991EF7}"/>
              </a:ext>
            </a:extLst>
          </p:cNvPr>
          <p:cNvSpPr txBox="1"/>
          <p:nvPr/>
        </p:nvSpPr>
        <p:spPr>
          <a:xfrm>
            <a:off x="609600" y="8244504"/>
            <a:ext cx="16611600" cy="1384995"/>
          </a:xfrm>
          <a:prstGeom prst="rect">
            <a:avLst/>
          </a:prstGeom>
          <a:noFill/>
        </p:spPr>
        <p:txBody>
          <a:bodyPr wrap="square" rtlCol="0">
            <a:spAutoFit/>
          </a:bodyPr>
          <a:lstStyle/>
          <a:p>
            <a:pPr algn="ctr">
              <a:spcAft>
                <a:spcPts val="2400"/>
              </a:spcAft>
            </a:pPr>
            <a:r>
              <a:rPr lang="en-NZ" sz="2800" dirty="0">
                <a:solidFill>
                  <a:schemeClr val="tx2">
                    <a:lumMod val="75000"/>
                  </a:schemeClr>
                </a:solidFill>
              </a:rPr>
              <a:t>The impacts of weather and climate events recorded by National Meteorological and Hydrological Services (NMHS) for May to October 2026 were noted to impact the water, agriculture, fisheries, marine and air transportation, infrastructure, health, education, and tourism sectors.</a:t>
            </a:r>
          </a:p>
        </p:txBody>
      </p:sp>
      <p:pic>
        <p:nvPicPr>
          <p:cNvPr id="7" name="Picture 6">
            <a:extLst>
              <a:ext uri="{FF2B5EF4-FFF2-40B4-BE49-F238E27FC236}">
                <a16:creationId xmlns:a16="http://schemas.microsoft.com/office/drawing/2014/main" id="{8F3805B7-30ED-AEC1-719D-EA2AF9FF9B11}"/>
              </a:ext>
            </a:extLst>
          </p:cNvPr>
          <p:cNvPicPr>
            <a:picLocks noChangeAspect="1"/>
          </p:cNvPicPr>
          <p:nvPr/>
        </p:nvPicPr>
        <p:blipFill>
          <a:blip r:embed="rId3"/>
          <a:stretch>
            <a:fillRect/>
          </a:stretch>
        </p:blipFill>
        <p:spPr>
          <a:xfrm>
            <a:off x="3845346" y="2227479"/>
            <a:ext cx="4951391" cy="3713544"/>
          </a:xfrm>
          <a:prstGeom prst="rect">
            <a:avLst/>
          </a:prstGeom>
        </p:spPr>
      </p:pic>
      <p:pic>
        <p:nvPicPr>
          <p:cNvPr id="4" name="Google Shape;161;p15">
            <a:extLst>
              <a:ext uri="{FF2B5EF4-FFF2-40B4-BE49-F238E27FC236}">
                <a16:creationId xmlns:a16="http://schemas.microsoft.com/office/drawing/2014/main" id="{EF34CEC7-BC38-6499-B641-DC4D59508007}"/>
              </a:ext>
            </a:extLst>
          </p:cNvPr>
          <p:cNvPicPr preferRelativeResize="0"/>
          <p:nvPr/>
        </p:nvPicPr>
        <p:blipFill>
          <a:blip r:embed="rId4">
            <a:alphaModFix/>
          </a:blip>
          <a:stretch>
            <a:fillRect/>
          </a:stretch>
        </p:blipFill>
        <p:spPr>
          <a:xfrm>
            <a:off x="152400" y="4536116"/>
            <a:ext cx="4572000" cy="3581400"/>
          </a:xfrm>
          <a:prstGeom prst="rect">
            <a:avLst/>
          </a:prstGeom>
          <a:noFill/>
          <a:ln>
            <a:noFill/>
          </a:ln>
        </p:spPr>
      </p:pic>
      <p:pic>
        <p:nvPicPr>
          <p:cNvPr id="11" name="Photo 6" descr="/home/claude/fc/img/sirinumu_spillway.jpg">
            <a:extLst>
              <a:ext uri="{FF2B5EF4-FFF2-40B4-BE49-F238E27FC236}">
                <a16:creationId xmlns:a16="http://schemas.microsoft.com/office/drawing/2014/main" id="{9738B009-8D03-5D99-A60E-85B5DBF2C05F}"/>
              </a:ext>
            </a:extLst>
          </p:cNvPr>
          <p:cNvPicPr>
            <a:picLocks noChangeAspect="1"/>
          </p:cNvPicPr>
          <p:nvPr/>
        </p:nvPicPr>
        <p:blipFill>
          <a:blip r:embed="rId5"/>
          <a:srcRect/>
          <a:stretch/>
        </p:blipFill>
        <p:spPr>
          <a:xfrm>
            <a:off x="10210800" y="619401"/>
            <a:ext cx="5638800" cy="4062031"/>
          </a:xfrm>
          <a:prstGeom prst="rect">
            <a:avLst/>
          </a:prstGeom>
        </p:spPr>
      </p:pic>
      <p:pic>
        <p:nvPicPr>
          <p:cNvPr id="9" name="Picture 8">
            <a:extLst>
              <a:ext uri="{FF2B5EF4-FFF2-40B4-BE49-F238E27FC236}">
                <a16:creationId xmlns:a16="http://schemas.microsoft.com/office/drawing/2014/main" id="{16A4596A-8922-AE74-3576-97A9BBDC321C}"/>
              </a:ext>
            </a:extLst>
          </p:cNvPr>
          <p:cNvPicPr>
            <a:picLocks noChangeAspect="1"/>
          </p:cNvPicPr>
          <p:nvPr/>
        </p:nvPicPr>
        <p:blipFill>
          <a:blip r:embed="rId6"/>
          <a:stretch>
            <a:fillRect/>
          </a:stretch>
        </p:blipFill>
        <p:spPr>
          <a:xfrm>
            <a:off x="7171526" y="4834796"/>
            <a:ext cx="4639477" cy="3256343"/>
          </a:xfrm>
          <a:prstGeom prst="rect">
            <a:avLst/>
          </a:prstGeom>
        </p:spPr>
      </p:pic>
      <p:pic>
        <p:nvPicPr>
          <p:cNvPr id="13" name="Picture 12" descr="A road with trees and smoke&#10;&#10;Description automatically generated">
            <a:extLst>
              <a:ext uri="{FF2B5EF4-FFF2-40B4-BE49-F238E27FC236}">
                <a16:creationId xmlns:a16="http://schemas.microsoft.com/office/drawing/2014/main" id="{12438B54-3668-3211-DEE7-D3743EA687E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20070" b="11432"/>
          <a:stretch/>
        </p:blipFill>
        <p:spPr>
          <a:xfrm>
            <a:off x="12496800" y="4309435"/>
            <a:ext cx="5226505" cy="3256343"/>
          </a:xfrm>
          <a:prstGeom prst="rect">
            <a:avLst/>
          </a:prstGeom>
        </p:spPr>
      </p:pic>
      <p:sp>
        <p:nvSpPr>
          <p:cNvPr id="5" name="TextBox 4">
            <a:extLst>
              <a:ext uri="{FF2B5EF4-FFF2-40B4-BE49-F238E27FC236}">
                <a16:creationId xmlns:a16="http://schemas.microsoft.com/office/drawing/2014/main" id="{CFB9FB54-B411-BD5D-3DD1-E945C39B3570}"/>
              </a:ext>
            </a:extLst>
          </p:cNvPr>
          <p:cNvSpPr txBox="1"/>
          <p:nvPr/>
        </p:nvSpPr>
        <p:spPr>
          <a:xfrm>
            <a:off x="539262" y="1412775"/>
            <a:ext cx="8007638" cy="997068"/>
          </a:xfrm>
          <a:prstGeom prst="rect">
            <a:avLst/>
          </a:prstGeom>
        </p:spPr>
        <p:txBody>
          <a:bodyPr wrap="square" lIns="0" tIns="0" rIns="0" bIns="0" rtlCol="0" anchor="t">
            <a:spAutoFit/>
          </a:bodyPr>
          <a:lstStyle/>
          <a:p>
            <a:pPr>
              <a:lnSpc>
                <a:spcPts val="4060"/>
              </a:lnSpc>
            </a:pPr>
            <a:r>
              <a:rPr lang="en-NZ" sz="2400" b="1" dirty="0">
                <a:solidFill>
                  <a:schemeClr val="tx2"/>
                </a:solidFill>
                <a:latin typeface="Roboto Bold"/>
                <a:ea typeface="Roboto Bold"/>
                <a:cs typeface="Roboto Bold"/>
                <a:sym typeface="Roboto Bold"/>
              </a:rPr>
              <a:t>Examples of impacts reported by Pacific NMHSs during May–October 2026:</a:t>
            </a:r>
          </a:p>
        </p:txBody>
      </p:sp>
    </p:spTree>
    <p:extLst>
      <p:ext uri="{BB962C8B-B14F-4D97-AF65-F5344CB8AC3E}">
        <p14:creationId xmlns:p14="http://schemas.microsoft.com/office/powerpoint/2010/main" val="2324810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3D899-9FD5-287F-3EC4-EB685C567F72}"/>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CF3A1634-A57C-DD3C-0D55-40BEA176EA30}"/>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Historical climate context</a:t>
            </a:r>
          </a:p>
        </p:txBody>
      </p:sp>
      <p:sp>
        <p:nvSpPr>
          <p:cNvPr id="3" name="TextBox 2">
            <a:extLst>
              <a:ext uri="{FF2B5EF4-FFF2-40B4-BE49-F238E27FC236}">
                <a16:creationId xmlns:a16="http://schemas.microsoft.com/office/drawing/2014/main" id="{9BE4D666-40F5-3135-CCD0-32745056DDFA}"/>
              </a:ext>
            </a:extLst>
          </p:cNvPr>
          <p:cNvSpPr txBox="1"/>
          <p:nvPr/>
        </p:nvSpPr>
        <p:spPr>
          <a:xfrm>
            <a:off x="1143000" y="2850564"/>
            <a:ext cx="6629400" cy="4585871"/>
          </a:xfrm>
          <a:prstGeom prst="rect">
            <a:avLst/>
          </a:prstGeom>
          <a:noFill/>
        </p:spPr>
        <p:txBody>
          <a:bodyPr wrap="square" rtlCol="0">
            <a:spAutoFit/>
          </a:bodyPr>
          <a:lstStyle/>
          <a:p>
            <a:pPr marL="457200" indent="-457200">
              <a:spcAft>
                <a:spcPts val="2400"/>
              </a:spcAft>
              <a:buFont typeface="Arial" panose="020B0604020202020204" pitchFamily="34" charset="0"/>
              <a:buChar char="•"/>
            </a:pPr>
            <a:r>
              <a:rPr lang="en-NZ" sz="2800" dirty="0">
                <a:solidFill>
                  <a:schemeClr val="tx2">
                    <a:lumMod val="75000"/>
                  </a:schemeClr>
                </a:solidFill>
              </a:rPr>
              <a:t>Station data shows regional mean temperatures have increased by 0.16°C/decade since the 1950’s. </a:t>
            </a:r>
          </a:p>
          <a:p>
            <a:pPr marL="457200" indent="-457200">
              <a:spcAft>
                <a:spcPts val="2400"/>
              </a:spcAft>
              <a:buFont typeface="Arial" panose="020B0604020202020204" pitchFamily="34" charset="0"/>
              <a:buChar char="•"/>
            </a:pPr>
            <a:r>
              <a:rPr lang="en-NZ" sz="2800" dirty="0">
                <a:solidFill>
                  <a:schemeClr val="tx2">
                    <a:lumMod val="75000"/>
                  </a:schemeClr>
                </a:solidFill>
              </a:rPr>
              <a:t>Compared to 1961-1990, hot days now occur approximately three times as often. </a:t>
            </a:r>
          </a:p>
          <a:p>
            <a:pPr marL="457200" indent="-457200">
              <a:spcAft>
                <a:spcPts val="2400"/>
              </a:spcAft>
              <a:buFont typeface="Arial" panose="020B0604020202020204" pitchFamily="34" charset="0"/>
              <a:buChar char="•"/>
            </a:pPr>
            <a:r>
              <a:rPr lang="en-NZ" sz="2800" dirty="0">
                <a:solidFill>
                  <a:schemeClr val="tx2">
                    <a:lumMod val="75000"/>
                  </a:schemeClr>
                </a:solidFill>
              </a:rPr>
              <a:t>Cold nights now occur approximately one third as often as they did during 1961-1990.</a:t>
            </a:r>
          </a:p>
        </p:txBody>
      </p:sp>
      <p:pic>
        <p:nvPicPr>
          <p:cNvPr id="10" name="Picture 9">
            <a:extLst>
              <a:ext uri="{FF2B5EF4-FFF2-40B4-BE49-F238E27FC236}">
                <a16:creationId xmlns:a16="http://schemas.microsoft.com/office/drawing/2014/main" id="{AE65CC9A-818C-4C3D-7EA6-E56E3DA5E869}"/>
              </a:ext>
            </a:extLst>
          </p:cNvPr>
          <p:cNvPicPr>
            <a:picLocks noChangeAspect="1"/>
          </p:cNvPicPr>
          <p:nvPr/>
        </p:nvPicPr>
        <p:blipFill>
          <a:blip r:embed="rId2"/>
          <a:stretch>
            <a:fillRect/>
          </a:stretch>
        </p:blipFill>
        <p:spPr>
          <a:xfrm>
            <a:off x="8963356" y="1485900"/>
            <a:ext cx="8577884" cy="7951271"/>
          </a:xfrm>
          <a:prstGeom prst="rect">
            <a:avLst/>
          </a:prstGeom>
        </p:spPr>
      </p:pic>
      <p:sp>
        <p:nvSpPr>
          <p:cNvPr id="4" name="TextBox 3">
            <a:extLst>
              <a:ext uri="{FF2B5EF4-FFF2-40B4-BE49-F238E27FC236}">
                <a16:creationId xmlns:a16="http://schemas.microsoft.com/office/drawing/2014/main" id="{DCCCDB64-B96A-8D61-921F-060F0EC8B36A}"/>
              </a:ext>
            </a:extLst>
          </p:cNvPr>
          <p:cNvSpPr txBox="1"/>
          <p:nvPr/>
        </p:nvSpPr>
        <p:spPr>
          <a:xfrm>
            <a:off x="10289345" y="824674"/>
            <a:ext cx="7863840" cy="471283"/>
          </a:xfrm>
          <a:prstGeom prst="rect">
            <a:avLst/>
          </a:prstGeom>
        </p:spPr>
        <p:txBody>
          <a:bodyPr wrap="square" lIns="0" tIns="0" rIns="0" bIns="0" rtlCol="0" anchor="t">
            <a:spAutoFit/>
          </a:bodyPr>
          <a:lstStyle/>
          <a:p>
            <a:pPr>
              <a:lnSpc>
                <a:spcPts val="4060"/>
              </a:lnSpc>
            </a:pPr>
            <a:r>
              <a:rPr lang="en-NZ" sz="2400" b="1" dirty="0">
                <a:solidFill>
                  <a:schemeClr val="tx2"/>
                </a:solidFill>
                <a:latin typeface="Roboto Bold"/>
                <a:ea typeface="Roboto Bold"/>
                <a:cs typeface="Roboto Bold"/>
                <a:sym typeface="Roboto Bold"/>
              </a:rPr>
              <a:t>Regional air-temperature change since the 1950s:</a:t>
            </a:r>
          </a:p>
        </p:txBody>
      </p:sp>
    </p:spTree>
    <p:extLst>
      <p:ext uri="{BB962C8B-B14F-4D97-AF65-F5344CB8AC3E}">
        <p14:creationId xmlns:p14="http://schemas.microsoft.com/office/powerpoint/2010/main" val="1994910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34798-C316-8A9D-E914-010520314E71}"/>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74DE26AF-5E02-C7CC-0862-AC125651E52F}"/>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Historical climate context</a:t>
            </a:r>
          </a:p>
        </p:txBody>
      </p:sp>
      <p:sp>
        <p:nvSpPr>
          <p:cNvPr id="3" name="TextBox 2">
            <a:extLst>
              <a:ext uri="{FF2B5EF4-FFF2-40B4-BE49-F238E27FC236}">
                <a16:creationId xmlns:a16="http://schemas.microsoft.com/office/drawing/2014/main" id="{3AB9FEF9-7CB9-1C78-5A46-9859DBE93A69}"/>
              </a:ext>
            </a:extLst>
          </p:cNvPr>
          <p:cNvSpPr txBox="1"/>
          <p:nvPr/>
        </p:nvSpPr>
        <p:spPr>
          <a:xfrm>
            <a:off x="1638300" y="8380393"/>
            <a:ext cx="15011400" cy="954107"/>
          </a:xfrm>
          <a:prstGeom prst="rect">
            <a:avLst/>
          </a:prstGeom>
          <a:noFill/>
        </p:spPr>
        <p:txBody>
          <a:bodyPr wrap="square" rtlCol="0">
            <a:spAutoFit/>
          </a:bodyPr>
          <a:lstStyle/>
          <a:p>
            <a:pPr algn="ctr">
              <a:spcAft>
                <a:spcPts val="2400"/>
              </a:spcAft>
            </a:pPr>
            <a:r>
              <a:rPr lang="en-NZ" sz="2800" dirty="0">
                <a:solidFill>
                  <a:schemeClr val="tx2">
                    <a:lumMod val="75000"/>
                  </a:schemeClr>
                </a:solidFill>
              </a:rPr>
              <a:t>The 2026 El Niño has developed in a substantially warmer world compared with the major El Niño events of 1982–83 and 1997–98.</a:t>
            </a:r>
          </a:p>
        </p:txBody>
      </p:sp>
      <p:pic>
        <p:nvPicPr>
          <p:cNvPr id="4" name="Picture 3">
            <a:extLst>
              <a:ext uri="{FF2B5EF4-FFF2-40B4-BE49-F238E27FC236}">
                <a16:creationId xmlns:a16="http://schemas.microsoft.com/office/drawing/2014/main" id="{153274C7-2D25-77CD-849E-B873AFCD2540}"/>
              </a:ext>
            </a:extLst>
          </p:cNvPr>
          <p:cNvPicPr>
            <a:picLocks noChangeAspect="1"/>
          </p:cNvPicPr>
          <p:nvPr/>
        </p:nvPicPr>
        <p:blipFill>
          <a:blip r:embed="rId2"/>
          <a:stretch>
            <a:fillRect/>
          </a:stretch>
        </p:blipFill>
        <p:spPr>
          <a:xfrm>
            <a:off x="251460" y="2634693"/>
            <a:ext cx="5753100" cy="4413885"/>
          </a:xfrm>
          <a:prstGeom prst="rect">
            <a:avLst/>
          </a:prstGeom>
        </p:spPr>
      </p:pic>
      <p:pic>
        <p:nvPicPr>
          <p:cNvPr id="7" name="Picture 6">
            <a:extLst>
              <a:ext uri="{FF2B5EF4-FFF2-40B4-BE49-F238E27FC236}">
                <a16:creationId xmlns:a16="http://schemas.microsoft.com/office/drawing/2014/main" id="{E9FC91E7-F954-6FAC-FDB5-235F76425FEC}"/>
              </a:ext>
            </a:extLst>
          </p:cNvPr>
          <p:cNvPicPr>
            <a:picLocks noChangeAspect="1"/>
          </p:cNvPicPr>
          <p:nvPr/>
        </p:nvPicPr>
        <p:blipFill>
          <a:blip r:embed="rId3"/>
          <a:stretch>
            <a:fillRect/>
          </a:stretch>
        </p:blipFill>
        <p:spPr>
          <a:xfrm>
            <a:off x="6454140" y="2726133"/>
            <a:ext cx="5753100" cy="4307205"/>
          </a:xfrm>
          <a:prstGeom prst="rect">
            <a:avLst/>
          </a:prstGeom>
        </p:spPr>
      </p:pic>
      <p:pic>
        <p:nvPicPr>
          <p:cNvPr id="9" name="Picture 8">
            <a:extLst>
              <a:ext uri="{FF2B5EF4-FFF2-40B4-BE49-F238E27FC236}">
                <a16:creationId xmlns:a16="http://schemas.microsoft.com/office/drawing/2014/main" id="{ED829474-4263-8F92-D8B7-937312EF2AE1}"/>
              </a:ext>
            </a:extLst>
          </p:cNvPr>
          <p:cNvPicPr>
            <a:picLocks noChangeAspect="1"/>
          </p:cNvPicPr>
          <p:nvPr/>
        </p:nvPicPr>
        <p:blipFill>
          <a:blip r:embed="rId4"/>
          <a:stretch>
            <a:fillRect/>
          </a:stretch>
        </p:blipFill>
        <p:spPr>
          <a:xfrm>
            <a:off x="12778740" y="2726133"/>
            <a:ext cx="5372100" cy="4307205"/>
          </a:xfrm>
          <a:prstGeom prst="rect">
            <a:avLst/>
          </a:prstGeom>
        </p:spPr>
      </p:pic>
      <p:sp>
        <p:nvSpPr>
          <p:cNvPr id="5" name="TextBox 3">
            <a:extLst>
              <a:ext uri="{FF2B5EF4-FFF2-40B4-BE49-F238E27FC236}">
                <a16:creationId xmlns:a16="http://schemas.microsoft.com/office/drawing/2014/main" id="{7A4B73E5-7F91-B841-112B-B8246037D84F}"/>
              </a:ext>
            </a:extLst>
          </p:cNvPr>
          <p:cNvSpPr txBox="1"/>
          <p:nvPr/>
        </p:nvSpPr>
        <p:spPr>
          <a:xfrm>
            <a:off x="1447800" y="7097793"/>
            <a:ext cx="3704803" cy="484107"/>
          </a:xfrm>
          <a:prstGeom prst="rect">
            <a:avLst/>
          </a:prstGeom>
        </p:spPr>
        <p:txBody>
          <a:bodyPr wrap="square" lIns="0" tIns="0" rIns="0" bIns="0" rtlCol="0" anchor="t">
            <a:spAutoFit/>
          </a:bodyPr>
          <a:lstStyle/>
          <a:p>
            <a:pPr algn="ctr">
              <a:lnSpc>
                <a:spcPts val="4060"/>
              </a:lnSpc>
            </a:pPr>
            <a:r>
              <a:rPr lang="en-NZ" sz="2400" b="1" dirty="0">
                <a:solidFill>
                  <a:schemeClr val="tx2"/>
                </a:solidFill>
                <a:latin typeface="Roboto Bold"/>
                <a:ea typeface="Roboto Bold"/>
                <a:cs typeface="Roboto Bold"/>
                <a:sym typeface="Roboto Bold"/>
              </a:rPr>
              <a:t>May-Sept 1982</a:t>
            </a:r>
          </a:p>
        </p:txBody>
      </p:sp>
      <p:sp>
        <p:nvSpPr>
          <p:cNvPr id="10" name="TextBox 3">
            <a:extLst>
              <a:ext uri="{FF2B5EF4-FFF2-40B4-BE49-F238E27FC236}">
                <a16:creationId xmlns:a16="http://schemas.microsoft.com/office/drawing/2014/main" id="{2AF79D03-13E4-FCFF-C3FB-05013BAE6167}"/>
              </a:ext>
            </a:extLst>
          </p:cNvPr>
          <p:cNvSpPr txBox="1"/>
          <p:nvPr/>
        </p:nvSpPr>
        <p:spPr>
          <a:xfrm>
            <a:off x="7520198" y="7097792"/>
            <a:ext cx="3704803" cy="484107"/>
          </a:xfrm>
          <a:prstGeom prst="rect">
            <a:avLst/>
          </a:prstGeom>
        </p:spPr>
        <p:txBody>
          <a:bodyPr wrap="square" lIns="0" tIns="0" rIns="0" bIns="0" rtlCol="0" anchor="t">
            <a:spAutoFit/>
          </a:bodyPr>
          <a:lstStyle/>
          <a:p>
            <a:pPr algn="ctr">
              <a:lnSpc>
                <a:spcPts val="4060"/>
              </a:lnSpc>
            </a:pPr>
            <a:r>
              <a:rPr lang="en-NZ" sz="2400" b="1" dirty="0">
                <a:solidFill>
                  <a:schemeClr val="tx2"/>
                </a:solidFill>
                <a:latin typeface="Roboto Bold"/>
                <a:ea typeface="Roboto Bold"/>
                <a:cs typeface="Roboto Bold"/>
                <a:sym typeface="Roboto Bold"/>
              </a:rPr>
              <a:t>May-Sept 1997</a:t>
            </a:r>
          </a:p>
        </p:txBody>
      </p:sp>
      <p:sp>
        <p:nvSpPr>
          <p:cNvPr id="12" name="TextBox 3">
            <a:extLst>
              <a:ext uri="{FF2B5EF4-FFF2-40B4-BE49-F238E27FC236}">
                <a16:creationId xmlns:a16="http://schemas.microsoft.com/office/drawing/2014/main" id="{B141ED45-C466-A9FB-E919-2975E7F74313}"/>
              </a:ext>
            </a:extLst>
          </p:cNvPr>
          <p:cNvSpPr txBox="1"/>
          <p:nvPr/>
        </p:nvSpPr>
        <p:spPr>
          <a:xfrm>
            <a:off x="13944600" y="7097791"/>
            <a:ext cx="3704803" cy="484107"/>
          </a:xfrm>
          <a:prstGeom prst="rect">
            <a:avLst/>
          </a:prstGeom>
        </p:spPr>
        <p:txBody>
          <a:bodyPr wrap="square" lIns="0" tIns="0" rIns="0" bIns="0" rtlCol="0" anchor="t">
            <a:spAutoFit/>
          </a:bodyPr>
          <a:lstStyle/>
          <a:p>
            <a:pPr algn="ctr">
              <a:lnSpc>
                <a:spcPts val="4060"/>
              </a:lnSpc>
            </a:pPr>
            <a:r>
              <a:rPr lang="en-NZ" sz="2400" b="1" dirty="0">
                <a:solidFill>
                  <a:schemeClr val="tx2"/>
                </a:solidFill>
                <a:latin typeface="Roboto Bold"/>
                <a:ea typeface="Roboto Bold"/>
                <a:cs typeface="Roboto Bold"/>
                <a:sym typeface="Roboto Bold"/>
              </a:rPr>
              <a:t>May-Sept 2026</a:t>
            </a:r>
          </a:p>
        </p:txBody>
      </p:sp>
      <p:sp>
        <p:nvSpPr>
          <p:cNvPr id="14" name="TextBox 13">
            <a:extLst>
              <a:ext uri="{FF2B5EF4-FFF2-40B4-BE49-F238E27FC236}">
                <a16:creationId xmlns:a16="http://schemas.microsoft.com/office/drawing/2014/main" id="{C7CDB364-403F-3569-F9BA-0AE1CE02F384}"/>
              </a:ext>
            </a:extLst>
          </p:cNvPr>
          <p:cNvSpPr txBox="1"/>
          <p:nvPr/>
        </p:nvSpPr>
        <p:spPr>
          <a:xfrm>
            <a:off x="590550" y="1919019"/>
            <a:ext cx="6522721" cy="471283"/>
          </a:xfrm>
          <a:prstGeom prst="rect">
            <a:avLst/>
          </a:prstGeom>
        </p:spPr>
        <p:txBody>
          <a:bodyPr wrap="square" lIns="0" tIns="0" rIns="0" bIns="0" rtlCol="0" anchor="t">
            <a:spAutoFit/>
          </a:bodyPr>
          <a:lstStyle/>
          <a:p>
            <a:pPr>
              <a:lnSpc>
                <a:spcPts val="4060"/>
              </a:lnSpc>
            </a:pPr>
            <a:r>
              <a:rPr lang="en-NZ" sz="2400" b="1" dirty="0">
                <a:solidFill>
                  <a:schemeClr val="tx2"/>
                </a:solidFill>
                <a:latin typeface="Roboto Bold"/>
                <a:ea typeface="Roboto Bold"/>
                <a:cs typeface="Roboto Bold"/>
                <a:sym typeface="Roboto Bold"/>
              </a:rPr>
              <a:t>2m Temperature Anomaly: </a:t>
            </a:r>
          </a:p>
        </p:txBody>
      </p:sp>
    </p:spTree>
    <p:extLst>
      <p:ext uri="{BB962C8B-B14F-4D97-AF65-F5344CB8AC3E}">
        <p14:creationId xmlns:p14="http://schemas.microsoft.com/office/powerpoint/2010/main" val="3758437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80234-AA9C-88D3-CA3E-AD5077CBE39E}"/>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B37E9B63-A5D8-0A56-A2D3-FFEA54929A91}"/>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Historical climate context</a:t>
            </a:r>
          </a:p>
        </p:txBody>
      </p:sp>
      <p:sp>
        <p:nvSpPr>
          <p:cNvPr id="3" name="TextBox 2">
            <a:extLst>
              <a:ext uri="{FF2B5EF4-FFF2-40B4-BE49-F238E27FC236}">
                <a16:creationId xmlns:a16="http://schemas.microsoft.com/office/drawing/2014/main" id="{3D7F0F69-A963-628D-5197-F538FC0FB074}"/>
              </a:ext>
            </a:extLst>
          </p:cNvPr>
          <p:cNvSpPr txBox="1"/>
          <p:nvPr/>
        </p:nvSpPr>
        <p:spPr>
          <a:xfrm>
            <a:off x="2187681" y="8380393"/>
            <a:ext cx="13912637" cy="954107"/>
          </a:xfrm>
          <a:prstGeom prst="rect">
            <a:avLst/>
          </a:prstGeom>
          <a:noFill/>
        </p:spPr>
        <p:txBody>
          <a:bodyPr wrap="square" rtlCol="0">
            <a:spAutoFit/>
          </a:bodyPr>
          <a:lstStyle/>
          <a:p>
            <a:pPr algn="ctr">
              <a:spcAft>
                <a:spcPts val="2400"/>
              </a:spcAft>
            </a:pPr>
            <a:r>
              <a:rPr lang="en-NZ" sz="2800" dirty="0">
                <a:solidFill>
                  <a:schemeClr val="tx2">
                    <a:lumMod val="75000"/>
                  </a:schemeClr>
                </a:solidFill>
              </a:rPr>
              <a:t>In areas where El Niño typically brings below-average rainfall, higher temperatures may increase evaporation, potentially exacerbating drought conditions.</a:t>
            </a:r>
          </a:p>
        </p:txBody>
      </p:sp>
      <p:pic>
        <p:nvPicPr>
          <p:cNvPr id="5" name="Picture 4">
            <a:extLst>
              <a:ext uri="{FF2B5EF4-FFF2-40B4-BE49-F238E27FC236}">
                <a16:creationId xmlns:a16="http://schemas.microsoft.com/office/drawing/2014/main" id="{85656714-B729-4A1A-2E9F-871E27EEA0B6}"/>
              </a:ext>
            </a:extLst>
          </p:cNvPr>
          <p:cNvPicPr>
            <a:picLocks noChangeAspect="1"/>
          </p:cNvPicPr>
          <p:nvPr/>
        </p:nvPicPr>
        <p:blipFill>
          <a:blip r:embed="rId2"/>
          <a:stretch>
            <a:fillRect/>
          </a:stretch>
        </p:blipFill>
        <p:spPr>
          <a:xfrm>
            <a:off x="12527280" y="2842260"/>
            <a:ext cx="5753100" cy="4307205"/>
          </a:xfrm>
          <a:prstGeom prst="rect">
            <a:avLst/>
          </a:prstGeom>
        </p:spPr>
      </p:pic>
      <p:pic>
        <p:nvPicPr>
          <p:cNvPr id="10" name="Picture 9">
            <a:extLst>
              <a:ext uri="{FF2B5EF4-FFF2-40B4-BE49-F238E27FC236}">
                <a16:creationId xmlns:a16="http://schemas.microsoft.com/office/drawing/2014/main" id="{9D381446-ACE2-9E13-41C8-D3D84ED27DC8}"/>
              </a:ext>
            </a:extLst>
          </p:cNvPr>
          <p:cNvPicPr>
            <a:picLocks noChangeAspect="1"/>
          </p:cNvPicPr>
          <p:nvPr/>
        </p:nvPicPr>
        <p:blipFill>
          <a:blip r:embed="rId3"/>
          <a:stretch>
            <a:fillRect/>
          </a:stretch>
        </p:blipFill>
        <p:spPr>
          <a:xfrm>
            <a:off x="6324600" y="2857500"/>
            <a:ext cx="5585460" cy="4307205"/>
          </a:xfrm>
          <a:prstGeom prst="rect">
            <a:avLst/>
          </a:prstGeom>
        </p:spPr>
      </p:pic>
      <p:pic>
        <p:nvPicPr>
          <p:cNvPr id="12" name="Picture 11">
            <a:extLst>
              <a:ext uri="{FF2B5EF4-FFF2-40B4-BE49-F238E27FC236}">
                <a16:creationId xmlns:a16="http://schemas.microsoft.com/office/drawing/2014/main" id="{B4C81F48-5E09-3465-8895-20428F01AFB9}"/>
              </a:ext>
            </a:extLst>
          </p:cNvPr>
          <p:cNvPicPr>
            <a:picLocks noChangeAspect="1"/>
          </p:cNvPicPr>
          <p:nvPr/>
        </p:nvPicPr>
        <p:blipFill>
          <a:blip r:embed="rId4"/>
          <a:stretch>
            <a:fillRect/>
          </a:stretch>
        </p:blipFill>
        <p:spPr>
          <a:xfrm>
            <a:off x="0" y="2857500"/>
            <a:ext cx="5722620" cy="4307205"/>
          </a:xfrm>
          <a:prstGeom prst="rect">
            <a:avLst/>
          </a:prstGeom>
        </p:spPr>
      </p:pic>
      <p:sp>
        <p:nvSpPr>
          <p:cNvPr id="4" name="TextBox 3">
            <a:extLst>
              <a:ext uri="{FF2B5EF4-FFF2-40B4-BE49-F238E27FC236}">
                <a16:creationId xmlns:a16="http://schemas.microsoft.com/office/drawing/2014/main" id="{D332518B-66BB-6CB0-C943-49861E700385}"/>
              </a:ext>
            </a:extLst>
          </p:cNvPr>
          <p:cNvSpPr txBox="1"/>
          <p:nvPr/>
        </p:nvSpPr>
        <p:spPr>
          <a:xfrm>
            <a:off x="1421130" y="7186855"/>
            <a:ext cx="3704803" cy="484107"/>
          </a:xfrm>
          <a:prstGeom prst="rect">
            <a:avLst/>
          </a:prstGeom>
        </p:spPr>
        <p:txBody>
          <a:bodyPr wrap="square" lIns="0" tIns="0" rIns="0" bIns="0" rtlCol="0" anchor="t">
            <a:spAutoFit/>
          </a:bodyPr>
          <a:lstStyle/>
          <a:p>
            <a:pPr algn="ctr">
              <a:lnSpc>
                <a:spcPts val="4060"/>
              </a:lnSpc>
            </a:pPr>
            <a:r>
              <a:rPr lang="en-NZ" sz="2400" b="1" dirty="0">
                <a:solidFill>
                  <a:schemeClr val="tx2"/>
                </a:solidFill>
                <a:latin typeface="Roboto Bold"/>
                <a:ea typeface="Roboto Bold"/>
                <a:cs typeface="Roboto Bold"/>
                <a:sym typeface="Roboto Bold"/>
              </a:rPr>
              <a:t>May-Sept 1982</a:t>
            </a:r>
          </a:p>
        </p:txBody>
      </p:sp>
      <p:sp>
        <p:nvSpPr>
          <p:cNvPr id="8" name="TextBox 3">
            <a:extLst>
              <a:ext uri="{FF2B5EF4-FFF2-40B4-BE49-F238E27FC236}">
                <a16:creationId xmlns:a16="http://schemas.microsoft.com/office/drawing/2014/main" id="{03A50890-CE75-92FF-4171-4F296226C4D1}"/>
              </a:ext>
            </a:extLst>
          </p:cNvPr>
          <p:cNvSpPr txBox="1"/>
          <p:nvPr/>
        </p:nvSpPr>
        <p:spPr>
          <a:xfrm>
            <a:off x="7493528" y="7186854"/>
            <a:ext cx="3704803" cy="484107"/>
          </a:xfrm>
          <a:prstGeom prst="rect">
            <a:avLst/>
          </a:prstGeom>
        </p:spPr>
        <p:txBody>
          <a:bodyPr wrap="square" lIns="0" tIns="0" rIns="0" bIns="0" rtlCol="0" anchor="t">
            <a:spAutoFit/>
          </a:bodyPr>
          <a:lstStyle/>
          <a:p>
            <a:pPr algn="ctr">
              <a:lnSpc>
                <a:spcPts val="4060"/>
              </a:lnSpc>
            </a:pPr>
            <a:r>
              <a:rPr lang="en-NZ" sz="2400" b="1" dirty="0">
                <a:solidFill>
                  <a:schemeClr val="tx2"/>
                </a:solidFill>
                <a:latin typeface="Roboto Bold"/>
                <a:ea typeface="Roboto Bold"/>
                <a:cs typeface="Roboto Bold"/>
                <a:sym typeface="Roboto Bold"/>
              </a:rPr>
              <a:t>May-Sept 1997</a:t>
            </a:r>
          </a:p>
        </p:txBody>
      </p:sp>
      <p:sp>
        <p:nvSpPr>
          <p:cNvPr id="11" name="TextBox 3">
            <a:extLst>
              <a:ext uri="{FF2B5EF4-FFF2-40B4-BE49-F238E27FC236}">
                <a16:creationId xmlns:a16="http://schemas.microsoft.com/office/drawing/2014/main" id="{4EC2CA08-A23B-C2C6-04EA-A84450AB1EE5}"/>
              </a:ext>
            </a:extLst>
          </p:cNvPr>
          <p:cNvSpPr txBox="1"/>
          <p:nvPr/>
        </p:nvSpPr>
        <p:spPr>
          <a:xfrm>
            <a:off x="13917930" y="7186853"/>
            <a:ext cx="3704803" cy="484107"/>
          </a:xfrm>
          <a:prstGeom prst="rect">
            <a:avLst/>
          </a:prstGeom>
        </p:spPr>
        <p:txBody>
          <a:bodyPr wrap="square" lIns="0" tIns="0" rIns="0" bIns="0" rtlCol="0" anchor="t">
            <a:spAutoFit/>
          </a:bodyPr>
          <a:lstStyle/>
          <a:p>
            <a:pPr algn="ctr">
              <a:lnSpc>
                <a:spcPts val="4060"/>
              </a:lnSpc>
            </a:pPr>
            <a:r>
              <a:rPr lang="en-NZ" sz="2400" b="1" dirty="0">
                <a:solidFill>
                  <a:schemeClr val="tx2"/>
                </a:solidFill>
                <a:latin typeface="Roboto Bold"/>
                <a:ea typeface="Roboto Bold"/>
                <a:cs typeface="Roboto Bold"/>
                <a:sym typeface="Roboto Bold"/>
              </a:rPr>
              <a:t>May-Sept 2026</a:t>
            </a:r>
          </a:p>
        </p:txBody>
      </p:sp>
      <p:sp>
        <p:nvSpPr>
          <p:cNvPr id="14" name="TextBox 13">
            <a:extLst>
              <a:ext uri="{FF2B5EF4-FFF2-40B4-BE49-F238E27FC236}">
                <a16:creationId xmlns:a16="http://schemas.microsoft.com/office/drawing/2014/main" id="{1B6C481E-8B75-1064-6BC4-52DBC9B7D9A1}"/>
              </a:ext>
            </a:extLst>
          </p:cNvPr>
          <p:cNvSpPr txBox="1"/>
          <p:nvPr/>
        </p:nvSpPr>
        <p:spPr>
          <a:xfrm>
            <a:off x="590550" y="1919019"/>
            <a:ext cx="6522721" cy="471283"/>
          </a:xfrm>
          <a:prstGeom prst="rect">
            <a:avLst/>
          </a:prstGeom>
        </p:spPr>
        <p:txBody>
          <a:bodyPr wrap="square" lIns="0" tIns="0" rIns="0" bIns="0" rtlCol="0" anchor="t">
            <a:spAutoFit/>
          </a:bodyPr>
          <a:lstStyle/>
          <a:p>
            <a:pPr>
              <a:lnSpc>
                <a:spcPts val="4060"/>
              </a:lnSpc>
            </a:pPr>
            <a:r>
              <a:rPr lang="en-NZ" sz="2400" b="1" dirty="0">
                <a:solidFill>
                  <a:schemeClr val="tx2"/>
                </a:solidFill>
                <a:latin typeface="Roboto Bold"/>
                <a:ea typeface="Roboto Bold"/>
                <a:cs typeface="Roboto Bold"/>
                <a:sym typeface="Roboto Bold"/>
              </a:rPr>
              <a:t>Accumulated Precipitation Anomaly: </a:t>
            </a:r>
          </a:p>
        </p:txBody>
      </p:sp>
    </p:spTree>
    <p:extLst>
      <p:ext uri="{BB962C8B-B14F-4D97-AF65-F5344CB8AC3E}">
        <p14:creationId xmlns:p14="http://schemas.microsoft.com/office/powerpoint/2010/main" val="11518023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538A6-C450-6A46-718B-2E6CC3A51AFD}"/>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D763A730-3315-3139-B807-6035BF840556}"/>
              </a:ext>
            </a:extLst>
          </p:cNvPr>
          <p:cNvSpPr txBox="1"/>
          <p:nvPr/>
        </p:nvSpPr>
        <p:spPr>
          <a:xfrm>
            <a:off x="5715000" y="4308730"/>
            <a:ext cx="6858000" cy="827150"/>
          </a:xfrm>
          <a:prstGeom prst="rect">
            <a:avLst/>
          </a:prstGeom>
        </p:spPr>
        <p:txBody>
          <a:bodyPr wrap="square" lIns="0" tIns="0" rIns="0" bIns="0" rtlCol="0" anchor="t">
            <a:spAutoFit/>
          </a:bodyPr>
          <a:lstStyle/>
          <a:p>
            <a:pPr algn="ctr">
              <a:lnSpc>
                <a:spcPts val="6960"/>
              </a:lnSpc>
            </a:pPr>
            <a:r>
              <a:rPr lang="en-NZ" sz="4800" b="1" dirty="0">
                <a:solidFill>
                  <a:srgbClr val="0892CD"/>
                </a:solidFill>
                <a:latin typeface="Roboto Bold"/>
                <a:ea typeface="Roboto Bold"/>
                <a:cs typeface="Roboto Bold"/>
                <a:sym typeface="Roboto Bold"/>
              </a:rPr>
              <a:t>Looking forward</a:t>
            </a:r>
          </a:p>
        </p:txBody>
      </p:sp>
    </p:spTree>
    <p:extLst>
      <p:ext uri="{BB962C8B-B14F-4D97-AF65-F5344CB8AC3E}">
        <p14:creationId xmlns:p14="http://schemas.microsoft.com/office/powerpoint/2010/main" val="23181743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E6B4B-8D02-5B77-5475-75CC72512177}"/>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E6126C9D-A22E-B061-7C98-63C82B299F2C}"/>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Rainfall outlook: November 2026–January 2027</a:t>
            </a:r>
          </a:p>
        </p:txBody>
      </p:sp>
      <p:sp>
        <p:nvSpPr>
          <p:cNvPr id="3" name="TextBox 2">
            <a:extLst>
              <a:ext uri="{FF2B5EF4-FFF2-40B4-BE49-F238E27FC236}">
                <a16:creationId xmlns:a16="http://schemas.microsoft.com/office/drawing/2014/main" id="{40991F02-2DC7-082C-19C5-A536CECC274E}"/>
              </a:ext>
            </a:extLst>
          </p:cNvPr>
          <p:cNvSpPr txBox="1"/>
          <p:nvPr/>
        </p:nvSpPr>
        <p:spPr>
          <a:xfrm>
            <a:off x="1077191" y="3771900"/>
            <a:ext cx="6989618" cy="3108543"/>
          </a:xfrm>
          <a:prstGeom prst="rect">
            <a:avLst/>
          </a:prstGeom>
          <a:noFill/>
        </p:spPr>
        <p:txBody>
          <a:bodyPr wrap="square" rtlCol="0">
            <a:spAutoFit/>
          </a:bodyPr>
          <a:lstStyle/>
          <a:p>
            <a:pPr>
              <a:spcAft>
                <a:spcPts val="2400"/>
              </a:spcAft>
            </a:pPr>
            <a:r>
              <a:rPr lang="en-NZ" sz="2800" dirty="0">
                <a:solidFill>
                  <a:schemeClr val="tx2">
                    <a:lumMod val="75000"/>
                  </a:schemeClr>
                </a:solidFill>
              </a:rPr>
              <a:t>Seasonal forecasts for November 2026–January 2027 and February–April 2027 indicate strong El Niño-like rainfall patterns, characterized by enhanced rainfall across the central and eastern equatorial Pacific and suppressed rainfall over much of the western and southwestern Pacific.</a:t>
            </a:r>
          </a:p>
        </p:txBody>
      </p:sp>
      <p:pic>
        <p:nvPicPr>
          <p:cNvPr id="5" name="그림 22">
            <a:extLst>
              <a:ext uri="{FF2B5EF4-FFF2-40B4-BE49-F238E27FC236}">
                <a16:creationId xmlns:a16="http://schemas.microsoft.com/office/drawing/2014/main" id="{41E40E11-619A-C1F3-BD35-3EB076CD76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6809" y="2061521"/>
            <a:ext cx="9726537" cy="8222548"/>
          </a:xfrm>
          <a:prstGeom prst="rect">
            <a:avLst/>
          </a:prstGeom>
        </p:spPr>
      </p:pic>
      <p:sp>
        <p:nvSpPr>
          <p:cNvPr id="4" name="TextBox 3">
            <a:extLst>
              <a:ext uri="{FF2B5EF4-FFF2-40B4-BE49-F238E27FC236}">
                <a16:creationId xmlns:a16="http://schemas.microsoft.com/office/drawing/2014/main" id="{E78A9F6D-0144-B35B-ED4B-460241B7E1E4}"/>
              </a:ext>
            </a:extLst>
          </p:cNvPr>
          <p:cNvSpPr txBox="1"/>
          <p:nvPr/>
        </p:nvSpPr>
        <p:spPr>
          <a:xfrm>
            <a:off x="8686800" y="1368641"/>
            <a:ext cx="9448800" cy="471283"/>
          </a:xfrm>
          <a:prstGeom prst="rect">
            <a:avLst/>
          </a:prstGeom>
        </p:spPr>
        <p:txBody>
          <a:bodyPr wrap="square" lIns="0" tIns="0" rIns="0" bIns="0" rtlCol="0" anchor="t">
            <a:spAutoFit/>
          </a:bodyPr>
          <a:lstStyle/>
          <a:p>
            <a:pPr>
              <a:lnSpc>
                <a:spcPts val="4060"/>
              </a:lnSpc>
            </a:pPr>
            <a:r>
              <a:rPr lang="en-NZ" sz="2400" b="1" dirty="0">
                <a:solidFill>
                  <a:schemeClr val="tx2"/>
                </a:solidFill>
                <a:latin typeface="Roboto Bold"/>
                <a:ea typeface="Roboto Bold"/>
                <a:cs typeface="Roboto Bold"/>
                <a:sym typeface="Roboto Bold"/>
              </a:rPr>
              <a:t>Rainfall outlook, November 2026–January 2027:</a:t>
            </a:r>
          </a:p>
        </p:txBody>
      </p:sp>
    </p:spTree>
    <p:extLst>
      <p:ext uri="{BB962C8B-B14F-4D97-AF65-F5344CB8AC3E}">
        <p14:creationId xmlns:p14="http://schemas.microsoft.com/office/powerpoint/2010/main" val="30452266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73040-5641-D9EC-9358-0D2102994235}"/>
            </a:ext>
          </a:extLst>
        </p:cNvPr>
        <p:cNvGrpSpPr/>
        <p:nvPr/>
      </p:nvGrpSpPr>
      <p:grpSpPr>
        <a:xfrm>
          <a:off x="0" y="0"/>
          <a:ext cx="0" cy="0"/>
          <a:chOff x="0" y="0"/>
          <a:chExt cx="0" cy="0"/>
        </a:xfrm>
      </p:grpSpPr>
      <p:pic>
        <p:nvPicPr>
          <p:cNvPr id="5" name="그림 5">
            <a:extLst>
              <a:ext uri="{FF2B5EF4-FFF2-40B4-BE49-F238E27FC236}">
                <a16:creationId xmlns:a16="http://schemas.microsoft.com/office/drawing/2014/main" id="{DD30436E-FBF6-507F-F992-368E900FEF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35541" y="2400300"/>
            <a:ext cx="7429500" cy="6280695"/>
          </a:xfrm>
          <a:prstGeom prst="rect">
            <a:avLst/>
          </a:prstGeom>
        </p:spPr>
      </p:pic>
      <p:sp>
        <p:nvSpPr>
          <p:cNvPr id="6" name="TextBox 4">
            <a:extLst>
              <a:ext uri="{FF2B5EF4-FFF2-40B4-BE49-F238E27FC236}">
                <a16:creationId xmlns:a16="http://schemas.microsoft.com/office/drawing/2014/main" id="{D712ECA0-B054-132E-B154-D307817043BD}"/>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Air temperature outlook: November 2026–January 2027</a:t>
            </a:r>
          </a:p>
        </p:txBody>
      </p:sp>
      <p:sp>
        <p:nvSpPr>
          <p:cNvPr id="3" name="TextBox 2">
            <a:extLst>
              <a:ext uri="{FF2B5EF4-FFF2-40B4-BE49-F238E27FC236}">
                <a16:creationId xmlns:a16="http://schemas.microsoft.com/office/drawing/2014/main" id="{D33FD2F3-7571-B6D4-8F15-5B6DFBF1DCF6}"/>
              </a:ext>
            </a:extLst>
          </p:cNvPr>
          <p:cNvSpPr txBox="1"/>
          <p:nvPr/>
        </p:nvSpPr>
        <p:spPr>
          <a:xfrm>
            <a:off x="822959" y="3009900"/>
            <a:ext cx="8229600" cy="3847207"/>
          </a:xfrm>
          <a:prstGeom prst="rect">
            <a:avLst/>
          </a:prstGeom>
          <a:noFill/>
        </p:spPr>
        <p:txBody>
          <a:bodyPr wrap="square" rtlCol="0">
            <a:spAutoFit/>
          </a:bodyPr>
          <a:lstStyle/>
          <a:p>
            <a:pPr marL="457200" indent="-457200">
              <a:spcAft>
                <a:spcPts val="2400"/>
              </a:spcAft>
              <a:buFont typeface="Arial" panose="020B0604020202020204" pitchFamily="34" charset="0"/>
              <a:buChar char="•"/>
            </a:pPr>
            <a:r>
              <a:rPr lang="en-NZ" sz="2800" dirty="0">
                <a:solidFill>
                  <a:schemeClr val="tx2">
                    <a:lumMod val="75000"/>
                  </a:schemeClr>
                </a:solidFill>
              </a:rPr>
              <a:t>Above-normal air temperatures are favoured across most of the western and central tropical Pacific and from PNG southeast to New Caledonia over November 2026–January 2027. Below-normal air temperatures are favoured between Fiji and southern French Polynesia. </a:t>
            </a:r>
          </a:p>
          <a:p>
            <a:pPr marL="457200" indent="-457200">
              <a:spcAft>
                <a:spcPts val="2400"/>
              </a:spcAft>
              <a:buFont typeface="Arial" panose="020B0604020202020204" pitchFamily="34" charset="0"/>
              <a:buChar char="•"/>
            </a:pPr>
            <a:r>
              <a:rPr lang="en-NZ" sz="2800" dirty="0">
                <a:solidFill>
                  <a:schemeClr val="tx2">
                    <a:lumMod val="75000"/>
                  </a:schemeClr>
                </a:solidFill>
              </a:rPr>
              <a:t>Regional differences remain, particularly over the central and southeastern Pacific.</a:t>
            </a:r>
          </a:p>
        </p:txBody>
      </p:sp>
      <p:sp>
        <p:nvSpPr>
          <p:cNvPr id="4" name="TextBox 3">
            <a:extLst>
              <a:ext uri="{FF2B5EF4-FFF2-40B4-BE49-F238E27FC236}">
                <a16:creationId xmlns:a16="http://schemas.microsoft.com/office/drawing/2014/main" id="{99ACDE63-EE6C-4612-02FD-6D2A17A1D430}"/>
              </a:ext>
            </a:extLst>
          </p:cNvPr>
          <p:cNvSpPr txBox="1"/>
          <p:nvPr/>
        </p:nvSpPr>
        <p:spPr>
          <a:xfrm>
            <a:off x="10187940" y="2030967"/>
            <a:ext cx="7429500" cy="369332"/>
          </a:xfrm>
          <a:prstGeom prst="rect">
            <a:avLst/>
          </a:prstGeom>
        </p:spPr>
        <p:txBody>
          <a:bodyPr wrap="square" lIns="0" tIns="0" rIns="0" bIns="0" rtlCol="0" anchor="t">
            <a:spAutoFit/>
          </a:bodyPr>
          <a:lstStyle/>
          <a:p>
            <a:pPr>
              <a:lnSpc>
                <a:spcPct val="100000"/>
              </a:lnSpc>
            </a:pPr>
            <a:r>
              <a:rPr lang="en-NZ" sz="2400" b="1" dirty="0">
                <a:solidFill>
                  <a:schemeClr val="tx2"/>
                </a:solidFill>
                <a:latin typeface="Roboto Bold"/>
                <a:ea typeface="Roboto Bold"/>
                <a:cs typeface="Roboto Bold"/>
                <a:sym typeface="Roboto Bold"/>
              </a:rPr>
              <a:t>Air temperature outlook, Nov 2026</a:t>
            </a:r>
            <a:r>
              <a:rPr lang="en-NZ" sz="2400" dirty="0"/>
              <a:t>–</a:t>
            </a:r>
            <a:r>
              <a:rPr lang="en-NZ" sz="2400" b="1" dirty="0">
                <a:solidFill>
                  <a:schemeClr val="tx2"/>
                </a:solidFill>
                <a:latin typeface="Roboto Bold"/>
                <a:ea typeface="Roboto Bold"/>
                <a:cs typeface="Roboto Bold"/>
                <a:sym typeface="Roboto Bold"/>
              </a:rPr>
              <a:t>Jan 2027:</a:t>
            </a:r>
          </a:p>
        </p:txBody>
      </p:sp>
    </p:spTree>
    <p:extLst>
      <p:ext uri="{BB962C8B-B14F-4D97-AF65-F5344CB8AC3E}">
        <p14:creationId xmlns:p14="http://schemas.microsoft.com/office/powerpoint/2010/main" val="14985122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D4CBD-5DF5-5C88-5D7D-7BCB2C1029D6}"/>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BC7E3F72-25D2-AC28-0C24-90CCA64A9A82}"/>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Ocean surface temperature and sea level outlook</a:t>
            </a:r>
          </a:p>
        </p:txBody>
      </p:sp>
      <p:sp>
        <p:nvSpPr>
          <p:cNvPr id="3" name="TextBox 2">
            <a:extLst>
              <a:ext uri="{FF2B5EF4-FFF2-40B4-BE49-F238E27FC236}">
                <a16:creationId xmlns:a16="http://schemas.microsoft.com/office/drawing/2014/main" id="{FE8CE51E-8C3D-5CEC-3220-2C5DEB57E9FA}"/>
              </a:ext>
            </a:extLst>
          </p:cNvPr>
          <p:cNvSpPr txBox="1"/>
          <p:nvPr/>
        </p:nvSpPr>
        <p:spPr>
          <a:xfrm>
            <a:off x="812569" y="7794129"/>
            <a:ext cx="7518862" cy="1692771"/>
          </a:xfrm>
          <a:prstGeom prst="rect">
            <a:avLst/>
          </a:prstGeom>
          <a:noFill/>
        </p:spPr>
        <p:txBody>
          <a:bodyPr wrap="square" rtlCol="0">
            <a:spAutoFit/>
          </a:bodyPr>
          <a:lstStyle>
            <a:defPPr>
              <a:defRPr lang="en-US"/>
            </a:defPPr>
            <a:lvl1pPr marL="457200" indent="-457200">
              <a:spcAft>
                <a:spcPts val="2400"/>
              </a:spcAft>
              <a:buFont typeface="Arial" panose="020B0604020202020204" pitchFamily="34" charset="0"/>
              <a:buChar char="•"/>
              <a:defRPr sz="2800"/>
            </a:lvl1pPr>
          </a:lstStyle>
          <a:p>
            <a:r>
              <a:rPr lang="en-NZ" dirty="0"/>
              <a:t>Above-normal SSTs along the equatorial Pacific.</a:t>
            </a:r>
          </a:p>
          <a:p>
            <a:r>
              <a:rPr lang="en-NZ" dirty="0"/>
              <a:t>Cooler SST band across the southwestern Pacific, retreating </a:t>
            </a:r>
            <a:r>
              <a:rPr lang="en-NZ" dirty="0" err="1"/>
              <a:t>southeastward</a:t>
            </a:r>
            <a:r>
              <a:rPr lang="en-NZ" dirty="0"/>
              <a:t>.</a:t>
            </a:r>
          </a:p>
        </p:txBody>
      </p:sp>
      <p:pic>
        <p:nvPicPr>
          <p:cNvPr id="5" name="Picture 4" descr="MME Plot image">
            <a:extLst>
              <a:ext uri="{FF2B5EF4-FFF2-40B4-BE49-F238E27FC236}">
                <a16:creationId xmlns:a16="http://schemas.microsoft.com/office/drawing/2014/main" id="{DCA9EA8E-A0BF-17B3-8663-BB8EE521EF07}"/>
              </a:ext>
            </a:extLst>
          </p:cNvPr>
          <p:cNvPicPr>
            <a:picLocks noChangeAspect="1"/>
          </p:cNvPicPr>
          <p:nvPr/>
        </p:nvPicPr>
        <p:blipFill>
          <a:blip r:embed="rId3"/>
          <a:stretch>
            <a:fillRect/>
          </a:stretch>
        </p:blipFill>
        <p:spPr>
          <a:xfrm>
            <a:off x="526473" y="1807587"/>
            <a:ext cx="7518862" cy="5639147"/>
          </a:xfrm>
          <a:prstGeom prst="rect">
            <a:avLst/>
          </a:prstGeom>
        </p:spPr>
      </p:pic>
      <p:pic>
        <p:nvPicPr>
          <p:cNvPr id="8" name="Picture 7">
            <a:extLst>
              <a:ext uri="{FF2B5EF4-FFF2-40B4-BE49-F238E27FC236}">
                <a16:creationId xmlns:a16="http://schemas.microsoft.com/office/drawing/2014/main" id="{0B4E2A9A-A612-70C3-21F6-580AA786D9C7}"/>
              </a:ext>
            </a:extLst>
          </p:cNvPr>
          <p:cNvPicPr>
            <a:picLocks noChangeAspect="1"/>
          </p:cNvPicPr>
          <p:nvPr/>
        </p:nvPicPr>
        <p:blipFill>
          <a:blip r:embed="rId4"/>
          <a:srcRect r="49714"/>
          <a:stretch>
            <a:fillRect/>
          </a:stretch>
        </p:blipFill>
        <p:spPr>
          <a:xfrm>
            <a:off x="9685338" y="1846687"/>
            <a:ext cx="7658849" cy="4363613"/>
          </a:xfrm>
          <a:prstGeom prst="rect">
            <a:avLst/>
          </a:prstGeom>
        </p:spPr>
      </p:pic>
      <p:sp>
        <p:nvSpPr>
          <p:cNvPr id="9" name="TextBox 8">
            <a:extLst>
              <a:ext uri="{FF2B5EF4-FFF2-40B4-BE49-F238E27FC236}">
                <a16:creationId xmlns:a16="http://schemas.microsoft.com/office/drawing/2014/main" id="{A944BCA3-474E-552F-FB3B-324092D78E91}"/>
              </a:ext>
            </a:extLst>
          </p:cNvPr>
          <p:cNvSpPr txBox="1"/>
          <p:nvPr/>
        </p:nvSpPr>
        <p:spPr>
          <a:xfrm>
            <a:off x="9559262" y="6285606"/>
            <a:ext cx="8602662" cy="3600986"/>
          </a:xfrm>
          <a:prstGeom prst="rect">
            <a:avLst/>
          </a:prstGeom>
          <a:noFill/>
        </p:spPr>
        <p:txBody>
          <a:bodyPr wrap="square" rtlCol="0">
            <a:spAutoFit/>
          </a:bodyPr>
          <a:lstStyle>
            <a:defPPr>
              <a:defRPr lang="en-US"/>
            </a:defPPr>
            <a:lvl1pPr marL="457200" indent="-457200">
              <a:spcAft>
                <a:spcPts val="2400"/>
              </a:spcAft>
              <a:buFont typeface="Arial" panose="020B0604020202020204" pitchFamily="34" charset="0"/>
              <a:buChar char="•"/>
              <a:defRPr sz="2800"/>
            </a:lvl1pPr>
          </a:lstStyle>
          <a:p>
            <a:r>
              <a:rPr lang="en-NZ" dirty="0"/>
              <a:t>Above-normal sea level in the central/eastern equatorial Pacific.</a:t>
            </a:r>
          </a:p>
          <a:p>
            <a:r>
              <a:rPr lang="en-NZ" dirty="0"/>
              <a:t>Below-normal sea level across the western Pacific.</a:t>
            </a:r>
          </a:p>
          <a:p>
            <a:r>
              <a:rPr lang="en-NZ" dirty="0"/>
              <a:t>Greatest anomalies around December, weakening toward March.</a:t>
            </a:r>
          </a:p>
          <a:p>
            <a:r>
              <a:rPr lang="en-NZ" dirty="0"/>
              <a:t>Low-tide reef exposure likely where sea level is lowest.</a:t>
            </a:r>
          </a:p>
        </p:txBody>
      </p:sp>
      <p:sp>
        <p:nvSpPr>
          <p:cNvPr id="4" name="TextBox 3">
            <a:extLst>
              <a:ext uri="{FF2B5EF4-FFF2-40B4-BE49-F238E27FC236}">
                <a16:creationId xmlns:a16="http://schemas.microsoft.com/office/drawing/2014/main" id="{02028ED7-D2C6-3AD6-FF97-8D9D36FFB3B4}"/>
              </a:ext>
            </a:extLst>
          </p:cNvPr>
          <p:cNvSpPr txBox="1"/>
          <p:nvPr/>
        </p:nvSpPr>
        <p:spPr>
          <a:xfrm>
            <a:off x="933450" y="1323307"/>
            <a:ext cx="7429500" cy="369332"/>
          </a:xfrm>
          <a:prstGeom prst="rect">
            <a:avLst/>
          </a:prstGeom>
        </p:spPr>
        <p:txBody>
          <a:bodyPr wrap="square" lIns="0" tIns="0" rIns="0" bIns="0" rtlCol="0" anchor="t">
            <a:spAutoFit/>
          </a:bodyPr>
          <a:lstStyle/>
          <a:p>
            <a:pPr>
              <a:lnSpc>
                <a:spcPct val="100000"/>
              </a:lnSpc>
            </a:pPr>
            <a:r>
              <a:rPr lang="en-NZ" sz="2400" b="1" dirty="0">
                <a:solidFill>
                  <a:schemeClr val="tx2"/>
                </a:solidFill>
                <a:latin typeface="Roboto Bold"/>
                <a:ea typeface="Roboto Bold"/>
                <a:cs typeface="Roboto Bold"/>
                <a:sym typeface="Roboto Bold"/>
              </a:rPr>
              <a:t>SST outlook, November 2026–January 2027:</a:t>
            </a:r>
          </a:p>
        </p:txBody>
      </p:sp>
      <p:sp>
        <p:nvSpPr>
          <p:cNvPr id="10" name="TextBox 9">
            <a:extLst>
              <a:ext uri="{FF2B5EF4-FFF2-40B4-BE49-F238E27FC236}">
                <a16:creationId xmlns:a16="http://schemas.microsoft.com/office/drawing/2014/main" id="{8625C4D7-99C3-5572-4E7C-370576AD2D9C}"/>
              </a:ext>
            </a:extLst>
          </p:cNvPr>
          <p:cNvSpPr txBox="1"/>
          <p:nvPr/>
        </p:nvSpPr>
        <p:spPr>
          <a:xfrm>
            <a:off x="9691200" y="1345996"/>
            <a:ext cx="7429500" cy="369332"/>
          </a:xfrm>
          <a:prstGeom prst="rect">
            <a:avLst/>
          </a:prstGeom>
        </p:spPr>
        <p:txBody>
          <a:bodyPr wrap="square" lIns="0" tIns="0" rIns="0" bIns="0" rtlCol="0" anchor="t">
            <a:spAutoFit/>
          </a:bodyPr>
          <a:lstStyle/>
          <a:p>
            <a:pPr>
              <a:lnSpc>
                <a:spcPct val="100000"/>
              </a:lnSpc>
            </a:pPr>
            <a:r>
              <a:rPr lang="en-NZ" sz="2400" b="1" dirty="0">
                <a:solidFill>
                  <a:schemeClr val="tx2"/>
                </a:solidFill>
                <a:latin typeface="Roboto Bold"/>
                <a:ea typeface="Roboto Bold"/>
                <a:cs typeface="Roboto Bold"/>
                <a:sym typeface="Roboto Bold"/>
              </a:rPr>
              <a:t>Sea-level outlook, December 2026:</a:t>
            </a:r>
          </a:p>
        </p:txBody>
      </p:sp>
    </p:spTree>
    <p:extLst>
      <p:ext uri="{BB962C8B-B14F-4D97-AF65-F5344CB8AC3E}">
        <p14:creationId xmlns:p14="http://schemas.microsoft.com/office/powerpoint/2010/main" val="79185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06B152-452D-A169-001A-3F0B5CA725A9}"/>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F25FBACE-DBD4-F82B-1520-1DA14C3A2B76}"/>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Marine heatwaves and coral bleaching outlook</a:t>
            </a:r>
          </a:p>
        </p:txBody>
      </p:sp>
      <p:sp>
        <p:nvSpPr>
          <p:cNvPr id="3" name="TextBox 2">
            <a:extLst>
              <a:ext uri="{FF2B5EF4-FFF2-40B4-BE49-F238E27FC236}">
                <a16:creationId xmlns:a16="http://schemas.microsoft.com/office/drawing/2014/main" id="{0E7F111B-44FA-E28B-B44A-46351E59B013}"/>
              </a:ext>
            </a:extLst>
          </p:cNvPr>
          <p:cNvSpPr txBox="1"/>
          <p:nvPr/>
        </p:nvSpPr>
        <p:spPr>
          <a:xfrm>
            <a:off x="1447800" y="7712995"/>
            <a:ext cx="7239000" cy="2123658"/>
          </a:xfrm>
          <a:prstGeom prst="rect">
            <a:avLst/>
          </a:prstGeom>
          <a:noFill/>
        </p:spPr>
        <p:txBody>
          <a:bodyPr wrap="square" rtlCol="0">
            <a:spAutoFit/>
          </a:bodyPr>
          <a:lstStyle>
            <a:defPPr>
              <a:defRPr lang="en-US"/>
            </a:defPPr>
            <a:lvl1pPr marL="457200" indent="-457200">
              <a:spcAft>
                <a:spcPts val="2400"/>
              </a:spcAft>
              <a:buFont typeface="Arial" panose="020B0604020202020204" pitchFamily="34" charset="0"/>
              <a:buChar char="•"/>
              <a:defRPr sz="2800"/>
            </a:lvl1pPr>
          </a:lstStyle>
          <a:p>
            <a:r>
              <a:rPr lang="en-NZ" dirty="0"/>
              <a:t>Strong-to-extreme marine heatwaves across parts of the eastern equatorial Pacific.</a:t>
            </a:r>
          </a:p>
          <a:p>
            <a:r>
              <a:rPr lang="en-NZ" dirty="0"/>
              <a:t>Moderate marine heatwaves elsewhere in the central and southwestern Pacific.</a:t>
            </a:r>
          </a:p>
        </p:txBody>
      </p:sp>
      <p:pic>
        <p:nvPicPr>
          <p:cNvPr id="5" name="Picture 4">
            <a:extLst>
              <a:ext uri="{FF2B5EF4-FFF2-40B4-BE49-F238E27FC236}">
                <a16:creationId xmlns:a16="http://schemas.microsoft.com/office/drawing/2014/main" id="{ADE963F0-A3DF-ED1E-9C0C-C1535DEDD605}"/>
              </a:ext>
            </a:extLst>
          </p:cNvPr>
          <p:cNvPicPr>
            <a:picLocks noChangeAspect="1"/>
          </p:cNvPicPr>
          <p:nvPr/>
        </p:nvPicPr>
        <p:blipFill>
          <a:blip r:embed="rId3"/>
          <a:stretch>
            <a:fillRect/>
          </a:stretch>
        </p:blipFill>
        <p:spPr>
          <a:xfrm>
            <a:off x="914400" y="1879675"/>
            <a:ext cx="7772400" cy="5833320"/>
          </a:xfrm>
          <a:prstGeom prst="rect">
            <a:avLst/>
          </a:prstGeom>
        </p:spPr>
      </p:pic>
      <p:pic>
        <p:nvPicPr>
          <p:cNvPr id="8" name="Copied Picture 24">
            <a:extLst>
              <a:ext uri="{FF2B5EF4-FFF2-40B4-BE49-F238E27FC236}">
                <a16:creationId xmlns:a16="http://schemas.microsoft.com/office/drawing/2014/main" id="{C69B6BAF-B706-619C-26D3-3D73E802418F}"/>
              </a:ext>
            </a:extLst>
          </p:cNvPr>
          <p:cNvPicPr>
            <a:picLocks noChangeAspect="1"/>
          </p:cNvPicPr>
          <p:nvPr/>
        </p:nvPicPr>
        <p:blipFill>
          <a:blip r:embed="rId4"/>
          <a:stretch>
            <a:fillRect/>
          </a:stretch>
        </p:blipFill>
        <p:spPr>
          <a:xfrm>
            <a:off x="9753600" y="1898220"/>
            <a:ext cx="7366000" cy="4953000"/>
          </a:xfrm>
          <a:prstGeom prst="rect">
            <a:avLst/>
          </a:prstGeom>
        </p:spPr>
      </p:pic>
      <p:sp>
        <p:nvSpPr>
          <p:cNvPr id="4" name="TextBox 3">
            <a:extLst>
              <a:ext uri="{FF2B5EF4-FFF2-40B4-BE49-F238E27FC236}">
                <a16:creationId xmlns:a16="http://schemas.microsoft.com/office/drawing/2014/main" id="{6060FFB8-7CA2-6BD4-675F-0433E08AC740}"/>
              </a:ext>
            </a:extLst>
          </p:cNvPr>
          <p:cNvSpPr txBox="1"/>
          <p:nvPr/>
        </p:nvSpPr>
        <p:spPr>
          <a:xfrm>
            <a:off x="9880600" y="6851220"/>
            <a:ext cx="7239000" cy="2985433"/>
          </a:xfrm>
          <a:prstGeom prst="rect">
            <a:avLst/>
          </a:prstGeom>
          <a:noFill/>
        </p:spPr>
        <p:txBody>
          <a:bodyPr wrap="square" rtlCol="0">
            <a:spAutoFit/>
          </a:bodyPr>
          <a:lstStyle>
            <a:defPPr>
              <a:defRPr lang="en-US"/>
            </a:defPPr>
            <a:lvl1pPr marL="457200" indent="-457200">
              <a:spcAft>
                <a:spcPts val="2400"/>
              </a:spcAft>
              <a:buFont typeface="Arial" panose="020B0604020202020204" pitchFamily="34" charset="0"/>
              <a:buChar char="•"/>
              <a:defRPr sz="2800"/>
            </a:lvl1pPr>
          </a:lstStyle>
          <a:p>
            <a:pPr lvl="0"/>
            <a:r>
              <a:rPr lang="en-NZ" dirty="0"/>
              <a:t>Coral-bleaching risk continuing across the central and eastern equatorial Pacific and developing in parts of the southwestern Pacific.</a:t>
            </a:r>
          </a:p>
          <a:p>
            <a:pPr lvl="0"/>
            <a:r>
              <a:rPr lang="en-NZ" dirty="0"/>
              <a:t>Localised marine heatwaves remain possible where conditions are favourable.</a:t>
            </a:r>
          </a:p>
        </p:txBody>
      </p:sp>
      <p:sp>
        <p:nvSpPr>
          <p:cNvPr id="7" name="TextBox 6">
            <a:extLst>
              <a:ext uri="{FF2B5EF4-FFF2-40B4-BE49-F238E27FC236}">
                <a16:creationId xmlns:a16="http://schemas.microsoft.com/office/drawing/2014/main" id="{624FAF12-FE11-D1F5-425A-7DB6016A4E74}"/>
              </a:ext>
            </a:extLst>
          </p:cNvPr>
          <p:cNvSpPr txBox="1"/>
          <p:nvPr/>
        </p:nvSpPr>
        <p:spPr>
          <a:xfrm>
            <a:off x="933450" y="1323307"/>
            <a:ext cx="7429500" cy="369332"/>
          </a:xfrm>
          <a:prstGeom prst="rect">
            <a:avLst/>
          </a:prstGeom>
        </p:spPr>
        <p:txBody>
          <a:bodyPr wrap="square" lIns="0" tIns="0" rIns="0" bIns="0" rtlCol="0" anchor="t">
            <a:spAutoFit/>
          </a:bodyPr>
          <a:lstStyle/>
          <a:p>
            <a:pPr>
              <a:lnSpc>
                <a:spcPct val="100000"/>
              </a:lnSpc>
            </a:pPr>
            <a:r>
              <a:rPr lang="en-NZ" sz="2400" b="1" dirty="0">
                <a:solidFill>
                  <a:schemeClr val="tx2"/>
                </a:solidFill>
                <a:latin typeface="Roboto Bold"/>
                <a:ea typeface="Roboto Bold"/>
                <a:cs typeface="Roboto Bold"/>
                <a:sym typeface="Roboto Bold"/>
              </a:rPr>
              <a:t>Marine heatwave outlook, January 2027:</a:t>
            </a:r>
          </a:p>
        </p:txBody>
      </p:sp>
      <p:sp>
        <p:nvSpPr>
          <p:cNvPr id="10" name="TextBox 9">
            <a:extLst>
              <a:ext uri="{FF2B5EF4-FFF2-40B4-BE49-F238E27FC236}">
                <a16:creationId xmlns:a16="http://schemas.microsoft.com/office/drawing/2014/main" id="{00C67948-8260-1483-C3C8-AC1592631940}"/>
              </a:ext>
            </a:extLst>
          </p:cNvPr>
          <p:cNvSpPr txBox="1"/>
          <p:nvPr/>
        </p:nvSpPr>
        <p:spPr>
          <a:xfrm>
            <a:off x="9691200" y="1345996"/>
            <a:ext cx="8596800" cy="369332"/>
          </a:xfrm>
          <a:prstGeom prst="rect">
            <a:avLst/>
          </a:prstGeom>
        </p:spPr>
        <p:txBody>
          <a:bodyPr wrap="square" lIns="0" tIns="0" rIns="0" bIns="0" rtlCol="0" anchor="t">
            <a:spAutoFit/>
          </a:bodyPr>
          <a:lstStyle/>
          <a:p>
            <a:pPr>
              <a:lnSpc>
                <a:spcPct val="100000"/>
              </a:lnSpc>
            </a:pPr>
            <a:r>
              <a:rPr lang="en-NZ" sz="2400" b="1" dirty="0">
                <a:solidFill>
                  <a:schemeClr val="tx2"/>
                </a:solidFill>
                <a:latin typeface="Roboto Bold"/>
                <a:ea typeface="Roboto Bold"/>
                <a:cs typeface="Roboto Bold"/>
                <a:sym typeface="Roboto Bold"/>
              </a:rPr>
              <a:t>Coral-bleaching heat-stress outlook, 28 February 2027:</a:t>
            </a:r>
          </a:p>
        </p:txBody>
      </p:sp>
    </p:spTree>
    <p:extLst>
      <p:ext uri="{BB962C8B-B14F-4D97-AF65-F5344CB8AC3E}">
        <p14:creationId xmlns:p14="http://schemas.microsoft.com/office/powerpoint/2010/main" val="13097598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828C4-12A9-EAC2-4753-36F0709E26A4}"/>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6854A4C6-18BC-8FC2-F3E5-356B800A7623}"/>
              </a:ext>
            </a:extLst>
          </p:cNvPr>
          <p:cNvSpPr txBox="1"/>
          <p:nvPr/>
        </p:nvSpPr>
        <p:spPr>
          <a:xfrm>
            <a:off x="609600" y="278865"/>
            <a:ext cx="17526000" cy="738664"/>
          </a:xfrm>
          <a:prstGeom prst="rect">
            <a:avLst/>
          </a:prstGeom>
        </p:spPr>
        <p:txBody>
          <a:bodyPr wrap="square" lIns="0" tIns="0" rIns="0" bIns="0" rtlCol="0" anchor="t">
            <a:spAutoFit/>
          </a:bodyPr>
          <a:lstStyle/>
          <a:p>
            <a:pPr>
              <a:lnSpc>
                <a:spcPct val="100000"/>
              </a:lnSpc>
            </a:pPr>
            <a:r>
              <a:rPr lang="en-NZ" sz="4800" b="1" dirty="0">
                <a:solidFill>
                  <a:srgbClr val="0892CD"/>
                </a:solidFill>
                <a:latin typeface="Roboto Bold"/>
                <a:ea typeface="Roboto Bold"/>
                <a:cs typeface="Roboto Bold"/>
                <a:sym typeface="Roboto Bold"/>
              </a:rPr>
              <a:t>Fisheries convergence zone forecast</a:t>
            </a:r>
          </a:p>
        </p:txBody>
      </p:sp>
      <p:sp>
        <p:nvSpPr>
          <p:cNvPr id="3" name="TextBox 2">
            <a:extLst>
              <a:ext uri="{FF2B5EF4-FFF2-40B4-BE49-F238E27FC236}">
                <a16:creationId xmlns:a16="http://schemas.microsoft.com/office/drawing/2014/main" id="{2C2ED2A0-9D69-0A9D-C21E-5B2BAF510630}"/>
              </a:ext>
            </a:extLst>
          </p:cNvPr>
          <p:cNvSpPr txBox="1"/>
          <p:nvPr/>
        </p:nvSpPr>
        <p:spPr>
          <a:xfrm>
            <a:off x="640080" y="7353300"/>
            <a:ext cx="16916400" cy="1384995"/>
          </a:xfrm>
          <a:prstGeom prst="rect">
            <a:avLst/>
          </a:prstGeom>
          <a:noFill/>
        </p:spPr>
        <p:txBody>
          <a:bodyPr wrap="square" rtlCol="0">
            <a:spAutoFit/>
          </a:bodyPr>
          <a:lstStyle/>
          <a:p>
            <a:pPr>
              <a:spcAft>
                <a:spcPts val="2400"/>
              </a:spcAft>
            </a:pPr>
            <a:r>
              <a:rPr lang="en-NZ" sz="2800" dirty="0">
                <a:solidFill>
                  <a:schemeClr val="tx2">
                    <a:lumMod val="75000"/>
                  </a:schemeClr>
                </a:solidFill>
              </a:rPr>
              <a:t>The fisheries convergence zone is predicted to shift east to about 100°W, well beyond its climatological position near 160°W, and widen to 10°N–15°S between November 2026 and March 2027; skipjack likely to follow the warm pool edge east along the equator.</a:t>
            </a:r>
          </a:p>
        </p:txBody>
      </p:sp>
      <p:grpSp>
        <p:nvGrpSpPr>
          <p:cNvPr id="23" name="Group 22">
            <a:extLst>
              <a:ext uri="{FF2B5EF4-FFF2-40B4-BE49-F238E27FC236}">
                <a16:creationId xmlns:a16="http://schemas.microsoft.com/office/drawing/2014/main" id="{B595B4A6-8CF9-FB5C-6DC7-1CD505E985C0}"/>
              </a:ext>
            </a:extLst>
          </p:cNvPr>
          <p:cNvGrpSpPr/>
          <p:nvPr/>
        </p:nvGrpSpPr>
        <p:grpSpPr>
          <a:xfrm>
            <a:off x="300980" y="2373042"/>
            <a:ext cx="5594856" cy="3522907"/>
            <a:chOff x="686018" y="635000"/>
            <a:chExt cx="5594856" cy="3522907"/>
          </a:xfrm>
        </p:grpSpPr>
        <p:pic>
          <p:nvPicPr>
            <p:cNvPr id="12" name="Picture 11" descr="Dynamic Image">
              <a:extLst>
                <a:ext uri="{FF2B5EF4-FFF2-40B4-BE49-F238E27FC236}">
                  <a16:creationId xmlns:a16="http://schemas.microsoft.com/office/drawing/2014/main" id="{CD4229CF-6B35-E930-1B79-E91F12733174}"/>
                </a:ext>
              </a:extLst>
            </p:cNvPr>
            <p:cNvPicPr>
              <a:picLocks noChangeAspect="1"/>
            </p:cNvPicPr>
            <p:nvPr/>
          </p:nvPicPr>
          <p:blipFill>
            <a:blip r:embed="rId2"/>
            <a:stretch>
              <a:fillRect/>
            </a:stretch>
          </p:blipFill>
          <p:spPr>
            <a:xfrm>
              <a:off x="686018" y="635000"/>
              <a:ext cx="5594856" cy="3522907"/>
            </a:xfrm>
            <a:prstGeom prst="rect">
              <a:avLst/>
            </a:prstGeom>
          </p:spPr>
        </p:pic>
        <p:sp>
          <p:nvSpPr>
            <p:cNvPr id="18" name="Month label NOV 2026">
              <a:extLst>
                <a:ext uri="{FF2B5EF4-FFF2-40B4-BE49-F238E27FC236}">
                  <a16:creationId xmlns:a16="http://schemas.microsoft.com/office/drawing/2014/main" id="{04573081-30FD-C1BA-E634-D1E246F5C708}"/>
                </a:ext>
              </a:extLst>
            </p:cNvPr>
            <p:cNvSpPr txBox="1"/>
            <p:nvPr/>
          </p:nvSpPr>
          <p:spPr>
            <a:xfrm>
              <a:off x="1320800" y="11684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dirty="0">
                  <a:solidFill>
                    <a:srgbClr val="FFFFFF"/>
                  </a:solidFill>
                  <a:latin typeface="Calibri"/>
                  <a:ea typeface="Calibri"/>
                  <a:cs typeface="Calibri"/>
                </a:rPr>
                <a:t>NOV 2026</a:t>
              </a:r>
            </a:p>
          </p:txBody>
        </p:sp>
      </p:grpSp>
      <p:grpSp>
        <p:nvGrpSpPr>
          <p:cNvPr id="24" name="Group 23">
            <a:extLst>
              <a:ext uri="{FF2B5EF4-FFF2-40B4-BE49-F238E27FC236}">
                <a16:creationId xmlns:a16="http://schemas.microsoft.com/office/drawing/2014/main" id="{888D1349-161D-1D47-128E-2C06DE1439AD}"/>
              </a:ext>
            </a:extLst>
          </p:cNvPr>
          <p:cNvGrpSpPr/>
          <p:nvPr/>
        </p:nvGrpSpPr>
        <p:grpSpPr>
          <a:xfrm>
            <a:off x="6172200" y="2431056"/>
            <a:ext cx="5520496" cy="3476085"/>
            <a:chOff x="12454462" y="635000"/>
            <a:chExt cx="5520496" cy="3476085"/>
          </a:xfrm>
        </p:grpSpPr>
        <p:pic>
          <p:nvPicPr>
            <p:cNvPr id="14" name="Picture 13" descr="Dynamic Image">
              <a:extLst>
                <a:ext uri="{FF2B5EF4-FFF2-40B4-BE49-F238E27FC236}">
                  <a16:creationId xmlns:a16="http://schemas.microsoft.com/office/drawing/2014/main" id="{8DF1B8C6-10D4-1AF3-9CB9-2FC187911AB7}"/>
                </a:ext>
              </a:extLst>
            </p:cNvPr>
            <p:cNvPicPr>
              <a:picLocks noChangeAspect="1"/>
            </p:cNvPicPr>
            <p:nvPr/>
          </p:nvPicPr>
          <p:blipFill>
            <a:blip r:embed="rId3"/>
            <a:stretch>
              <a:fillRect/>
            </a:stretch>
          </p:blipFill>
          <p:spPr>
            <a:xfrm>
              <a:off x="12454462" y="635000"/>
              <a:ext cx="5520496" cy="3476085"/>
            </a:xfrm>
            <a:prstGeom prst="rect">
              <a:avLst/>
            </a:prstGeom>
          </p:spPr>
        </p:pic>
        <p:sp>
          <p:nvSpPr>
            <p:cNvPr id="20" name="Month label JAN 2027">
              <a:extLst>
                <a:ext uri="{FF2B5EF4-FFF2-40B4-BE49-F238E27FC236}">
                  <a16:creationId xmlns:a16="http://schemas.microsoft.com/office/drawing/2014/main" id="{9F664C58-BB84-676B-6194-68397E0113B3}"/>
                </a:ext>
              </a:extLst>
            </p:cNvPr>
            <p:cNvSpPr txBox="1"/>
            <p:nvPr/>
          </p:nvSpPr>
          <p:spPr>
            <a:xfrm>
              <a:off x="13131800" y="11684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dirty="0">
                  <a:solidFill>
                    <a:srgbClr val="FFFFFF"/>
                  </a:solidFill>
                  <a:latin typeface="Calibri"/>
                  <a:ea typeface="Calibri"/>
                  <a:cs typeface="Calibri"/>
                </a:rPr>
                <a:t>JAN 2027</a:t>
              </a:r>
            </a:p>
          </p:txBody>
        </p:sp>
      </p:grpSp>
      <p:grpSp>
        <p:nvGrpSpPr>
          <p:cNvPr id="25" name="Group 24">
            <a:extLst>
              <a:ext uri="{FF2B5EF4-FFF2-40B4-BE49-F238E27FC236}">
                <a16:creationId xmlns:a16="http://schemas.microsoft.com/office/drawing/2014/main" id="{4CCE3767-3320-2B96-5680-468C39A9BB6A}"/>
              </a:ext>
            </a:extLst>
          </p:cNvPr>
          <p:cNvGrpSpPr/>
          <p:nvPr/>
        </p:nvGrpSpPr>
        <p:grpSpPr>
          <a:xfrm>
            <a:off x="12115800" y="2484108"/>
            <a:ext cx="5711964" cy="3423033"/>
            <a:chOff x="8686800" y="4157525"/>
            <a:chExt cx="5711964" cy="3423033"/>
          </a:xfrm>
        </p:grpSpPr>
        <p:pic>
          <p:nvPicPr>
            <p:cNvPr id="16" name="Picture 15" descr="Dynamic Image">
              <a:extLst>
                <a:ext uri="{FF2B5EF4-FFF2-40B4-BE49-F238E27FC236}">
                  <a16:creationId xmlns:a16="http://schemas.microsoft.com/office/drawing/2014/main" id="{B8B3B71A-72AC-FC4C-5830-E62220D8A42A}"/>
                </a:ext>
              </a:extLst>
            </p:cNvPr>
            <p:cNvPicPr>
              <a:picLocks noChangeAspect="1"/>
            </p:cNvPicPr>
            <p:nvPr/>
          </p:nvPicPr>
          <p:blipFill>
            <a:blip r:embed="rId4"/>
            <a:stretch>
              <a:fillRect/>
            </a:stretch>
          </p:blipFill>
          <p:spPr>
            <a:xfrm>
              <a:off x="8686800" y="4157525"/>
              <a:ext cx="5711964" cy="3423033"/>
            </a:xfrm>
            <a:prstGeom prst="rect">
              <a:avLst/>
            </a:prstGeom>
          </p:spPr>
        </p:pic>
        <p:sp>
          <p:nvSpPr>
            <p:cNvPr id="22" name="Month label MAR 2027">
              <a:extLst>
                <a:ext uri="{FF2B5EF4-FFF2-40B4-BE49-F238E27FC236}">
                  <a16:creationId xmlns:a16="http://schemas.microsoft.com/office/drawing/2014/main" id="{D015024C-3A45-CBC2-C193-306123FAB2D9}"/>
                </a:ext>
              </a:extLst>
            </p:cNvPr>
            <p:cNvSpPr txBox="1"/>
            <p:nvPr/>
          </p:nvSpPr>
          <p:spPr>
            <a:xfrm>
              <a:off x="9448800" y="4699000"/>
              <a:ext cx="1397000" cy="381000"/>
            </a:xfrm>
            <a:prstGeom prst="rect">
              <a:avLst/>
            </a:prstGeom>
            <a:solidFill>
              <a:srgbClr val="004590"/>
            </a:solidFill>
            <a:ln w="12700">
              <a:solidFill>
                <a:srgbClr val="FFFFFF"/>
              </a:solidFill>
            </a:ln>
          </p:spPr>
          <p:txBody>
            <a:bodyPr vertOverflow="overflow" vert="horz" wrap="none" rtlCol="0" anchor="ctr" anchorCtr="0">
              <a:noAutofit/>
            </a:bodyPr>
            <a:lstStyle/>
            <a:p>
              <a:pPr algn="ctr"/>
              <a:r>
                <a:rPr lang="en-AU" b="1" dirty="0">
                  <a:solidFill>
                    <a:srgbClr val="FFFFFF"/>
                  </a:solidFill>
                  <a:latin typeface="Calibri"/>
                  <a:ea typeface="Calibri"/>
                  <a:cs typeface="Calibri"/>
                </a:rPr>
                <a:t>MAR 2027</a:t>
              </a:r>
            </a:p>
          </p:txBody>
        </p:sp>
      </p:grpSp>
    </p:spTree>
    <p:extLst>
      <p:ext uri="{BB962C8B-B14F-4D97-AF65-F5344CB8AC3E}">
        <p14:creationId xmlns:p14="http://schemas.microsoft.com/office/powerpoint/2010/main" val="16300278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F3F57-003B-05CE-0B81-8CB2D44EB682}"/>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EA05D06A-7F6C-C7C0-CC19-BAB3B27AC205}"/>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Tropical cyclone Outlook</a:t>
            </a:r>
          </a:p>
        </p:txBody>
      </p:sp>
      <p:sp>
        <p:nvSpPr>
          <p:cNvPr id="3" name="TextBox 2">
            <a:extLst>
              <a:ext uri="{FF2B5EF4-FFF2-40B4-BE49-F238E27FC236}">
                <a16:creationId xmlns:a16="http://schemas.microsoft.com/office/drawing/2014/main" id="{B4A01775-4C28-CD54-42C2-6DEF450224EE}"/>
              </a:ext>
            </a:extLst>
          </p:cNvPr>
          <p:cNvSpPr txBox="1"/>
          <p:nvPr/>
        </p:nvSpPr>
        <p:spPr>
          <a:xfrm>
            <a:off x="793864" y="8246358"/>
            <a:ext cx="17221200" cy="1261884"/>
          </a:xfrm>
          <a:prstGeom prst="rect">
            <a:avLst/>
          </a:prstGeom>
          <a:noFill/>
        </p:spPr>
        <p:txBody>
          <a:bodyPr wrap="square" rtlCol="0">
            <a:spAutoFit/>
          </a:bodyPr>
          <a:lstStyle/>
          <a:p>
            <a:pPr marL="457200" indent="-457200">
              <a:spcAft>
                <a:spcPts val="2400"/>
              </a:spcAft>
              <a:buFont typeface="Arial" panose="020B0604020202020204" pitchFamily="34" charset="0"/>
              <a:buChar char="•"/>
            </a:pPr>
            <a:r>
              <a:rPr lang="en-NZ" sz="2800" dirty="0">
                <a:solidFill>
                  <a:schemeClr val="tx2">
                    <a:lumMod val="75000"/>
                  </a:schemeClr>
                </a:solidFill>
              </a:rPr>
              <a:t>Some El Nino events are associated with extended TC seasons with TCs in October, May and June. </a:t>
            </a:r>
          </a:p>
          <a:p>
            <a:pPr marL="457200" indent="-457200">
              <a:spcAft>
                <a:spcPts val="2400"/>
              </a:spcAft>
              <a:buFont typeface="Arial" panose="020B0604020202020204" pitchFamily="34" charset="0"/>
              <a:buChar char="•"/>
            </a:pPr>
            <a:r>
              <a:rPr lang="en-NZ" sz="2800" dirty="0">
                <a:solidFill>
                  <a:schemeClr val="tx2">
                    <a:lumMod val="75000"/>
                  </a:schemeClr>
                </a:solidFill>
              </a:rPr>
              <a:t>TC Wati the first TC in the 2027/27 season occurred in mid-October.</a:t>
            </a:r>
          </a:p>
        </p:txBody>
      </p:sp>
      <p:pic>
        <p:nvPicPr>
          <p:cNvPr id="5" name="Picture 4">
            <a:extLst>
              <a:ext uri="{FF2B5EF4-FFF2-40B4-BE49-F238E27FC236}">
                <a16:creationId xmlns:a16="http://schemas.microsoft.com/office/drawing/2014/main" id="{8464373B-DF14-3B5F-081C-D6FAAB905E0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407400" y="2347242"/>
            <a:ext cx="9334046" cy="5249431"/>
          </a:xfrm>
          <a:prstGeom prst="rect">
            <a:avLst/>
          </a:prstGeom>
        </p:spPr>
      </p:pic>
      <p:sp>
        <p:nvSpPr>
          <p:cNvPr id="4" name="TextBox 3">
            <a:extLst>
              <a:ext uri="{FF2B5EF4-FFF2-40B4-BE49-F238E27FC236}">
                <a16:creationId xmlns:a16="http://schemas.microsoft.com/office/drawing/2014/main" id="{C25135E7-86ED-7212-D11E-D067311DFC8B}"/>
              </a:ext>
            </a:extLst>
          </p:cNvPr>
          <p:cNvSpPr txBox="1"/>
          <p:nvPr/>
        </p:nvSpPr>
        <p:spPr>
          <a:xfrm>
            <a:off x="793864" y="2831421"/>
            <a:ext cx="7435735" cy="3847207"/>
          </a:xfrm>
          <a:prstGeom prst="rect">
            <a:avLst/>
          </a:prstGeom>
          <a:noFill/>
        </p:spPr>
        <p:txBody>
          <a:bodyPr wrap="square" rtlCol="0">
            <a:spAutoFit/>
          </a:bodyPr>
          <a:lstStyle/>
          <a:p>
            <a:pPr marL="457200" indent="-457200">
              <a:spcAft>
                <a:spcPts val="2400"/>
              </a:spcAft>
              <a:buFont typeface="Arial" panose="020B0604020202020204" pitchFamily="34" charset="0"/>
              <a:buChar char="•"/>
            </a:pPr>
            <a:r>
              <a:rPr lang="en-NZ" sz="2800" dirty="0">
                <a:solidFill>
                  <a:schemeClr val="tx2">
                    <a:lumMod val="75000"/>
                  </a:schemeClr>
                </a:solidFill>
              </a:rPr>
              <a:t>Normal to above-normal tropical cyclone (TC) activity is favoured across the southwest Pacific during the November 2026–April 2027 season. </a:t>
            </a:r>
          </a:p>
          <a:p>
            <a:pPr marL="457200" indent="-457200">
              <a:spcAft>
                <a:spcPts val="2400"/>
              </a:spcAft>
              <a:buFont typeface="Arial" panose="020B0604020202020204" pitchFamily="34" charset="0"/>
              <a:buChar char="•"/>
            </a:pPr>
            <a:r>
              <a:rPr lang="en-NZ" sz="2800" dirty="0">
                <a:solidFill>
                  <a:schemeClr val="tx2">
                    <a:lumMod val="75000"/>
                  </a:schemeClr>
                </a:solidFill>
              </a:rPr>
              <a:t>Elevated TC activity is favoured near and east of the International Date Line, while normal or below-normal activity is expected across western parts of the basin. </a:t>
            </a:r>
          </a:p>
        </p:txBody>
      </p:sp>
      <p:sp>
        <p:nvSpPr>
          <p:cNvPr id="7" name="TextBox 6">
            <a:extLst>
              <a:ext uri="{FF2B5EF4-FFF2-40B4-BE49-F238E27FC236}">
                <a16:creationId xmlns:a16="http://schemas.microsoft.com/office/drawing/2014/main" id="{57A64E35-306D-3AB9-0E20-22F6E5756CDB}"/>
              </a:ext>
            </a:extLst>
          </p:cNvPr>
          <p:cNvSpPr txBox="1"/>
          <p:nvPr/>
        </p:nvSpPr>
        <p:spPr>
          <a:xfrm>
            <a:off x="8407399" y="1831900"/>
            <a:ext cx="9633065" cy="369332"/>
          </a:xfrm>
          <a:prstGeom prst="rect">
            <a:avLst/>
          </a:prstGeom>
        </p:spPr>
        <p:txBody>
          <a:bodyPr wrap="square" lIns="0" tIns="0" rIns="0" bIns="0" rtlCol="0" anchor="t">
            <a:spAutoFit/>
          </a:bodyPr>
          <a:lstStyle/>
          <a:p>
            <a:pPr>
              <a:lnSpc>
                <a:spcPct val="100000"/>
              </a:lnSpc>
            </a:pPr>
            <a:r>
              <a:rPr lang="en-NZ" sz="2400" b="1" dirty="0">
                <a:solidFill>
                  <a:schemeClr val="tx2"/>
                </a:solidFill>
                <a:latin typeface="Roboto Bold"/>
                <a:ea typeface="Roboto Bold"/>
                <a:cs typeface="Roboto Bold"/>
                <a:sym typeface="Roboto Bold"/>
              </a:rPr>
              <a:t>Southwest Pacific tropical cyclone risk, November 2026–April 2027:</a:t>
            </a:r>
          </a:p>
        </p:txBody>
      </p:sp>
    </p:spTree>
    <p:extLst>
      <p:ext uri="{BB962C8B-B14F-4D97-AF65-F5344CB8AC3E}">
        <p14:creationId xmlns:p14="http://schemas.microsoft.com/office/powerpoint/2010/main" val="24380966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4192C-87B5-4B6C-6E1C-A55DB818FE78}"/>
            </a:ext>
          </a:extLst>
        </p:cNvPr>
        <p:cNvGrpSpPr/>
        <p:nvPr/>
      </p:nvGrpSpPr>
      <p:grpSpPr>
        <a:xfrm>
          <a:off x="0" y="0"/>
          <a:ext cx="0" cy="0"/>
          <a:chOff x="0" y="0"/>
          <a:chExt cx="0" cy="0"/>
        </a:xfrm>
      </p:grpSpPr>
      <p:sp>
        <p:nvSpPr>
          <p:cNvPr id="6" name="TextBox 4">
            <a:extLst>
              <a:ext uri="{FF2B5EF4-FFF2-40B4-BE49-F238E27FC236}">
                <a16:creationId xmlns:a16="http://schemas.microsoft.com/office/drawing/2014/main" id="{005A72AE-5C38-5B21-83ED-2DCC76D4FF32}"/>
              </a:ext>
            </a:extLst>
          </p:cNvPr>
          <p:cNvSpPr txBox="1"/>
          <p:nvPr/>
        </p:nvSpPr>
        <p:spPr>
          <a:xfrm>
            <a:off x="609600" y="278865"/>
            <a:ext cx="17526000" cy="827150"/>
          </a:xfrm>
          <a:prstGeom prst="rect">
            <a:avLst/>
          </a:prstGeom>
        </p:spPr>
        <p:txBody>
          <a:bodyPr wrap="square" lIns="0" tIns="0" rIns="0" bIns="0" rtlCol="0" anchor="t">
            <a:spAutoFit/>
          </a:bodyPr>
          <a:lstStyle/>
          <a:p>
            <a:pPr>
              <a:lnSpc>
                <a:spcPts val="6960"/>
              </a:lnSpc>
            </a:pPr>
            <a:r>
              <a:rPr lang="en-NZ" sz="4800" b="1" dirty="0">
                <a:solidFill>
                  <a:srgbClr val="0892CD"/>
                </a:solidFill>
                <a:latin typeface="Roboto Bold"/>
                <a:ea typeface="Roboto Bold"/>
                <a:cs typeface="Roboto Bold"/>
                <a:sym typeface="Roboto Bold"/>
              </a:rPr>
              <a:t>Projected climate context</a:t>
            </a:r>
          </a:p>
        </p:txBody>
      </p:sp>
      <p:sp>
        <p:nvSpPr>
          <p:cNvPr id="3" name="TextBox 2">
            <a:extLst>
              <a:ext uri="{FF2B5EF4-FFF2-40B4-BE49-F238E27FC236}">
                <a16:creationId xmlns:a16="http://schemas.microsoft.com/office/drawing/2014/main" id="{EA24A3F1-5FF7-83BF-F8FA-D81F1B372DDC}"/>
              </a:ext>
            </a:extLst>
          </p:cNvPr>
          <p:cNvSpPr txBox="1"/>
          <p:nvPr/>
        </p:nvSpPr>
        <p:spPr>
          <a:xfrm>
            <a:off x="635000" y="2419677"/>
            <a:ext cx="6299200" cy="6617196"/>
          </a:xfrm>
          <a:prstGeom prst="rect">
            <a:avLst/>
          </a:prstGeom>
          <a:noFill/>
        </p:spPr>
        <p:txBody>
          <a:bodyPr wrap="square" rtlCol="0">
            <a:spAutoFit/>
          </a:bodyPr>
          <a:lstStyle/>
          <a:p>
            <a:pPr marL="457200" indent="-457200">
              <a:spcAft>
                <a:spcPts val="2400"/>
              </a:spcAft>
              <a:buFont typeface="Arial" panose="020B0604020202020204" pitchFamily="34" charset="0"/>
              <a:buChar char="•"/>
            </a:pPr>
            <a:r>
              <a:rPr lang="en-NZ" sz="2800" dirty="0">
                <a:solidFill>
                  <a:schemeClr val="tx2">
                    <a:lumMod val="75000"/>
                  </a:schemeClr>
                </a:solidFill>
              </a:rPr>
              <a:t>Global air temperatures are at record levels, and continue to trend upwards.</a:t>
            </a:r>
          </a:p>
          <a:p>
            <a:pPr marL="457200" indent="-457200">
              <a:spcAft>
                <a:spcPts val="2400"/>
              </a:spcAft>
              <a:buFont typeface="Arial" panose="020B0604020202020204" pitchFamily="34" charset="0"/>
              <a:buChar char="•"/>
            </a:pPr>
            <a:r>
              <a:rPr lang="en-NZ" sz="2800" dirty="0">
                <a:solidFill>
                  <a:schemeClr val="tx2">
                    <a:lumMod val="75000"/>
                  </a:schemeClr>
                </a:solidFill>
              </a:rPr>
              <a:t>Greater emissions reductions now will have long-term benefits for many centuries to come.</a:t>
            </a:r>
          </a:p>
          <a:p>
            <a:pPr marL="457200" indent="-457200">
              <a:spcAft>
                <a:spcPts val="2400"/>
              </a:spcAft>
              <a:buFont typeface="Arial" panose="020B0604020202020204" pitchFamily="34" charset="0"/>
              <a:buChar char="•"/>
            </a:pPr>
            <a:r>
              <a:rPr lang="en-NZ" sz="2800" dirty="0">
                <a:solidFill>
                  <a:schemeClr val="tx2">
                    <a:lumMod val="75000"/>
                  </a:schemeClr>
                </a:solidFill>
              </a:rPr>
              <a:t>Climate projections indicate an elevated frequency of extreme El Niño events across studies. </a:t>
            </a:r>
          </a:p>
          <a:p>
            <a:pPr marL="457200" indent="-457200">
              <a:spcAft>
                <a:spcPts val="2400"/>
              </a:spcAft>
              <a:buFont typeface="Arial" panose="020B0604020202020204" pitchFamily="34" charset="0"/>
              <a:buChar char="•"/>
            </a:pPr>
            <a:r>
              <a:rPr lang="en-NZ" sz="2800" dirty="0">
                <a:solidFill>
                  <a:schemeClr val="tx2">
                    <a:lumMod val="75000"/>
                  </a:schemeClr>
                </a:solidFill>
              </a:rPr>
              <a:t>However, despite the profound influence of ENSO events on the global climate system, its response to greenhouse warming remains uncertain.</a:t>
            </a:r>
          </a:p>
        </p:txBody>
      </p:sp>
      <p:pic>
        <p:nvPicPr>
          <p:cNvPr id="4" name="Picture 3">
            <a:extLst>
              <a:ext uri="{FF2B5EF4-FFF2-40B4-BE49-F238E27FC236}">
                <a16:creationId xmlns:a16="http://schemas.microsoft.com/office/drawing/2014/main" id="{E97777B9-3466-ECDB-4327-1176EBA4BDCB}"/>
              </a:ext>
            </a:extLst>
          </p:cNvPr>
          <p:cNvPicPr>
            <a:picLocks noChangeAspect="1"/>
          </p:cNvPicPr>
          <p:nvPr/>
        </p:nvPicPr>
        <p:blipFill>
          <a:blip r:embed="rId3"/>
          <a:stretch>
            <a:fillRect/>
          </a:stretch>
        </p:blipFill>
        <p:spPr>
          <a:xfrm>
            <a:off x="7302733" y="2173044"/>
            <a:ext cx="10744200" cy="7835091"/>
          </a:xfrm>
          <a:prstGeom prst="rect">
            <a:avLst/>
          </a:prstGeom>
        </p:spPr>
      </p:pic>
      <p:sp>
        <p:nvSpPr>
          <p:cNvPr id="5" name="TextBox 4">
            <a:extLst>
              <a:ext uri="{FF2B5EF4-FFF2-40B4-BE49-F238E27FC236}">
                <a16:creationId xmlns:a16="http://schemas.microsoft.com/office/drawing/2014/main" id="{A7D82791-EBD5-00AA-D151-CA5E00CA9748}"/>
              </a:ext>
            </a:extLst>
          </p:cNvPr>
          <p:cNvSpPr txBox="1"/>
          <p:nvPr/>
        </p:nvSpPr>
        <p:spPr>
          <a:xfrm>
            <a:off x="7391400" y="1638300"/>
            <a:ext cx="10832867" cy="369332"/>
          </a:xfrm>
          <a:prstGeom prst="rect">
            <a:avLst/>
          </a:prstGeom>
        </p:spPr>
        <p:txBody>
          <a:bodyPr wrap="square" lIns="0" tIns="0" rIns="0" bIns="0" rtlCol="0" anchor="t">
            <a:spAutoFit/>
          </a:bodyPr>
          <a:lstStyle/>
          <a:p>
            <a:pPr>
              <a:lnSpc>
                <a:spcPct val="100000"/>
              </a:lnSpc>
            </a:pPr>
            <a:r>
              <a:rPr lang="en-NZ" sz="2400" b="1" dirty="0">
                <a:solidFill>
                  <a:schemeClr val="tx2"/>
                </a:solidFill>
                <a:latin typeface="Roboto Bold"/>
                <a:ea typeface="Roboto Bold"/>
                <a:cs typeface="Roboto Bold"/>
                <a:sym typeface="Roboto Bold"/>
              </a:rPr>
              <a:t>Pacific SST patterns under normal conditions and during an extreme El Niño:</a:t>
            </a:r>
          </a:p>
        </p:txBody>
      </p:sp>
    </p:spTree>
    <p:extLst>
      <p:ext uri="{BB962C8B-B14F-4D97-AF65-F5344CB8AC3E}">
        <p14:creationId xmlns:p14="http://schemas.microsoft.com/office/powerpoint/2010/main" val="699407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138001" y="4327760"/>
            <a:ext cx="866346" cy="629184"/>
          </a:xfrm>
          <a:custGeom>
            <a:avLst/>
            <a:gdLst/>
            <a:ahLst/>
            <a:cxnLst/>
            <a:rect l="l" t="t" r="r" b="b"/>
            <a:pathLst>
              <a:path w="866346" h="629184">
                <a:moveTo>
                  <a:pt x="0" y="0"/>
                </a:moveTo>
                <a:lnTo>
                  <a:pt x="866346" y="0"/>
                </a:lnTo>
                <a:lnTo>
                  <a:pt x="866346" y="629184"/>
                </a:lnTo>
                <a:lnTo>
                  <a:pt x="0" y="62918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AU"/>
          </a:p>
        </p:txBody>
      </p:sp>
      <p:sp>
        <p:nvSpPr>
          <p:cNvPr id="3" name="Freeform 3"/>
          <p:cNvSpPr/>
          <p:nvPr/>
        </p:nvSpPr>
        <p:spPr>
          <a:xfrm>
            <a:off x="0" y="-33337"/>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AU"/>
          </a:p>
        </p:txBody>
      </p:sp>
      <p:sp>
        <p:nvSpPr>
          <p:cNvPr id="4" name="TextBox 4"/>
          <p:cNvSpPr txBox="1"/>
          <p:nvPr/>
        </p:nvSpPr>
        <p:spPr>
          <a:xfrm>
            <a:off x="382916" y="3722605"/>
            <a:ext cx="10376516" cy="605155"/>
          </a:xfrm>
          <a:prstGeom prst="rect">
            <a:avLst/>
          </a:prstGeom>
        </p:spPr>
        <p:txBody>
          <a:bodyPr lIns="0" tIns="0" rIns="0" bIns="0" rtlCol="0" anchor="t">
            <a:spAutoFit/>
          </a:bodyPr>
          <a:lstStyle/>
          <a:p>
            <a:pPr algn="ctr">
              <a:lnSpc>
                <a:spcPts val="4759"/>
              </a:lnSpc>
            </a:pPr>
            <a:r>
              <a:rPr lang="en-US" sz="3999" b="1">
                <a:solidFill>
                  <a:srgbClr val="072C4F"/>
                </a:solidFill>
                <a:latin typeface="Roboto Bold"/>
                <a:ea typeface="Roboto Bold"/>
                <a:cs typeface="Roboto Bold"/>
                <a:sym typeface="Roboto Bold"/>
              </a:rPr>
              <a:t>Contact </a:t>
            </a:r>
          </a:p>
        </p:txBody>
      </p:sp>
      <p:sp>
        <p:nvSpPr>
          <p:cNvPr id="5" name="TextBox 5"/>
          <p:cNvSpPr txBox="1"/>
          <p:nvPr/>
        </p:nvSpPr>
        <p:spPr>
          <a:xfrm>
            <a:off x="4491517" y="5241956"/>
            <a:ext cx="2159315" cy="447675"/>
          </a:xfrm>
          <a:prstGeom prst="rect">
            <a:avLst/>
          </a:prstGeom>
        </p:spPr>
        <p:txBody>
          <a:bodyPr lIns="0" tIns="0" rIns="0" bIns="0" rtlCol="0" anchor="t">
            <a:spAutoFit/>
          </a:bodyPr>
          <a:lstStyle/>
          <a:p>
            <a:pPr algn="ctr">
              <a:lnSpc>
                <a:spcPts val="3749"/>
              </a:lnSpc>
            </a:pPr>
            <a:r>
              <a:rPr lang="en-US" sz="2499">
                <a:solidFill>
                  <a:srgbClr val="072C4F"/>
                </a:solidFill>
                <a:latin typeface="Roboto"/>
                <a:ea typeface="Roboto"/>
                <a:cs typeface="Roboto"/>
                <a:sym typeface="Roboto"/>
              </a:rPr>
              <a:t>My Email</a:t>
            </a:r>
          </a:p>
        </p:txBody>
      </p:sp>
      <p:sp>
        <p:nvSpPr>
          <p:cNvPr id="6" name="TextBox 6"/>
          <p:cNvSpPr txBox="1"/>
          <p:nvPr/>
        </p:nvSpPr>
        <p:spPr>
          <a:xfrm>
            <a:off x="3114525" y="5603906"/>
            <a:ext cx="5267475" cy="471283"/>
          </a:xfrm>
          <a:prstGeom prst="rect">
            <a:avLst/>
          </a:prstGeom>
        </p:spPr>
        <p:txBody>
          <a:bodyPr wrap="square" lIns="0" tIns="0" rIns="0" bIns="0" rtlCol="0" anchor="t">
            <a:spAutoFit/>
          </a:bodyPr>
          <a:lstStyle/>
          <a:p>
            <a:pPr algn="ctr">
              <a:lnSpc>
                <a:spcPts val="4049"/>
              </a:lnSpc>
            </a:pPr>
            <a:r>
              <a:rPr lang="en-US" sz="2699" b="1" dirty="0">
                <a:solidFill>
                  <a:srgbClr val="072C4F"/>
                </a:solidFill>
                <a:latin typeface="Roboto Bold"/>
                <a:ea typeface="Roboto Bold"/>
                <a:cs typeface="Roboto Bold"/>
                <a:sym typeface="Roboto Bold"/>
              </a:rPr>
              <a:t>hannah.marley@earthsciences.nz</a:t>
            </a:r>
          </a:p>
        </p:txBody>
      </p:sp>
      <p:grpSp>
        <p:nvGrpSpPr>
          <p:cNvPr id="7" name="Group 7"/>
          <p:cNvGrpSpPr/>
          <p:nvPr/>
        </p:nvGrpSpPr>
        <p:grpSpPr>
          <a:xfrm>
            <a:off x="382916" y="387434"/>
            <a:ext cx="3479756" cy="1176286"/>
            <a:chOff x="0" y="0"/>
            <a:chExt cx="4639674" cy="1568381"/>
          </a:xfrm>
        </p:grpSpPr>
        <p:sp>
          <p:nvSpPr>
            <p:cNvPr id="8" name="Freeform 8"/>
            <p:cNvSpPr/>
            <p:nvPr/>
          </p:nvSpPr>
          <p:spPr>
            <a:xfrm>
              <a:off x="0" y="0"/>
              <a:ext cx="1153622" cy="1568381"/>
            </a:xfrm>
            <a:custGeom>
              <a:avLst/>
              <a:gdLst/>
              <a:ahLst/>
              <a:cxnLst/>
              <a:rect l="l" t="t" r="r" b="b"/>
              <a:pathLst>
                <a:path w="1153622" h="1568381">
                  <a:moveTo>
                    <a:pt x="0" y="0"/>
                  </a:moveTo>
                  <a:lnTo>
                    <a:pt x="1153622" y="0"/>
                  </a:lnTo>
                  <a:lnTo>
                    <a:pt x="1153622" y="1568381"/>
                  </a:lnTo>
                  <a:lnTo>
                    <a:pt x="0" y="1568381"/>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AU"/>
            </a:p>
          </p:txBody>
        </p:sp>
        <p:sp>
          <p:nvSpPr>
            <p:cNvPr id="9" name="Freeform 9"/>
            <p:cNvSpPr/>
            <p:nvPr/>
          </p:nvSpPr>
          <p:spPr>
            <a:xfrm>
              <a:off x="1054303" y="162835"/>
              <a:ext cx="1301041" cy="1242711"/>
            </a:xfrm>
            <a:custGeom>
              <a:avLst/>
              <a:gdLst/>
              <a:ahLst/>
              <a:cxnLst/>
              <a:rect l="l" t="t" r="r" b="b"/>
              <a:pathLst>
                <a:path w="1301041" h="1242711">
                  <a:moveTo>
                    <a:pt x="0" y="0"/>
                  </a:moveTo>
                  <a:lnTo>
                    <a:pt x="1301041" y="0"/>
                  </a:lnTo>
                  <a:lnTo>
                    <a:pt x="1301041" y="1242711"/>
                  </a:lnTo>
                  <a:lnTo>
                    <a:pt x="0" y="1242711"/>
                  </a:lnTo>
                  <a:lnTo>
                    <a:pt x="0"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0" name="Freeform 10"/>
            <p:cNvSpPr/>
            <p:nvPr/>
          </p:nvSpPr>
          <p:spPr>
            <a:xfrm>
              <a:off x="2280093" y="350238"/>
              <a:ext cx="2359581" cy="867906"/>
            </a:xfrm>
            <a:custGeom>
              <a:avLst/>
              <a:gdLst/>
              <a:ahLst/>
              <a:cxnLst/>
              <a:rect l="l" t="t" r="r" b="b"/>
              <a:pathLst>
                <a:path w="2359581" h="867906">
                  <a:moveTo>
                    <a:pt x="0" y="0"/>
                  </a:moveTo>
                  <a:lnTo>
                    <a:pt x="2359581" y="0"/>
                  </a:lnTo>
                  <a:lnTo>
                    <a:pt x="2359581" y="867905"/>
                  </a:lnTo>
                  <a:lnTo>
                    <a:pt x="0" y="867905"/>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AU"/>
            </a:p>
          </p:txBody>
        </p:sp>
        <p:sp>
          <p:nvSpPr>
            <p:cNvPr id="11" name="Freeform 11"/>
            <p:cNvSpPr/>
            <p:nvPr/>
          </p:nvSpPr>
          <p:spPr>
            <a:xfrm>
              <a:off x="1152543" y="271961"/>
              <a:ext cx="1104562" cy="1024460"/>
            </a:xfrm>
            <a:custGeom>
              <a:avLst/>
              <a:gdLst/>
              <a:ahLst/>
              <a:cxnLst/>
              <a:rect l="l" t="t" r="r" b="b"/>
              <a:pathLst>
                <a:path w="1104562" h="1024460">
                  <a:moveTo>
                    <a:pt x="0" y="0"/>
                  </a:moveTo>
                  <a:lnTo>
                    <a:pt x="1104562" y="0"/>
                  </a:lnTo>
                  <a:lnTo>
                    <a:pt x="1104562" y="1024459"/>
                  </a:lnTo>
                  <a:lnTo>
                    <a:pt x="0" y="1024459"/>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AU"/>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5CFE894E7593042B5F60F4E652D5F60" ma:contentTypeVersion="19" ma:contentTypeDescription="Create a new document." ma:contentTypeScope="" ma:versionID="1bcefb41b4c12d7a625b1cfcbd5a57be">
  <xsd:schema xmlns:xsd="http://www.w3.org/2001/XMLSchema" xmlns:xs="http://www.w3.org/2001/XMLSchema" xmlns:p="http://schemas.microsoft.com/office/2006/metadata/properties" xmlns:ns2="8a114eed-12a8-4055-a85e-6f6833e0ab85" xmlns:ns3="43ae8d2d-bcd9-44f1-8cba-7e1ff7918214" targetNamespace="http://schemas.microsoft.com/office/2006/metadata/properties" ma:root="true" ma:fieldsID="cf1a94e3bb338c0fd5745c58ddfde471" ns2:_="" ns3:_="">
    <xsd:import namespace="8a114eed-12a8-4055-a85e-6f6833e0ab85"/>
    <xsd:import namespace="43ae8d2d-bcd9-44f1-8cba-7e1ff7918214"/>
    <xsd:element name="properties">
      <xsd:complexType>
        <xsd:sequence>
          <xsd:element name="documentManagement">
            <xsd:complexType>
              <xsd:all>
                <xsd:element ref="ns2:DueDate" minOccurs="0"/>
                <xsd:element ref="ns2:Comments"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a114eed-12a8-4055-a85e-6f6833e0ab85" elementFormDefault="qualified">
    <xsd:import namespace="http://schemas.microsoft.com/office/2006/documentManagement/types"/>
    <xsd:import namespace="http://schemas.microsoft.com/office/infopath/2007/PartnerControls"/>
    <xsd:element name="DueDate" ma:index="6" nillable="true" ma:displayName="Due Date" ma:description="Hello world" ma:internalName="DueDate" ma:readOnly="false">
      <xsd:simpleType>
        <xsd:restriction base="dms:Note">
          <xsd:maxLength value="255"/>
        </xsd:restriction>
      </xsd:simpleType>
    </xsd:element>
    <xsd:element name="Comments" ma:index="7" nillable="true" ma:displayName="Comments" ma:description="HMP155 Temp wiring has been added." ma:internalName="Comments" ma:readOnly="false">
      <xsd:simpleType>
        <xsd:restriction base="dms:Note">
          <xsd:maxLength value="255"/>
        </xsd:restriction>
      </xsd:simple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BillingMetadata" ma:index="17" nillable="true" ma:displayName="MediaServiceBillingMetadata" ma:hidden="true" ma:internalName="MediaServiceBillingMetadata" ma:readOnly="true">
      <xsd:simpleType>
        <xsd:restriction base="dms:Note"/>
      </xsd:simpleType>
    </xsd:element>
    <xsd:element name="MediaServiceLocation" ma:index="18" nillable="true" ma:displayName="Location" ma:descrip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b7bcd16f-2ada-4e0f-9293-d8840c250f28"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3ae8d2d-bcd9-44f1-8cba-7e1ff7918214"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83aa98e9-d3d4-4c6a-b5ef-d0ea4dceeed9}" ma:internalName="TaxCatchAll" ma:showField="CatchAllData" ma:web="43ae8d2d-bcd9-44f1-8cba-7e1ff791821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DueDate xmlns="8a114eed-12a8-4055-a85e-6f6833e0ab85" xsi:nil="true"/>
    <lcf76f155ced4ddcb4097134ff3c332f xmlns="8a114eed-12a8-4055-a85e-6f6833e0ab85">
      <Terms xmlns="http://schemas.microsoft.com/office/infopath/2007/PartnerControls"/>
    </lcf76f155ced4ddcb4097134ff3c332f>
    <Comments xmlns="8a114eed-12a8-4055-a85e-6f6833e0ab85" xsi:nil="true"/>
    <TaxCatchAll xmlns="43ae8d2d-bcd9-44f1-8cba-7e1ff7918214" xsi:nil="true"/>
  </documentManagement>
</p:properties>
</file>

<file path=customXml/itemProps1.xml><?xml version="1.0" encoding="utf-8"?>
<ds:datastoreItem xmlns:ds="http://schemas.openxmlformats.org/officeDocument/2006/customXml" ds:itemID="{20FDEFE2-06AF-450F-9E1B-DB7DC31410B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a114eed-12a8-4055-a85e-6f6833e0ab85"/>
    <ds:schemaRef ds:uri="43ae8d2d-bcd9-44f1-8cba-7e1ff79182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B82D086-5F27-46CC-95AA-ABF28A6E5037}">
  <ds:schemaRefs>
    <ds:schemaRef ds:uri="http://schemas.microsoft.com/sharepoint/v3/contenttype/forms"/>
  </ds:schemaRefs>
</ds:datastoreItem>
</file>

<file path=customXml/itemProps3.xml><?xml version="1.0" encoding="utf-8"?>
<ds:datastoreItem xmlns:ds="http://schemas.openxmlformats.org/officeDocument/2006/customXml" ds:itemID="{1A173360-BA39-4577-B0FF-55F7383464CB}">
  <ds:schemaRefs>
    <ds:schemaRef ds:uri="http://schemas.microsoft.com/office/2006/metadata/properties"/>
    <ds:schemaRef ds:uri="http://schemas.microsoft.com/office/infopath/2007/PartnerControls"/>
    <ds:schemaRef ds:uri="8a114eed-12a8-4055-a85e-6f6833e0ab85"/>
    <ds:schemaRef ds:uri="43ae8d2d-bcd9-44f1-8cba-7e1ff7918214"/>
  </ds:schemaRefs>
</ds:datastoreItem>
</file>

<file path=docProps/app.xml><?xml version="1.0" encoding="utf-8"?>
<Properties xmlns="http://schemas.openxmlformats.org/officeDocument/2006/extended-properties" xmlns:vt="http://schemas.openxmlformats.org/officeDocument/2006/docPropsVTypes">
  <TotalTime>533</TotalTime>
  <Words>1258</Words>
  <Application>Microsoft Office PowerPoint</Application>
  <PresentationFormat>Custom</PresentationFormat>
  <Paragraphs>107</Paragraphs>
  <Slides>21</Slides>
  <Notes>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21</vt:i4>
      </vt:variant>
    </vt:vector>
  </HeadingPairs>
  <TitlesOfParts>
    <vt:vector size="32" baseType="lpstr">
      <vt:lpstr>Arimo Bold</vt:lpstr>
      <vt:lpstr>Roboto</vt:lpstr>
      <vt:lpstr>Calibri</vt:lpstr>
      <vt:lpstr>Garet</vt:lpstr>
      <vt:lpstr>Bebas Neue Bold</vt:lpstr>
      <vt:lpstr>Lato</vt:lpstr>
      <vt:lpstr>Roboto Bold</vt:lpstr>
      <vt:lpstr>Arial</vt:lpstr>
      <vt:lpstr>Lato Bold</vt:lpstr>
      <vt:lpstr>Aptos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PICOF 19 Presentation Template</dc:title>
  <dc:creator>Hannah Marley</dc:creator>
  <cp:lastModifiedBy>Hannah Marley</cp:lastModifiedBy>
  <cp:revision>5</cp:revision>
  <dcterms:created xsi:type="dcterms:W3CDTF">2006-08-16T00:00:00Z</dcterms:created>
  <dcterms:modified xsi:type="dcterms:W3CDTF">2026-10-21T23:10:16Z</dcterms:modified>
  <dc:identifier>DAHXSDBNdPI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0x01010065CFE894E7593042B5F60F4E652D5F60</vt:lpwstr>
  </property>
  <property fmtid="{D5CDD505-2E9C-101B-9397-08002B2CF9AE}" pid="3" name="MSIP_Label_defa4170-0d19-0005-0004-bc88714345d2_Enabled">
    <vt:lpwstr>true</vt:lpwstr>
  </property>
  <property fmtid="{D5CDD505-2E9C-101B-9397-08002B2CF9AE}" pid="4" name="MSIP_Label_defa4170-0d19-0005-0004-bc88714345d2_SetDate">
    <vt:lpwstr>2026-10-21T03:50:47Z</vt:lpwstr>
  </property>
  <property fmtid="{D5CDD505-2E9C-101B-9397-08002B2CF9AE}" pid="5" name="MSIP_Label_defa4170-0d19-0005-0004-bc88714345d2_Method">
    <vt:lpwstr>Standard</vt:lpwstr>
  </property>
  <property fmtid="{D5CDD505-2E9C-101B-9397-08002B2CF9AE}" pid="6" name="MSIP_Label_defa4170-0d19-0005-0004-bc88714345d2_Name">
    <vt:lpwstr>defa4170-0d19-0005-0004-bc88714345d2</vt:lpwstr>
  </property>
  <property fmtid="{D5CDD505-2E9C-101B-9397-08002B2CF9AE}" pid="7" name="MSIP_Label_defa4170-0d19-0005-0004-bc88714345d2_SiteId">
    <vt:lpwstr>f8c50276-a201-408e-a8b4-aa496e2a26cf</vt:lpwstr>
  </property>
  <property fmtid="{D5CDD505-2E9C-101B-9397-08002B2CF9AE}" pid="8" name="MSIP_Label_defa4170-0d19-0005-0004-bc88714345d2_ActionId">
    <vt:lpwstr>018819a1-09b6-4ee4-89f1-1e617eec079e</vt:lpwstr>
  </property>
  <property fmtid="{D5CDD505-2E9C-101B-9397-08002B2CF9AE}" pid="9" name="MSIP_Label_defa4170-0d19-0005-0004-bc88714345d2_ContentBits">
    <vt:lpwstr>0</vt:lpwstr>
  </property>
  <property fmtid="{D5CDD505-2E9C-101B-9397-08002B2CF9AE}" pid="10" name="MSIP_Label_defa4170-0d19-0005-0004-bc88714345d2_Tag">
    <vt:lpwstr>10, 3, 0, 1</vt:lpwstr>
  </property>
  <property fmtid="{D5CDD505-2E9C-101B-9397-08002B2CF9AE}" pid="11" name="MediaServiceImageTags">
    <vt:lpwstr/>
  </property>
</Properties>
</file>