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22.png" ContentType="image/jpeg"/>
  <Override PartName="/ppt/media/image24.pn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272" r:id="rId2"/>
    <p:sldId id="273" r:id="rId3"/>
    <p:sldId id="271" r:id="rId4"/>
    <p:sldId id="257" r:id="rId5"/>
    <p:sldId id="264" r:id="rId6"/>
    <p:sldId id="258" r:id="rId7"/>
    <p:sldId id="259" r:id="rId8"/>
    <p:sldId id="260" r:id="rId9"/>
    <p:sldId id="261" r:id="rId10"/>
    <p:sldId id="262" r:id="rId11"/>
    <p:sldId id="265" r:id="rId12"/>
    <p:sldId id="266" r:id="rId13"/>
    <p:sldId id="267" r:id="rId14"/>
    <p:sldId id="268" r:id="rId15"/>
    <p:sldId id="263" r:id="rId16"/>
  </p:sldIdLst>
  <p:sldSz cx="18288000" cy="10287000"/>
  <p:notesSz cx="6858000" cy="9144000"/>
  <p:embeddedFontLst>
    <p:embeddedFont>
      <p:font typeface="Aptos Bold" panose="020B0604020202020204" charset="0"/>
      <p:regular r:id="rId18"/>
    </p:embeddedFont>
    <p:embeddedFont>
      <p:font typeface="Archivo Black" panose="020B0604020202020204" charset="0"/>
      <p:regular r:id="rId19"/>
    </p:embeddedFont>
    <p:embeddedFont>
      <p:font typeface="Arimo" panose="020B0604020202020204" charset="0"/>
      <p:bold r:id="rId20"/>
      <p:boldItalic r:id="rId21"/>
    </p:embeddedFont>
    <p:embeddedFont>
      <p:font typeface="Bebas Neue" panose="020B0606020202050201" pitchFamily="34" charset="0"/>
      <p:regular r:id="rId22"/>
    </p:embeddedFont>
    <p:embeddedFont>
      <p:font typeface="Lato" panose="020F0502020204030203" pitchFamily="34" charset="0"/>
      <p:regular r:id="rId23"/>
      <p:bold r:id="rId24"/>
    </p:embeddedFont>
    <p:embeddedFont>
      <p:font typeface="Roboto" panose="02000000000000000000" pitchFamily="2" charset="0"/>
      <p:regular r:id="rId25"/>
      <p:bold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33" d="100"/>
          <a:sy n="33" d="100"/>
        </p:scale>
        <p:origin x="1300" y="5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C2F40D-6FD6-4226-A55E-93CD42B48689}" type="datetimeFigureOut">
              <a:rPr lang="en-AU" smtClean="0"/>
              <a:t>20/10/2026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CA272C-FC9A-4450-B82E-E2898F43E52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942248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5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6.jpeg"/><Relationship Id="rId7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8.jpeg"/><Relationship Id="rId4" Type="http://schemas.openxmlformats.org/officeDocument/2006/relationships/image" Target="../media/image17.png"/><Relationship Id="rId9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0.jpg"/><Relationship Id="rId7" Type="http://schemas.openxmlformats.org/officeDocument/2006/relationships/image" Target="../media/image4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3.jpeg"/><Relationship Id="rId7" Type="http://schemas.openxmlformats.org/officeDocument/2006/relationships/image" Target="../media/image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6.jpg"/><Relationship Id="rId7" Type="http://schemas.openxmlformats.org/officeDocument/2006/relationships/image" Target="../media/image3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 flipH="1">
            <a:off x="-5155023" y="0"/>
            <a:ext cx="16558551" cy="10287000"/>
          </a:xfrm>
          <a:custGeom>
            <a:avLst/>
            <a:gdLst/>
            <a:ahLst/>
            <a:cxnLst/>
            <a:rect l="l" t="t" r="r" b="b"/>
            <a:pathLst>
              <a:path w="16558551" h="10287000" extrusionOk="0">
                <a:moveTo>
                  <a:pt x="16558551" y="0"/>
                </a:moveTo>
                <a:lnTo>
                  <a:pt x="0" y="0"/>
                </a:lnTo>
                <a:lnTo>
                  <a:pt x="0" y="10287000"/>
                </a:lnTo>
                <a:lnTo>
                  <a:pt x="16558551" y="10287000"/>
                </a:lnTo>
                <a:lnTo>
                  <a:pt x="16558551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5" name="Google Shape;85;p13"/>
          <p:cNvGrpSpPr/>
          <p:nvPr/>
        </p:nvGrpSpPr>
        <p:grpSpPr>
          <a:xfrm>
            <a:off x="-160397" y="-152239"/>
            <a:ext cx="10998633" cy="10439239"/>
            <a:chOff x="0" y="0"/>
            <a:chExt cx="6717030" cy="6375400"/>
          </a:xfrm>
        </p:grpSpPr>
        <p:sp>
          <p:nvSpPr>
            <p:cNvPr id="86" name="Google Shape;86;p13"/>
            <p:cNvSpPr/>
            <p:nvPr/>
          </p:nvSpPr>
          <p:spPr>
            <a:xfrm>
              <a:off x="12700" y="12700"/>
              <a:ext cx="6692900" cy="6350000"/>
            </a:xfrm>
            <a:custGeom>
              <a:avLst/>
              <a:gdLst/>
              <a:ahLst/>
              <a:cxnLst/>
              <a:rect l="l" t="t" r="r" b="b"/>
              <a:pathLst>
                <a:path w="6692900" h="6350000" extrusionOk="0">
                  <a:moveTo>
                    <a:pt x="4403090" y="3175000"/>
                  </a:moveTo>
                  <a:cubicBezTo>
                    <a:pt x="5732780" y="2731770"/>
                    <a:pt x="6691630" y="1478280"/>
                    <a:pt x="6691630" y="0"/>
                  </a:cubicBezTo>
                  <a:cubicBezTo>
                    <a:pt x="6691630" y="0"/>
                    <a:pt x="5193030" y="0"/>
                    <a:pt x="3345180" y="0"/>
                  </a:cubicBezTo>
                  <a:cubicBezTo>
                    <a:pt x="1497330" y="0"/>
                    <a:pt x="0" y="0"/>
                    <a:pt x="0" y="0"/>
                  </a:cubicBezTo>
                  <a:cubicBezTo>
                    <a:pt x="0" y="1478280"/>
                    <a:pt x="958850" y="2731770"/>
                    <a:pt x="2288540" y="3175000"/>
                  </a:cubicBezTo>
                  <a:cubicBezTo>
                    <a:pt x="958850" y="3618230"/>
                    <a:pt x="0" y="4871720"/>
                    <a:pt x="0" y="6350000"/>
                  </a:cubicBezTo>
                  <a:cubicBezTo>
                    <a:pt x="0" y="6350000"/>
                    <a:pt x="1498600" y="6350000"/>
                    <a:pt x="3346450" y="6350000"/>
                  </a:cubicBezTo>
                  <a:cubicBezTo>
                    <a:pt x="5194300" y="6350000"/>
                    <a:pt x="6692900" y="6350000"/>
                    <a:pt x="6692900" y="6350000"/>
                  </a:cubicBezTo>
                  <a:cubicBezTo>
                    <a:pt x="6691630" y="4871720"/>
                    <a:pt x="5732780" y="3618230"/>
                    <a:pt x="4403090" y="3175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7;p13"/>
            <p:cNvSpPr/>
            <p:nvPr/>
          </p:nvSpPr>
          <p:spPr>
            <a:xfrm>
              <a:off x="0" y="0"/>
              <a:ext cx="6717030" cy="6375400"/>
            </a:xfrm>
            <a:custGeom>
              <a:avLst/>
              <a:gdLst/>
              <a:ahLst/>
              <a:cxnLst/>
              <a:rect l="l" t="t" r="r" b="b"/>
              <a:pathLst>
                <a:path w="6717030" h="6375400" extrusionOk="0">
                  <a:moveTo>
                    <a:pt x="6717030" y="6375400"/>
                  </a:moveTo>
                  <a:lnTo>
                    <a:pt x="0" y="6375400"/>
                  </a:lnTo>
                  <a:lnTo>
                    <a:pt x="0" y="6362700"/>
                  </a:lnTo>
                  <a:cubicBezTo>
                    <a:pt x="0" y="5643880"/>
                    <a:pt x="223520" y="4958080"/>
                    <a:pt x="647700" y="4378960"/>
                  </a:cubicBezTo>
                  <a:cubicBezTo>
                    <a:pt x="1055370" y="3822700"/>
                    <a:pt x="1612900" y="3411220"/>
                    <a:pt x="2260600" y="3187700"/>
                  </a:cubicBezTo>
                  <a:cubicBezTo>
                    <a:pt x="1612900" y="2964180"/>
                    <a:pt x="1055370" y="2552700"/>
                    <a:pt x="647700" y="1996440"/>
                  </a:cubicBezTo>
                  <a:cubicBezTo>
                    <a:pt x="223520" y="1417320"/>
                    <a:pt x="0" y="731520"/>
                    <a:pt x="0" y="12700"/>
                  </a:cubicBezTo>
                  <a:lnTo>
                    <a:pt x="0" y="0"/>
                  </a:lnTo>
                  <a:lnTo>
                    <a:pt x="6717030" y="0"/>
                  </a:lnTo>
                  <a:lnTo>
                    <a:pt x="6717030" y="12700"/>
                  </a:lnTo>
                  <a:cubicBezTo>
                    <a:pt x="6717030" y="731520"/>
                    <a:pt x="6493510" y="1417320"/>
                    <a:pt x="6069330" y="1996440"/>
                  </a:cubicBezTo>
                  <a:cubicBezTo>
                    <a:pt x="5661660" y="2552700"/>
                    <a:pt x="5104130" y="2964180"/>
                    <a:pt x="4456430" y="3187700"/>
                  </a:cubicBezTo>
                  <a:cubicBezTo>
                    <a:pt x="5104130" y="3411220"/>
                    <a:pt x="5661660" y="3822700"/>
                    <a:pt x="6069330" y="4378960"/>
                  </a:cubicBezTo>
                  <a:cubicBezTo>
                    <a:pt x="6493510" y="4956810"/>
                    <a:pt x="6717030" y="5642610"/>
                    <a:pt x="6717030" y="6362700"/>
                  </a:cubicBezTo>
                  <a:lnTo>
                    <a:pt x="6717030" y="6375400"/>
                  </a:lnTo>
                  <a:close/>
                  <a:moveTo>
                    <a:pt x="25400" y="6350000"/>
                  </a:moveTo>
                  <a:lnTo>
                    <a:pt x="6691630" y="6350000"/>
                  </a:lnTo>
                  <a:cubicBezTo>
                    <a:pt x="6689090" y="5641340"/>
                    <a:pt x="6466840" y="4964430"/>
                    <a:pt x="6049010" y="4394200"/>
                  </a:cubicBezTo>
                  <a:cubicBezTo>
                    <a:pt x="5636260" y="3831590"/>
                    <a:pt x="5071110" y="3418840"/>
                    <a:pt x="4413250" y="3199130"/>
                  </a:cubicBezTo>
                  <a:lnTo>
                    <a:pt x="4377690" y="3187700"/>
                  </a:lnTo>
                  <a:lnTo>
                    <a:pt x="4413250" y="3176270"/>
                  </a:lnTo>
                  <a:cubicBezTo>
                    <a:pt x="5071110" y="2956560"/>
                    <a:pt x="5637530" y="2543810"/>
                    <a:pt x="6049010" y="1981200"/>
                  </a:cubicBezTo>
                  <a:cubicBezTo>
                    <a:pt x="6466840" y="1410970"/>
                    <a:pt x="6689090" y="735330"/>
                    <a:pt x="6691630" y="25400"/>
                  </a:cubicBezTo>
                  <a:lnTo>
                    <a:pt x="25400" y="25400"/>
                  </a:lnTo>
                  <a:cubicBezTo>
                    <a:pt x="27940" y="734060"/>
                    <a:pt x="250190" y="1410970"/>
                    <a:pt x="668020" y="1981200"/>
                  </a:cubicBezTo>
                  <a:cubicBezTo>
                    <a:pt x="1080770" y="2543810"/>
                    <a:pt x="1645920" y="2956560"/>
                    <a:pt x="2303780" y="3176270"/>
                  </a:cubicBezTo>
                  <a:lnTo>
                    <a:pt x="2339340" y="3187700"/>
                  </a:lnTo>
                  <a:lnTo>
                    <a:pt x="2303780" y="3199130"/>
                  </a:lnTo>
                  <a:cubicBezTo>
                    <a:pt x="1645920" y="3418840"/>
                    <a:pt x="1079500" y="3831590"/>
                    <a:pt x="668020" y="4394200"/>
                  </a:cubicBezTo>
                  <a:cubicBezTo>
                    <a:pt x="250190" y="4964430"/>
                    <a:pt x="27940" y="5641340"/>
                    <a:pt x="25400" y="635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8" name="Google Shape;88;p13"/>
          <p:cNvGrpSpPr/>
          <p:nvPr/>
        </p:nvGrpSpPr>
        <p:grpSpPr>
          <a:xfrm>
            <a:off x="12240904" y="7172951"/>
            <a:ext cx="5018396" cy="1696403"/>
            <a:chOff x="0" y="0"/>
            <a:chExt cx="6691194" cy="2261870"/>
          </a:xfrm>
        </p:grpSpPr>
        <p:sp>
          <p:nvSpPr>
            <p:cNvPr id="89" name="Google Shape;89;p13"/>
            <p:cNvSpPr/>
            <p:nvPr/>
          </p:nvSpPr>
          <p:spPr>
            <a:xfrm>
              <a:off x="0" y="0"/>
              <a:ext cx="1663718" cy="2261870"/>
            </a:xfrm>
            <a:custGeom>
              <a:avLst/>
              <a:gdLst/>
              <a:ahLst/>
              <a:cxnLst/>
              <a:rect l="l" t="t" r="r" b="b"/>
              <a:pathLst>
                <a:path w="1663718" h="2261870" extrusionOk="0">
                  <a:moveTo>
                    <a:pt x="0" y="0"/>
                  </a:moveTo>
                  <a:lnTo>
                    <a:pt x="1663718" y="0"/>
                  </a:lnTo>
                  <a:lnTo>
                    <a:pt x="1663718" y="2261870"/>
                  </a:lnTo>
                  <a:lnTo>
                    <a:pt x="0" y="226187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1520483" y="234836"/>
              <a:ext cx="1876321" cy="1792198"/>
            </a:xfrm>
            <a:custGeom>
              <a:avLst/>
              <a:gdLst/>
              <a:ahLst/>
              <a:cxnLst/>
              <a:rect l="l" t="t" r="r" b="b"/>
              <a:pathLst>
                <a:path w="1876321" h="1792198" extrusionOk="0">
                  <a:moveTo>
                    <a:pt x="0" y="0"/>
                  </a:moveTo>
                  <a:lnTo>
                    <a:pt x="1876321" y="0"/>
                  </a:lnTo>
                  <a:lnTo>
                    <a:pt x="1876321" y="1792198"/>
                  </a:lnTo>
                  <a:lnTo>
                    <a:pt x="0" y="179219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13"/>
            <p:cNvSpPr/>
            <p:nvPr/>
          </p:nvSpPr>
          <p:spPr>
            <a:xfrm>
              <a:off x="3288280" y="505102"/>
              <a:ext cx="3402914" cy="1251667"/>
            </a:xfrm>
            <a:custGeom>
              <a:avLst/>
              <a:gdLst/>
              <a:ahLst/>
              <a:cxnLst/>
              <a:rect l="l" t="t" r="r" b="b"/>
              <a:pathLst>
                <a:path w="3402914" h="1251667" extrusionOk="0">
                  <a:moveTo>
                    <a:pt x="0" y="0"/>
                  </a:moveTo>
                  <a:lnTo>
                    <a:pt x="3402914" y="0"/>
                  </a:lnTo>
                  <a:lnTo>
                    <a:pt x="3402914" y="1251667"/>
                  </a:lnTo>
                  <a:lnTo>
                    <a:pt x="0" y="125166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13"/>
            <p:cNvSpPr/>
            <p:nvPr/>
          </p:nvSpPr>
          <p:spPr>
            <a:xfrm>
              <a:off x="1662161" y="392213"/>
              <a:ext cx="1592965" cy="1477444"/>
            </a:xfrm>
            <a:custGeom>
              <a:avLst/>
              <a:gdLst/>
              <a:ahLst/>
              <a:cxnLst/>
              <a:rect l="l" t="t" r="r" b="b"/>
              <a:pathLst>
                <a:path w="1592965" h="1477444" extrusionOk="0">
                  <a:moveTo>
                    <a:pt x="0" y="0"/>
                  </a:moveTo>
                  <a:lnTo>
                    <a:pt x="1592965" y="0"/>
                  </a:lnTo>
                  <a:lnTo>
                    <a:pt x="1592965" y="1477444"/>
                  </a:lnTo>
                  <a:lnTo>
                    <a:pt x="0" y="147744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3" name="Google Shape;93;p13"/>
          <p:cNvGrpSpPr/>
          <p:nvPr/>
        </p:nvGrpSpPr>
        <p:grpSpPr>
          <a:xfrm>
            <a:off x="13636527" y="9033384"/>
            <a:ext cx="4651473" cy="449832"/>
            <a:chOff x="0" y="0"/>
            <a:chExt cx="6201964" cy="599775"/>
          </a:xfrm>
        </p:grpSpPr>
        <p:sp>
          <p:nvSpPr>
            <p:cNvPr id="94" name="Google Shape;94;p13"/>
            <p:cNvSpPr/>
            <p:nvPr/>
          </p:nvSpPr>
          <p:spPr>
            <a:xfrm>
              <a:off x="0" y="0"/>
              <a:ext cx="599775" cy="599775"/>
            </a:xfrm>
            <a:custGeom>
              <a:avLst/>
              <a:gdLst/>
              <a:ahLst/>
              <a:cxnLst/>
              <a:rect l="l" t="t" r="r" b="b"/>
              <a:pathLst>
                <a:path w="599775" h="599775" extrusionOk="0">
                  <a:moveTo>
                    <a:pt x="0" y="0"/>
                  </a:moveTo>
                  <a:lnTo>
                    <a:pt x="599775" y="0"/>
                  </a:lnTo>
                  <a:lnTo>
                    <a:pt x="599775" y="599775"/>
                  </a:lnTo>
                  <a:lnTo>
                    <a:pt x="0" y="59977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3"/>
            <p:cNvSpPr txBox="1"/>
            <p:nvPr/>
          </p:nvSpPr>
          <p:spPr>
            <a:xfrm>
              <a:off x="724315" y="23028"/>
              <a:ext cx="5477649" cy="5156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www.pacificrcc.net</a:t>
              </a:r>
              <a:endParaRPr/>
            </a:p>
          </p:txBody>
        </p:sp>
      </p:grpSp>
      <p:sp>
        <p:nvSpPr>
          <p:cNvPr id="96" name="Google Shape;96;p13"/>
          <p:cNvSpPr txBox="1"/>
          <p:nvPr/>
        </p:nvSpPr>
        <p:spPr>
          <a:xfrm>
            <a:off x="10838236" y="1666485"/>
            <a:ext cx="7379319" cy="3159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1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19" b="1">
                <a:solidFill>
                  <a:srgbClr val="E38E00"/>
                </a:solidFill>
                <a:latin typeface="Bebas Neue"/>
                <a:ea typeface="Bebas Neue"/>
                <a:cs typeface="Bebas Neue"/>
                <a:sym typeface="Bebas Neue"/>
              </a:rPr>
              <a:t>PACIFIC ISLANDS climate outlook forum-19</a:t>
            </a:r>
            <a:endParaRPr/>
          </a:p>
        </p:txBody>
      </p:sp>
      <p:sp>
        <p:nvSpPr>
          <p:cNvPr id="97" name="Google Shape;97;p13"/>
          <p:cNvSpPr txBox="1"/>
          <p:nvPr/>
        </p:nvSpPr>
        <p:spPr>
          <a:xfrm>
            <a:off x="11032865" y="5183516"/>
            <a:ext cx="6990059" cy="1829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dirty="0">
                <a:solidFill>
                  <a:srgbClr val="1F2122"/>
                </a:solidFill>
                <a:latin typeface="Arimo"/>
                <a:ea typeface="Arimo"/>
                <a:cs typeface="Arimo"/>
                <a:sym typeface="Arimo"/>
              </a:rPr>
              <a:t>20 - 21 OCTOBER, 2026</a:t>
            </a:r>
            <a:endParaRPr dirty="0"/>
          </a:p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dirty="0">
                <a:solidFill>
                  <a:srgbClr val="1F2122"/>
                </a:solidFill>
                <a:latin typeface="Arimo"/>
                <a:ea typeface="Arimo"/>
                <a:cs typeface="Arimo"/>
                <a:sym typeface="Arimo"/>
              </a:rPr>
              <a:t>HYBRID</a:t>
            </a:r>
            <a:endParaRPr dirty="0"/>
          </a:p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dirty="0">
                <a:solidFill>
                  <a:srgbClr val="1F2122"/>
                </a:solidFill>
                <a:latin typeface="Arimo"/>
                <a:ea typeface="Arimo"/>
                <a:cs typeface="Arimo"/>
                <a:sym typeface="Arimo"/>
              </a:rPr>
              <a:t>PORT MORESBY, PAPUA NEW GUINEA </a:t>
            </a:r>
            <a:endParaRPr dirty="0"/>
          </a:p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dirty="0">
                <a:solidFill>
                  <a:srgbClr val="1F2122"/>
                </a:solidFill>
                <a:latin typeface="Arimo"/>
                <a:ea typeface="Arimo"/>
                <a:cs typeface="Arimo"/>
                <a:sym typeface="Arimo"/>
              </a:rPr>
              <a:t>&amp; ZOOM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4"/>
          <p:cNvSpPr/>
          <p:nvPr/>
        </p:nvSpPr>
        <p:spPr>
          <a:xfrm rot="5400000">
            <a:off x="-2987791" y="1750965"/>
            <a:ext cx="12392640" cy="7698928"/>
          </a:xfrm>
          <a:custGeom>
            <a:avLst/>
            <a:gdLst/>
            <a:ahLst/>
            <a:cxnLst/>
            <a:rect l="l" t="t" r="r" b="b"/>
            <a:pathLst>
              <a:path w="12392640" h="7698928" extrusionOk="0">
                <a:moveTo>
                  <a:pt x="0" y="0"/>
                </a:moveTo>
                <a:lnTo>
                  <a:pt x="12392640" y="0"/>
                </a:lnTo>
                <a:lnTo>
                  <a:pt x="12392640" y="7698928"/>
                </a:lnTo>
                <a:lnTo>
                  <a:pt x="0" y="7698928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3" name="Google Shape;103;p14"/>
          <p:cNvGrpSpPr/>
          <p:nvPr/>
        </p:nvGrpSpPr>
        <p:grpSpPr>
          <a:xfrm>
            <a:off x="1028700" y="-19050"/>
            <a:ext cx="5316569" cy="5046167"/>
            <a:chOff x="0" y="0"/>
            <a:chExt cx="6717030" cy="6375400"/>
          </a:xfrm>
        </p:grpSpPr>
        <p:sp>
          <p:nvSpPr>
            <p:cNvPr id="104" name="Google Shape;104;p14"/>
            <p:cNvSpPr/>
            <p:nvPr/>
          </p:nvSpPr>
          <p:spPr>
            <a:xfrm>
              <a:off x="12700" y="12700"/>
              <a:ext cx="6692900" cy="6350000"/>
            </a:xfrm>
            <a:custGeom>
              <a:avLst/>
              <a:gdLst/>
              <a:ahLst/>
              <a:cxnLst/>
              <a:rect l="l" t="t" r="r" b="b"/>
              <a:pathLst>
                <a:path w="6692900" h="6350000" extrusionOk="0">
                  <a:moveTo>
                    <a:pt x="4403090" y="3175000"/>
                  </a:moveTo>
                  <a:cubicBezTo>
                    <a:pt x="5732780" y="2731770"/>
                    <a:pt x="6691630" y="1478280"/>
                    <a:pt x="6691630" y="0"/>
                  </a:cubicBezTo>
                  <a:cubicBezTo>
                    <a:pt x="6691630" y="0"/>
                    <a:pt x="5193030" y="0"/>
                    <a:pt x="3345180" y="0"/>
                  </a:cubicBezTo>
                  <a:cubicBezTo>
                    <a:pt x="1497330" y="0"/>
                    <a:pt x="0" y="0"/>
                    <a:pt x="0" y="0"/>
                  </a:cubicBezTo>
                  <a:cubicBezTo>
                    <a:pt x="0" y="1478280"/>
                    <a:pt x="958850" y="2731770"/>
                    <a:pt x="2288540" y="3175000"/>
                  </a:cubicBezTo>
                  <a:cubicBezTo>
                    <a:pt x="958850" y="3618230"/>
                    <a:pt x="0" y="4871720"/>
                    <a:pt x="0" y="6350000"/>
                  </a:cubicBezTo>
                  <a:cubicBezTo>
                    <a:pt x="0" y="6350000"/>
                    <a:pt x="1498600" y="6350000"/>
                    <a:pt x="3346450" y="6350000"/>
                  </a:cubicBezTo>
                  <a:cubicBezTo>
                    <a:pt x="5194300" y="6350000"/>
                    <a:pt x="6692900" y="6350000"/>
                    <a:pt x="6692900" y="6350000"/>
                  </a:cubicBezTo>
                  <a:cubicBezTo>
                    <a:pt x="6691630" y="4871720"/>
                    <a:pt x="5732780" y="3618230"/>
                    <a:pt x="4403090" y="3175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14"/>
            <p:cNvSpPr/>
            <p:nvPr/>
          </p:nvSpPr>
          <p:spPr>
            <a:xfrm>
              <a:off x="0" y="0"/>
              <a:ext cx="6717030" cy="6375400"/>
            </a:xfrm>
            <a:custGeom>
              <a:avLst/>
              <a:gdLst/>
              <a:ahLst/>
              <a:cxnLst/>
              <a:rect l="l" t="t" r="r" b="b"/>
              <a:pathLst>
                <a:path w="6717030" h="6375400" extrusionOk="0">
                  <a:moveTo>
                    <a:pt x="6717030" y="6375400"/>
                  </a:moveTo>
                  <a:lnTo>
                    <a:pt x="0" y="6375400"/>
                  </a:lnTo>
                  <a:lnTo>
                    <a:pt x="0" y="6362700"/>
                  </a:lnTo>
                  <a:cubicBezTo>
                    <a:pt x="0" y="5643880"/>
                    <a:pt x="223520" y="4958080"/>
                    <a:pt x="647700" y="4378960"/>
                  </a:cubicBezTo>
                  <a:cubicBezTo>
                    <a:pt x="1055370" y="3822700"/>
                    <a:pt x="1612900" y="3411220"/>
                    <a:pt x="2260600" y="3187700"/>
                  </a:cubicBezTo>
                  <a:cubicBezTo>
                    <a:pt x="1612900" y="2964180"/>
                    <a:pt x="1055370" y="2552700"/>
                    <a:pt x="647700" y="1996440"/>
                  </a:cubicBezTo>
                  <a:cubicBezTo>
                    <a:pt x="223520" y="1417320"/>
                    <a:pt x="0" y="731520"/>
                    <a:pt x="0" y="12700"/>
                  </a:cubicBezTo>
                  <a:lnTo>
                    <a:pt x="0" y="0"/>
                  </a:lnTo>
                  <a:lnTo>
                    <a:pt x="6717030" y="0"/>
                  </a:lnTo>
                  <a:lnTo>
                    <a:pt x="6717030" y="12700"/>
                  </a:lnTo>
                  <a:cubicBezTo>
                    <a:pt x="6717030" y="731520"/>
                    <a:pt x="6493510" y="1417320"/>
                    <a:pt x="6069330" y="1996440"/>
                  </a:cubicBezTo>
                  <a:cubicBezTo>
                    <a:pt x="5661660" y="2552700"/>
                    <a:pt x="5104130" y="2964180"/>
                    <a:pt x="4456430" y="3187700"/>
                  </a:cubicBezTo>
                  <a:cubicBezTo>
                    <a:pt x="5104130" y="3411220"/>
                    <a:pt x="5661660" y="3822700"/>
                    <a:pt x="6069330" y="4378960"/>
                  </a:cubicBezTo>
                  <a:cubicBezTo>
                    <a:pt x="6493510" y="4956810"/>
                    <a:pt x="6717030" y="5642610"/>
                    <a:pt x="6717030" y="6362700"/>
                  </a:cubicBezTo>
                  <a:lnTo>
                    <a:pt x="6717030" y="6375400"/>
                  </a:lnTo>
                  <a:close/>
                  <a:moveTo>
                    <a:pt x="25400" y="6350000"/>
                  </a:moveTo>
                  <a:lnTo>
                    <a:pt x="6691630" y="6350000"/>
                  </a:lnTo>
                  <a:cubicBezTo>
                    <a:pt x="6689090" y="5641340"/>
                    <a:pt x="6466840" y="4964430"/>
                    <a:pt x="6049010" y="4394200"/>
                  </a:cubicBezTo>
                  <a:cubicBezTo>
                    <a:pt x="5636260" y="3831590"/>
                    <a:pt x="5071110" y="3418840"/>
                    <a:pt x="4413250" y="3199130"/>
                  </a:cubicBezTo>
                  <a:lnTo>
                    <a:pt x="4377690" y="3187700"/>
                  </a:lnTo>
                  <a:lnTo>
                    <a:pt x="4413250" y="3176270"/>
                  </a:lnTo>
                  <a:cubicBezTo>
                    <a:pt x="5071110" y="2956560"/>
                    <a:pt x="5637530" y="2543810"/>
                    <a:pt x="6049010" y="1981200"/>
                  </a:cubicBezTo>
                  <a:cubicBezTo>
                    <a:pt x="6466840" y="1410970"/>
                    <a:pt x="6689090" y="735330"/>
                    <a:pt x="6691630" y="25400"/>
                  </a:cubicBezTo>
                  <a:lnTo>
                    <a:pt x="25400" y="25400"/>
                  </a:lnTo>
                  <a:cubicBezTo>
                    <a:pt x="27940" y="734060"/>
                    <a:pt x="250190" y="1410970"/>
                    <a:pt x="668020" y="1981200"/>
                  </a:cubicBezTo>
                  <a:cubicBezTo>
                    <a:pt x="1080770" y="2543810"/>
                    <a:pt x="1645920" y="2956560"/>
                    <a:pt x="2303780" y="3176270"/>
                  </a:cubicBezTo>
                  <a:lnTo>
                    <a:pt x="2339340" y="3187700"/>
                  </a:lnTo>
                  <a:lnTo>
                    <a:pt x="2303780" y="3199130"/>
                  </a:lnTo>
                  <a:cubicBezTo>
                    <a:pt x="1645920" y="3418840"/>
                    <a:pt x="1079500" y="3831590"/>
                    <a:pt x="668020" y="4394200"/>
                  </a:cubicBezTo>
                  <a:cubicBezTo>
                    <a:pt x="250190" y="4964430"/>
                    <a:pt x="27940" y="5641340"/>
                    <a:pt x="25400" y="635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6" name="Google Shape;106;p14"/>
          <p:cNvGrpSpPr/>
          <p:nvPr/>
        </p:nvGrpSpPr>
        <p:grpSpPr>
          <a:xfrm>
            <a:off x="1028700" y="5268281"/>
            <a:ext cx="5316569" cy="5046167"/>
            <a:chOff x="0" y="0"/>
            <a:chExt cx="6717030" cy="6375400"/>
          </a:xfrm>
        </p:grpSpPr>
        <p:sp>
          <p:nvSpPr>
            <p:cNvPr id="107" name="Google Shape;107;p14"/>
            <p:cNvSpPr/>
            <p:nvPr/>
          </p:nvSpPr>
          <p:spPr>
            <a:xfrm>
              <a:off x="12700" y="12700"/>
              <a:ext cx="6692900" cy="6350000"/>
            </a:xfrm>
            <a:custGeom>
              <a:avLst/>
              <a:gdLst/>
              <a:ahLst/>
              <a:cxnLst/>
              <a:rect l="l" t="t" r="r" b="b"/>
              <a:pathLst>
                <a:path w="6692900" h="6350000" extrusionOk="0">
                  <a:moveTo>
                    <a:pt x="4403090" y="3175000"/>
                  </a:moveTo>
                  <a:cubicBezTo>
                    <a:pt x="5732780" y="2731770"/>
                    <a:pt x="6691630" y="1478280"/>
                    <a:pt x="6691630" y="0"/>
                  </a:cubicBezTo>
                  <a:cubicBezTo>
                    <a:pt x="6691630" y="0"/>
                    <a:pt x="5193030" y="0"/>
                    <a:pt x="3345180" y="0"/>
                  </a:cubicBezTo>
                  <a:cubicBezTo>
                    <a:pt x="1497330" y="0"/>
                    <a:pt x="0" y="0"/>
                    <a:pt x="0" y="0"/>
                  </a:cubicBezTo>
                  <a:cubicBezTo>
                    <a:pt x="0" y="1478280"/>
                    <a:pt x="958850" y="2731770"/>
                    <a:pt x="2288540" y="3175000"/>
                  </a:cubicBezTo>
                  <a:cubicBezTo>
                    <a:pt x="958850" y="3618230"/>
                    <a:pt x="0" y="4871720"/>
                    <a:pt x="0" y="6350000"/>
                  </a:cubicBezTo>
                  <a:cubicBezTo>
                    <a:pt x="0" y="6350000"/>
                    <a:pt x="1498600" y="6350000"/>
                    <a:pt x="3346450" y="6350000"/>
                  </a:cubicBezTo>
                  <a:cubicBezTo>
                    <a:pt x="5194300" y="6350000"/>
                    <a:pt x="6692900" y="6350000"/>
                    <a:pt x="6692900" y="6350000"/>
                  </a:cubicBezTo>
                  <a:cubicBezTo>
                    <a:pt x="6691630" y="4871720"/>
                    <a:pt x="5732780" y="3618230"/>
                    <a:pt x="4403090" y="3175000"/>
                  </a:cubicBez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14"/>
            <p:cNvSpPr/>
            <p:nvPr/>
          </p:nvSpPr>
          <p:spPr>
            <a:xfrm>
              <a:off x="0" y="0"/>
              <a:ext cx="6717030" cy="6375400"/>
            </a:xfrm>
            <a:custGeom>
              <a:avLst/>
              <a:gdLst/>
              <a:ahLst/>
              <a:cxnLst/>
              <a:rect l="l" t="t" r="r" b="b"/>
              <a:pathLst>
                <a:path w="6717030" h="6375400" extrusionOk="0">
                  <a:moveTo>
                    <a:pt x="6717030" y="6375400"/>
                  </a:moveTo>
                  <a:lnTo>
                    <a:pt x="0" y="6375400"/>
                  </a:lnTo>
                  <a:lnTo>
                    <a:pt x="0" y="6362700"/>
                  </a:lnTo>
                  <a:cubicBezTo>
                    <a:pt x="0" y="5643880"/>
                    <a:pt x="223520" y="4958080"/>
                    <a:pt x="647700" y="4378960"/>
                  </a:cubicBezTo>
                  <a:cubicBezTo>
                    <a:pt x="1055370" y="3822700"/>
                    <a:pt x="1612900" y="3411220"/>
                    <a:pt x="2260600" y="3187700"/>
                  </a:cubicBezTo>
                  <a:cubicBezTo>
                    <a:pt x="1612900" y="2964180"/>
                    <a:pt x="1055370" y="2552700"/>
                    <a:pt x="647700" y="1996440"/>
                  </a:cubicBezTo>
                  <a:cubicBezTo>
                    <a:pt x="223520" y="1417320"/>
                    <a:pt x="0" y="731520"/>
                    <a:pt x="0" y="12700"/>
                  </a:cubicBezTo>
                  <a:lnTo>
                    <a:pt x="0" y="0"/>
                  </a:lnTo>
                  <a:lnTo>
                    <a:pt x="6717030" y="0"/>
                  </a:lnTo>
                  <a:lnTo>
                    <a:pt x="6717030" y="12700"/>
                  </a:lnTo>
                  <a:cubicBezTo>
                    <a:pt x="6717030" y="731520"/>
                    <a:pt x="6493510" y="1417320"/>
                    <a:pt x="6069330" y="1996440"/>
                  </a:cubicBezTo>
                  <a:cubicBezTo>
                    <a:pt x="5661660" y="2552700"/>
                    <a:pt x="5104130" y="2964180"/>
                    <a:pt x="4456430" y="3187700"/>
                  </a:cubicBezTo>
                  <a:cubicBezTo>
                    <a:pt x="5104130" y="3411220"/>
                    <a:pt x="5661660" y="3822700"/>
                    <a:pt x="6069330" y="4378960"/>
                  </a:cubicBezTo>
                  <a:cubicBezTo>
                    <a:pt x="6493510" y="4956810"/>
                    <a:pt x="6717030" y="5642610"/>
                    <a:pt x="6717030" y="6362700"/>
                  </a:cubicBezTo>
                  <a:lnTo>
                    <a:pt x="6717030" y="6375400"/>
                  </a:lnTo>
                  <a:close/>
                  <a:moveTo>
                    <a:pt x="25400" y="6350000"/>
                  </a:moveTo>
                  <a:lnTo>
                    <a:pt x="6691630" y="6350000"/>
                  </a:lnTo>
                  <a:cubicBezTo>
                    <a:pt x="6689090" y="5641340"/>
                    <a:pt x="6466840" y="4964430"/>
                    <a:pt x="6049010" y="4394200"/>
                  </a:cubicBezTo>
                  <a:cubicBezTo>
                    <a:pt x="5636260" y="3831590"/>
                    <a:pt x="5071110" y="3418840"/>
                    <a:pt x="4413250" y="3199130"/>
                  </a:cubicBezTo>
                  <a:lnTo>
                    <a:pt x="4377690" y="3187700"/>
                  </a:lnTo>
                  <a:lnTo>
                    <a:pt x="4413250" y="3176270"/>
                  </a:lnTo>
                  <a:cubicBezTo>
                    <a:pt x="5071110" y="2956560"/>
                    <a:pt x="5637530" y="2543810"/>
                    <a:pt x="6049010" y="1981200"/>
                  </a:cubicBezTo>
                  <a:cubicBezTo>
                    <a:pt x="6466840" y="1410970"/>
                    <a:pt x="6689090" y="735330"/>
                    <a:pt x="6691630" y="25400"/>
                  </a:cubicBezTo>
                  <a:lnTo>
                    <a:pt x="25400" y="25400"/>
                  </a:lnTo>
                  <a:cubicBezTo>
                    <a:pt x="27940" y="734060"/>
                    <a:pt x="250190" y="1410970"/>
                    <a:pt x="668020" y="1981200"/>
                  </a:cubicBezTo>
                  <a:cubicBezTo>
                    <a:pt x="1080770" y="2543810"/>
                    <a:pt x="1645920" y="2956560"/>
                    <a:pt x="2303780" y="3176270"/>
                  </a:cubicBezTo>
                  <a:lnTo>
                    <a:pt x="2339340" y="3187700"/>
                  </a:lnTo>
                  <a:lnTo>
                    <a:pt x="2303780" y="3199130"/>
                  </a:lnTo>
                  <a:cubicBezTo>
                    <a:pt x="1645920" y="3418840"/>
                    <a:pt x="1079500" y="3831590"/>
                    <a:pt x="668020" y="4394200"/>
                  </a:cubicBezTo>
                  <a:cubicBezTo>
                    <a:pt x="250190" y="4964430"/>
                    <a:pt x="27940" y="5641340"/>
                    <a:pt x="25400" y="635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109" name="Google Shape;109;p14"/>
          <p:cNvCxnSpPr/>
          <p:nvPr/>
        </p:nvCxnSpPr>
        <p:spPr>
          <a:xfrm>
            <a:off x="11780104" y="5017065"/>
            <a:ext cx="1181508" cy="0"/>
          </a:xfrm>
          <a:prstGeom prst="straightConnector1">
            <a:avLst/>
          </a:prstGeom>
          <a:noFill/>
          <a:ln w="76200" cap="flat" cmpd="sng">
            <a:solidFill>
              <a:srgbClr val="FABC2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0" name="Google Shape;110;p14"/>
          <p:cNvSpPr txBox="1"/>
          <p:nvPr/>
        </p:nvSpPr>
        <p:spPr>
          <a:xfrm>
            <a:off x="7428420" y="2735585"/>
            <a:ext cx="9776883" cy="2142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dirty="0">
                <a:solidFill>
                  <a:srgbClr val="0892CD"/>
                </a:solidFill>
                <a:latin typeface="Roboto"/>
                <a:ea typeface="Roboto"/>
                <a:cs typeface="Roboto"/>
                <a:sym typeface="Roboto"/>
              </a:rPr>
              <a:t>Polynesia Subregion Impacts</a:t>
            </a:r>
            <a:endParaRPr dirty="0"/>
          </a:p>
        </p:txBody>
      </p:sp>
      <p:sp>
        <p:nvSpPr>
          <p:cNvPr id="111" name="Google Shape;111;p14"/>
          <p:cNvSpPr txBox="1"/>
          <p:nvPr/>
        </p:nvSpPr>
        <p:spPr>
          <a:xfrm>
            <a:off x="6572821" y="5258099"/>
            <a:ext cx="11716800" cy="583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8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99" b="1" dirty="0">
                <a:latin typeface="Lato"/>
                <a:ea typeface="Lato"/>
                <a:cs typeface="Lato"/>
                <a:sym typeface="Lato"/>
              </a:rPr>
              <a:t>SPREP</a:t>
            </a:r>
            <a:endParaRPr lang="en-US" dirty="0"/>
          </a:p>
        </p:txBody>
      </p:sp>
      <p:sp>
        <p:nvSpPr>
          <p:cNvPr id="112" name="Google Shape;112;p14"/>
          <p:cNvSpPr txBox="1"/>
          <p:nvPr/>
        </p:nvSpPr>
        <p:spPr>
          <a:xfrm>
            <a:off x="7482417" y="802005"/>
            <a:ext cx="9776883" cy="453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>
                <a:solidFill>
                  <a:srgbClr val="E38E00"/>
                </a:solidFill>
                <a:latin typeface="Roboto"/>
                <a:ea typeface="Roboto"/>
                <a:cs typeface="Roboto"/>
                <a:sym typeface="Roboto"/>
              </a:rPr>
              <a:t>PICOF-19</a:t>
            </a:r>
            <a:endParaRPr/>
          </a:p>
        </p:txBody>
      </p:sp>
      <p:grpSp>
        <p:nvGrpSpPr>
          <p:cNvPr id="113" name="Google Shape;113;p14"/>
          <p:cNvGrpSpPr/>
          <p:nvPr/>
        </p:nvGrpSpPr>
        <p:grpSpPr>
          <a:xfrm>
            <a:off x="8030211" y="7226127"/>
            <a:ext cx="3344231" cy="1130473"/>
            <a:chOff x="0" y="0"/>
            <a:chExt cx="4458974" cy="1507298"/>
          </a:xfrm>
        </p:grpSpPr>
        <p:sp>
          <p:nvSpPr>
            <p:cNvPr id="114" name="Google Shape;114;p14"/>
            <p:cNvSpPr/>
            <p:nvPr/>
          </p:nvSpPr>
          <p:spPr>
            <a:xfrm>
              <a:off x="0" y="0"/>
              <a:ext cx="1108692" cy="1507298"/>
            </a:xfrm>
            <a:custGeom>
              <a:avLst/>
              <a:gdLst/>
              <a:ahLst/>
              <a:cxnLst/>
              <a:rect l="l" t="t" r="r" b="b"/>
              <a:pathLst>
                <a:path w="1108692" h="1507298" extrusionOk="0">
                  <a:moveTo>
                    <a:pt x="0" y="0"/>
                  </a:moveTo>
                  <a:lnTo>
                    <a:pt x="1108692" y="0"/>
                  </a:lnTo>
                  <a:lnTo>
                    <a:pt x="1108692" y="1507298"/>
                  </a:lnTo>
                  <a:lnTo>
                    <a:pt x="0" y="150729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14"/>
            <p:cNvSpPr/>
            <p:nvPr/>
          </p:nvSpPr>
          <p:spPr>
            <a:xfrm>
              <a:off x="1013242" y="156493"/>
              <a:ext cx="1250370" cy="1194311"/>
            </a:xfrm>
            <a:custGeom>
              <a:avLst/>
              <a:gdLst/>
              <a:ahLst/>
              <a:cxnLst/>
              <a:rect l="l" t="t" r="r" b="b"/>
              <a:pathLst>
                <a:path w="1250370" h="1194311" extrusionOk="0">
                  <a:moveTo>
                    <a:pt x="0" y="0"/>
                  </a:moveTo>
                  <a:lnTo>
                    <a:pt x="1250369" y="0"/>
                  </a:lnTo>
                  <a:lnTo>
                    <a:pt x="1250369" y="1194311"/>
                  </a:lnTo>
                  <a:lnTo>
                    <a:pt x="0" y="119431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14"/>
            <p:cNvSpPr/>
            <p:nvPr/>
          </p:nvSpPr>
          <p:spPr>
            <a:xfrm>
              <a:off x="2191291" y="336597"/>
              <a:ext cx="2267683" cy="834104"/>
            </a:xfrm>
            <a:custGeom>
              <a:avLst/>
              <a:gdLst/>
              <a:ahLst/>
              <a:cxnLst/>
              <a:rect l="l" t="t" r="r" b="b"/>
              <a:pathLst>
                <a:path w="2267683" h="834104" extrusionOk="0">
                  <a:moveTo>
                    <a:pt x="0" y="0"/>
                  </a:moveTo>
                  <a:lnTo>
                    <a:pt x="2267683" y="0"/>
                  </a:lnTo>
                  <a:lnTo>
                    <a:pt x="2267683" y="834104"/>
                  </a:lnTo>
                  <a:lnTo>
                    <a:pt x="0" y="83410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14"/>
            <p:cNvSpPr/>
            <p:nvPr/>
          </p:nvSpPr>
          <p:spPr>
            <a:xfrm>
              <a:off x="1107655" y="261369"/>
              <a:ext cx="1061543" cy="984560"/>
            </a:xfrm>
            <a:custGeom>
              <a:avLst/>
              <a:gdLst/>
              <a:ahLst/>
              <a:cxnLst/>
              <a:rect l="l" t="t" r="r" b="b"/>
              <a:pathLst>
                <a:path w="1061543" h="984560" extrusionOk="0">
                  <a:moveTo>
                    <a:pt x="0" y="0"/>
                  </a:moveTo>
                  <a:lnTo>
                    <a:pt x="1061543" y="0"/>
                  </a:lnTo>
                  <a:lnTo>
                    <a:pt x="1061543" y="984560"/>
                  </a:lnTo>
                  <a:lnTo>
                    <a:pt x="0" y="98456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F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road with trees and smoke&#10;&#10;Description automatically generated">
            <a:extLst>
              <a:ext uri="{FF2B5EF4-FFF2-40B4-BE49-F238E27FC236}">
                <a16:creationId xmlns:a16="http://schemas.microsoft.com/office/drawing/2014/main" id="{47A476BF-2711-4766-B321-1506FE1F33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070" b="11432"/>
          <a:stretch/>
        </p:blipFill>
        <p:spPr>
          <a:xfrm>
            <a:off x="9161428" y="4607815"/>
            <a:ext cx="9115223" cy="5679186"/>
          </a:xfrm>
          <a:prstGeom prst="rect">
            <a:avLst/>
          </a:prstGeom>
        </p:spPr>
      </p:pic>
      <p:pic>
        <p:nvPicPr>
          <p:cNvPr id="12" name="Picture 11" descr="A field of plants and trees&#10;&#10;Description automatically generated">
            <a:extLst>
              <a:ext uri="{FF2B5EF4-FFF2-40B4-BE49-F238E27FC236}">
                <a16:creationId xmlns:a16="http://schemas.microsoft.com/office/drawing/2014/main" id="{5EC05956-9421-4B34-BEC7-71F620E2F84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368" r="19991"/>
          <a:stretch/>
        </p:blipFill>
        <p:spPr>
          <a:xfrm>
            <a:off x="9172777" y="0"/>
            <a:ext cx="9115223" cy="492442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04541" y="0"/>
            <a:ext cx="6667500" cy="10287000"/>
            <a:chOff x="0" y="0"/>
            <a:chExt cx="88900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890000" cy="13716000"/>
            </a:xfrm>
            <a:custGeom>
              <a:avLst/>
              <a:gdLst/>
              <a:ahLst/>
              <a:cxnLst/>
              <a:rect l="l" t="t" r="r" b="b"/>
              <a:pathLst>
                <a:path w="8890000" h="13716000">
                  <a:moveTo>
                    <a:pt x="0" y="0"/>
                  </a:moveTo>
                  <a:lnTo>
                    <a:pt x="8890000" y="0"/>
                  </a:lnTo>
                  <a:lnTo>
                    <a:pt x="8890000" y="13716000"/>
                  </a:lnTo>
                  <a:lnTo>
                    <a:pt x="0" y="13716000"/>
                  </a:lnTo>
                  <a:close/>
                </a:path>
              </a:pathLst>
            </a:custGeom>
            <a:gradFill rotWithShape="1">
              <a:gsLst>
                <a:gs pos="0">
                  <a:srgbClr val="071F2A">
                    <a:alpha val="82000"/>
                  </a:srgbClr>
                </a:gs>
                <a:gs pos="45000">
                  <a:srgbClr val="071F2A">
                    <a:alpha val="73800"/>
                  </a:srgbClr>
                </a:gs>
                <a:gs pos="100000">
                  <a:srgbClr val="071F2A">
                    <a:alpha val="0"/>
                  </a:srgbClr>
                </a:gs>
              </a:gsLst>
              <a:lin ang="16200000"/>
            </a:gra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890000" cy="13754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47750" y="1104900"/>
            <a:ext cx="5715000" cy="281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lang="en-US" sz="1650" b="1" spc="66">
                <a:solidFill>
                  <a:srgbClr val="E7B84B"/>
                </a:solidFill>
                <a:latin typeface="Aptos Bold"/>
                <a:ea typeface="Aptos Bold"/>
                <a:cs typeface="Aptos Bold"/>
                <a:sym typeface="Aptos Bold"/>
              </a:rPr>
              <a:t>POLYNESIA SUBREGION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47750" y="2181225"/>
            <a:ext cx="10001250" cy="22448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14"/>
              </a:lnSpc>
            </a:pPr>
            <a:r>
              <a:rPr lang="en-US" sz="5700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Overview of Extreme Events and Their Impacts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47750" y="4924425"/>
            <a:ext cx="6667500" cy="344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0"/>
              </a:lnSpc>
            </a:pPr>
            <a:r>
              <a:rPr lang="en-US" sz="210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Environment and society over the last six months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47750" y="6629400"/>
            <a:ext cx="6191250" cy="781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49"/>
              </a:lnSpc>
            </a:pPr>
            <a:r>
              <a:rPr lang="en-US" sz="225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Tonga · Tuvalu · Samoa · Cook Islands</a:t>
            </a:r>
          </a:p>
          <a:p>
            <a:pPr algn="l">
              <a:lnSpc>
                <a:spcPts val="3149"/>
              </a:lnSpc>
            </a:pPr>
            <a:r>
              <a:rPr lang="en-US" sz="225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rPr>
              <a:t>May–October 2026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47750" y="8820150"/>
            <a:ext cx="3429000" cy="281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lang="en-US" sz="1650" b="1" spc="66">
                <a:solidFill>
                  <a:srgbClr val="EF6A4B"/>
                </a:solidFill>
                <a:latin typeface="Aptos Bold"/>
                <a:ea typeface="Aptos Bold"/>
                <a:cs typeface="Aptos Bold"/>
                <a:sym typeface="Aptos Bold"/>
              </a:rPr>
              <a:t>OCTOBER 2026</a:t>
            </a:r>
          </a:p>
        </p:txBody>
      </p:sp>
      <p:grpSp>
        <p:nvGrpSpPr>
          <p:cNvPr id="16" name="Google Shape;88;p13">
            <a:extLst>
              <a:ext uri="{FF2B5EF4-FFF2-40B4-BE49-F238E27FC236}">
                <a16:creationId xmlns:a16="http://schemas.microsoft.com/office/drawing/2014/main" id="{A56C6DBC-9E94-E21B-1F4C-CF46BE670411}"/>
              </a:ext>
            </a:extLst>
          </p:cNvPr>
          <p:cNvGrpSpPr/>
          <p:nvPr/>
        </p:nvGrpSpPr>
        <p:grpSpPr>
          <a:xfrm>
            <a:off x="2843244" y="8407079"/>
            <a:ext cx="5018396" cy="1696403"/>
            <a:chOff x="0" y="0"/>
            <a:chExt cx="6691194" cy="2261870"/>
          </a:xfrm>
        </p:grpSpPr>
        <p:sp>
          <p:nvSpPr>
            <p:cNvPr id="17" name="Google Shape;89;p13">
              <a:extLst>
                <a:ext uri="{FF2B5EF4-FFF2-40B4-BE49-F238E27FC236}">
                  <a16:creationId xmlns:a16="http://schemas.microsoft.com/office/drawing/2014/main" id="{AC65DB3F-34A1-98AA-BBC8-6DD03D881B40}"/>
                </a:ext>
              </a:extLst>
            </p:cNvPr>
            <p:cNvSpPr/>
            <p:nvPr/>
          </p:nvSpPr>
          <p:spPr>
            <a:xfrm>
              <a:off x="0" y="0"/>
              <a:ext cx="1663718" cy="2261870"/>
            </a:xfrm>
            <a:custGeom>
              <a:avLst/>
              <a:gdLst/>
              <a:ahLst/>
              <a:cxnLst/>
              <a:rect l="l" t="t" r="r" b="b"/>
              <a:pathLst>
                <a:path w="1663718" h="2261870" extrusionOk="0">
                  <a:moveTo>
                    <a:pt x="0" y="0"/>
                  </a:moveTo>
                  <a:lnTo>
                    <a:pt x="1663718" y="0"/>
                  </a:lnTo>
                  <a:lnTo>
                    <a:pt x="1663718" y="2261870"/>
                  </a:lnTo>
                  <a:lnTo>
                    <a:pt x="0" y="226187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90;p13">
              <a:extLst>
                <a:ext uri="{FF2B5EF4-FFF2-40B4-BE49-F238E27FC236}">
                  <a16:creationId xmlns:a16="http://schemas.microsoft.com/office/drawing/2014/main" id="{13C19421-8B7A-84C1-0A45-BE78D2826E6C}"/>
                </a:ext>
              </a:extLst>
            </p:cNvPr>
            <p:cNvSpPr/>
            <p:nvPr/>
          </p:nvSpPr>
          <p:spPr>
            <a:xfrm>
              <a:off x="1520483" y="234836"/>
              <a:ext cx="1876321" cy="1792198"/>
            </a:xfrm>
            <a:custGeom>
              <a:avLst/>
              <a:gdLst/>
              <a:ahLst/>
              <a:cxnLst/>
              <a:rect l="l" t="t" r="r" b="b"/>
              <a:pathLst>
                <a:path w="1876321" h="1792198" extrusionOk="0">
                  <a:moveTo>
                    <a:pt x="0" y="0"/>
                  </a:moveTo>
                  <a:lnTo>
                    <a:pt x="1876321" y="0"/>
                  </a:lnTo>
                  <a:lnTo>
                    <a:pt x="1876321" y="1792198"/>
                  </a:lnTo>
                  <a:lnTo>
                    <a:pt x="0" y="179219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91;p13">
              <a:extLst>
                <a:ext uri="{FF2B5EF4-FFF2-40B4-BE49-F238E27FC236}">
                  <a16:creationId xmlns:a16="http://schemas.microsoft.com/office/drawing/2014/main" id="{DFE295E0-2023-F2CA-64B0-BECE9F09BD84}"/>
                </a:ext>
              </a:extLst>
            </p:cNvPr>
            <p:cNvSpPr/>
            <p:nvPr/>
          </p:nvSpPr>
          <p:spPr>
            <a:xfrm>
              <a:off x="3288280" y="505102"/>
              <a:ext cx="3402914" cy="1251667"/>
            </a:xfrm>
            <a:custGeom>
              <a:avLst/>
              <a:gdLst/>
              <a:ahLst/>
              <a:cxnLst/>
              <a:rect l="l" t="t" r="r" b="b"/>
              <a:pathLst>
                <a:path w="3402914" h="1251667" extrusionOk="0">
                  <a:moveTo>
                    <a:pt x="0" y="0"/>
                  </a:moveTo>
                  <a:lnTo>
                    <a:pt x="3402914" y="0"/>
                  </a:lnTo>
                  <a:lnTo>
                    <a:pt x="3402914" y="1251667"/>
                  </a:lnTo>
                  <a:lnTo>
                    <a:pt x="0" y="125166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92;p13">
              <a:extLst>
                <a:ext uri="{FF2B5EF4-FFF2-40B4-BE49-F238E27FC236}">
                  <a16:creationId xmlns:a16="http://schemas.microsoft.com/office/drawing/2014/main" id="{B0A6F0C9-E3AB-1377-55ED-7337979299CF}"/>
                </a:ext>
              </a:extLst>
            </p:cNvPr>
            <p:cNvSpPr/>
            <p:nvPr/>
          </p:nvSpPr>
          <p:spPr>
            <a:xfrm>
              <a:off x="1662161" y="392213"/>
              <a:ext cx="1592965" cy="1477444"/>
            </a:xfrm>
            <a:custGeom>
              <a:avLst/>
              <a:gdLst/>
              <a:ahLst/>
              <a:cxnLst/>
              <a:rect l="l" t="t" r="r" b="b"/>
              <a:pathLst>
                <a:path w="1592965" h="1477444" extrusionOk="0">
                  <a:moveTo>
                    <a:pt x="0" y="0"/>
                  </a:moveTo>
                  <a:lnTo>
                    <a:pt x="1592965" y="0"/>
                  </a:lnTo>
                  <a:lnTo>
                    <a:pt x="1592965" y="1477444"/>
                  </a:lnTo>
                  <a:lnTo>
                    <a:pt x="0" y="147744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40122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47750" y="723900"/>
            <a:ext cx="15716250" cy="59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dirty="0">
                <a:solidFill>
                  <a:srgbClr val="102D35"/>
                </a:solidFill>
                <a:latin typeface="Archivo Black"/>
                <a:ea typeface="Archivo Black"/>
                <a:cs typeface="Archivo Black"/>
                <a:sym typeface="Archivo Black"/>
              </a:rPr>
              <a:t>A region shaped by water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7750" y="2390775"/>
            <a:ext cx="6191250" cy="14582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52"/>
              </a:lnSpc>
            </a:pPr>
            <a:r>
              <a:rPr lang="en-US" sz="2550">
                <a:solidFill>
                  <a:srgbClr val="102D35"/>
                </a:solidFill>
                <a:latin typeface="Aptos"/>
                <a:ea typeface="Aptos"/>
                <a:cs typeface="Aptos"/>
                <a:sym typeface="Aptos"/>
              </a:rPr>
              <a:t>Drought · flooding · storms</a:t>
            </a:r>
          </a:p>
          <a:p>
            <a:pPr algn="l">
              <a:lnSpc>
                <a:spcPts val="3952"/>
              </a:lnSpc>
            </a:pPr>
            <a:r>
              <a:rPr lang="en-US" sz="2550">
                <a:solidFill>
                  <a:srgbClr val="102D35"/>
                </a:solidFill>
                <a:latin typeface="Aptos"/>
                <a:ea typeface="Aptos"/>
                <a:cs typeface="Aptos"/>
                <a:sym typeface="Aptos"/>
              </a:rPr>
              <a:t>Coral bleaching · temperature extremes</a:t>
            </a:r>
          </a:p>
          <a:p>
            <a:pPr algn="l">
              <a:lnSpc>
                <a:spcPts val="3952"/>
              </a:lnSpc>
            </a:pPr>
            <a:r>
              <a:rPr lang="en-US" sz="2550">
                <a:solidFill>
                  <a:srgbClr val="102D35"/>
                </a:solidFill>
                <a:latin typeface="Aptos"/>
                <a:ea typeface="Aptos"/>
                <a:cs typeface="Aptos"/>
                <a:sym typeface="Aptos"/>
              </a:rPr>
              <a:t>Transport disruption · bushfire risk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47750" y="6638925"/>
            <a:ext cx="6191250" cy="675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3"/>
              </a:lnSpc>
            </a:pPr>
            <a:r>
              <a:rPr lang="en-US" sz="2025">
                <a:solidFill>
                  <a:srgbClr val="102D35"/>
                </a:solidFill>
                <a:latin typeface="Aptos"/>
                <a:ea typeface="Aptos"/>
                <a:cs typeface="Aptos"/>
                <a:sym typeface="Aptos"/>
              </a:rPr>
              <a:t>El Niño is a consistent background pattern — not evidence of direct causation for individual events.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47750" y="8286750"/>
            <a:ext cx="6191250" cy="685800"/>
            <a:chOff x="0" y="0"/>
            <a:chExt cx="8255000" cy="9144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55000" cy="914400"/>
            </a:xfrm>
            <a:custGeom>
              <a:avLst/>
              <a:gdLst/>
              <a:ahLst/>
              <a:cxnLst/>
              <a:rect l="l" t="t" r="r" b="b"/>
              <a:pathLst>
                <a:path w="8255000" h="914400">
                  <a:moveTo>
                    <a:pt x="35169" y="0"/>
                  </a:moveTo>
                  <a:lnTo>
                    <a:pt x="8219831" y="0"/>
                  </a:lnTo>
                  <a:cubicBezTo>
                    <a:pt x="8239254" y="0"/>
                    <a:pt x="8255000" y="15746"/>
                    <a:pt x="8255000" y="35169"/>
                  </a:cubicBezTo>
                  <a:lnTo>
                    <a:pt x="8255000" y="879231"/>
                  </a:lnTo>
                  <a:cubicBezTo>
                    <a:pt x="8255000" y="898654"/>
                    <a:pt x="8239254" y="914400"/>
                    <a:pt x="8219831" y="914400"/>
                  </a:cubicBezTo>
                  <a:lnTo>
                    <a:pt x="35169" y="914400"/>
                  </a:lnTo>
                  <a:cubicBezTo>
                    <a:pt x="15746" y="914400"/>
                    <a:pt x="0" y="898654"/>
                    <a:pt x="0" y="879231"/>
                  </a:cubicBezTo>
                  <a:lnTo>
                    <a:pt x="0" y="35169"/>
                  </a:lnTo>
                  <a:cubicBezTo>
                    <a:pt x="0" y="15746"/>
                    <a:pt x="15746" y="0"/>
                    <a:pt x="35169" y="0"/>
                  </a:cubicBezTo>
                  <a:close/>
                </a:path>
              </a:pathLst>
            </a:custGeom>
            <a:solidFill>
              <a:srgbClr val="EF6A4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9525"/>
              <a:ext cx="8255000" cy="904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70"/>
                </a:lnSpc>
              </a:pPr>
              <a:r>
                <a:rPr lang="en-US" sz="1800" b="1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ATTRIBUTION REQUIRES CAUTION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8382000" y="1779854"/>
            <a:ext cx="8877300" cy="7845056"/>
          </a:xfrm>
          <a:custGeom>
            <a:avLst/>
            <a:gdLst/>
            <a:ahLst/>
            <a:cxnLst/>
            <a:rect l="l" t="t" r="r" b="b"/>
            <a:pathLst>
              <a:path w="8877300" h="7845056">
                <a:moveTo>
                  <a:pt x="0" y="0"/>
                </a:moveTo>
                <a:lnTo>
                  <a:pt x="8877300" y="0"/>
                </a:lnTo>
                <a:lnTo>
                  <a:pt x="8877300" y="7845056"/>
                </a:lnTo>
                <a:lnTo>
                  <a:pt x="0" y="78450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" b="-1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AU"/>
          </a:p>
        </p:txBody>
      </p:sp>
      <p:grpSp>
        <p:nvGrpSpPr>
          <p:cNvPr id="9" name="Google Shape;88;p13">
            <a:extLst>
              <a:ext uri="{FF2B5EF4-FFF2-40B4-BE49-F238E27FC236}">
                <a16:creationId xmlns:a16="http://schemas.microsoft.com/office/drawing/2014/main" id="{23C0D7DD-0F27-8824-E03F-2478854CEB7C}"/>
              </a:ext>
            </a:extLst>
          </p:cNvPr>
          <p:cNvGrpSpPr/>
          <p:nvPr/>
        </p:nvGrpSpPr>
        <p:grpSpPr>
          <a:xfrm>
            <a:off x="13563600" y="208360"/>
            <a:ext cx="4561196" cy="1547338"/>
            <a:chOff x="0" y="0"/>
            <a:chExt cx="6691194" cy="2261870"/>
          </a:xfrm>
        </p:grpSpPr>
        <p:sp>
          <p:nvSpPr>
            <p:cNvPr id="10" name="Google Shape;89;p13">
              <a:extLst>
                <a:ext uri="{FF2B5EF4-FFF2-40B4-BE49-F238E27FC236}">
                  <a16:creationId xmlns:a16="http://schemas.microsoft.com/office/drawing/2014/main" id="{252482FD-C85C-D5D3-2C3B-B53F6653A67D}"/>
                </a:ext>
              </a:extLst>
            </p:cNvPr>
            <p:cNvSpPr/>
            <p:nvPr/>
          </p:nvSpPr>
          <p:spPr>
            <a:xfrm>
              <a:off x="0" y="0"/>
              <a:ext cx="1663718" cy="2261870"/>
            </a:xfrm>
            <a:custGeom>
              <a:avLst/>
              <a:gdLst/>
              <a:ahLst/>
              <a:cxnLst/>
              <a:rect l="l" t="t" r="r" b="b"/>
              <a:pathLst>
                <a:path w="1663718" h="2261870" extrusionOk="0">
                  <a:moveTo>
                    <a:pt x="0" y="0"/>
                  </a:moveTo>
                  <a:lnTo>
                    <a:pt x="1663718" y="0"/>
                  </a:lnTo>
                  <a:lnTo>
                    <a:pt x="1663718" y="2261870"/>
                  </a:lnTo>
                  <a:lnTo>
                    <a:pt x="0" y="226187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90;p13">
              <a:extLst>
                <a:ext uri="{FF2B5EF4-FFF2-40B4-BE49-F238E27FC236}">
                  <a16:creationId xmlns:a16="http://schemas.microsoft.com/office/drawing/2014/main" id="{281B140B-F883-730B-B63E-7B63B25B0D7C}"/>
                </a:ext>
              </a:extLst>
            </p:cNvPr>
            <p:cNvSpPr/>
            <p:nvPr/>
          </p:nvSpPr>
          <p:spPr>
            <a:xfrm>
              <a:off x="1520483" y="234836"/>
              <a:ext cx="1876321" cy="1792198"/>
            </a:xfrm>
            <a:custGeom>
              <a:avLst/>
              <a:gdLst/>
              <a:ahLst/>
              <a:cxnLst/>
              <a:rect l="l" t="t" r="r" b="b"/>
              <a:pathLst>
                <a:path w="1876321" h="1792198" extrusionOk="0">
                  <a:moveTo>
                    <a:pt x="0" y="0"/>
                  </a:moveTo>
                  <a:lnTo>
                    <a:pt x="1876321" y="0"/>
                  </a:lnTo>
                  <a:lnTo>
                    <a:pt x="1876321" y="1792198"/>
                  </a:lnTo>
                  <a:lnTo>
                    <a:pt x="0" y="179219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91;p13">
              <a:extLst>
                <a:ext uri="{FF2B5EF4-FFF2-40B4-BE49-F238E27FC236}">
                  <a16:creationId xmlns:a16="http://schemas.microsoft.com/office/drawing/2014/main" id="{0C9C6645-5DC4-E577-09CC-4C2325DC2F8B}"/>
                </a:ext>
              </a:extLst>
            </p:cNvPr>
            <p:cNvSpPr/>
            <p:nvPr/>
          </p:nvSpPr>
          <p:spPr>
            <a:xfrm>
              <a:off x="3288280" y="505102"/>
              <a:ext cx="3402914" cy="1251667"/>
            </a:xfrm>
            <a:custGeom>
              <a:avLst/>
              <a:gdLst/>
              <a:ahLst/>
              <a:cxnLst/>
              <a:rect l="l" t="t" r="r" b="b"/>
              <a:pathLst>
                <a:path w="3402914" h="1251667" extrusionOk="0">
                  <a:moveTo>
                    <a:pt x="0" y="0"/>
                  </a:moveTo>
                  <a:lnTo>
                    <a:pt x="3402914" y="0"/>
                  </a:lnTo>
                  <a:lnTo>
                    <a:pt x="3402914" y="1251667"/>
                  </a:lnTo>
                  <a:lnTo>
                    <a:pt x="0" y="125166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92;p13">
              <a:extLst>
                <a:ext uri="{FF2B5EF4-FFF2-40B4-BE49-F238E27FC236}">
                  <a16:creationId xmlns:a16="http://schemas.microsoft.com/office/drawing/2014/main" id="{6D8B2F53-02EA-2C23-75D4-35492A51058C}"/>
                </a:ext>
              </a:extLst>
            </p:cNvPr>
            <p:cNvSpPr/>
            <p:nvPr/>
          </p:nvSpPr>
          <p:spPr>
            <a:xfrm>
              <a:off x="1662161" y="392213"/>
              <a:ext cx="1592965" cy="1477444"/>
            </a:xfrm>
            <a:custGeom>
              <a:avLst/>
              <a:gdLst/>
              <a:ahLst/>
              <a:cxnLst/>
              <a:rect l="l" t="t" r="r" b="b"/>
              <a:pathLst>
                <a:path w="1592965" h="1477444" extrusionOk="0">
                  <a:moveTo>
                    <a:pt x="0" y="0"/>
                  </a:moveTo>
                  <a:lnTo>
                    <a:pt x="1592965" y="0"/>
                  </a:lnTo>
                  <a:lnTo>
                    <a:pt x="1592965" y="1477444"/>
                  </a:lnTo>
                  <a:lnTo>
                    <a:pt x="0" y="147744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47750" y="723900"/>
            <a:ext cx="15716250" cy="59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dirty="0">
                <a:solidFill>
                  <a:srgbClr val="102D35"/>
                </a:solidFill>
                <a:latin typeface="Archivo Black"/>
                <a:ea typeface="Archivo Black"/>
                <a:cs typeface="Archivo Black"/>
                <a:sym typeface="Archivo Black"/>
              </a:rPr>
              <a:t>Compound-risk for Polynesia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428750" y="2476500"/>
            <a:ext cx="2190750" cy="1095375"/>
            <a:chOff x="0" y="0"/>
            <a:chExt cx="2921000" cy="14605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921000" cy="1460500"/>
            </a:xfrm>
            <a:custGeom>
              <a:avLst/>
              <a:gdLst/>
              <a:ahLst/>
              <a:cxnLst/>
              <a:rect l="l" t="t" r="r" b="b"/>
              <a:pathLst>
                <a:path w="2921000" h="1460500">
                  <a:moveTo>
                    <a:pt x="0" y="0"/>
                  </a:moveTo>
                  <a:lnTo>
                    <a:pt x="2921000" y="0"/>
                  </a:lnTo>
                  <a:lnTo>
                    <a:pt x="2921000" y="1460500"/>
                  </a:lnTo>
                  <a:lnTo>
                    <a:pt x="0" y="1460500"/>
                  </a:lnTo>
                  <a:close/>
                </a:path>
              </a:pathLst>
            </a:custGeom>
            <a:solidFill>
              <a:srgbClr val="EF6A4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921000" cy="1498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428750" y="4143375"/>
            <a:ext cx="2190750" cy="1095375"/>
            <a:chOff x="0" y="0"/>
            <a:chExt cx="2921000" cy="14605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921000" cy="1460500"/>
            </a:xfrm>
            <a:custGeom>
              <a:avLst/>
              <a:gdLst/>
              <a:ahLst/>
              <a:cxnLst/>
              <a:rect l="l" t="t" r="r" b="b"/>
              <a:pathLst>
                <a:path w="2921000" h="1460500">
                  <a:moveTo>
                    <a:pt x="0" y="0"/>
                  </a:moveTo>
                  <a:lnTo>
                    <a:pt x="2921000" y="0"/>
                  </a:lnTo>
                  <a:lnTo>
                    <a:pt x="2921000" y="1460500"/>
                  </a:lnTo>
                  <a:lnTo>
                    <a:pt x="0" y="1460500"/>
                  </a:lnTo>
                  <a:close/>
                </a:path>
              </a:pathLst>
            </a:custGeom>
            <a:solidFill>
              <a:srgbClr val="18A7B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921000" cy="1498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428750" y="5810250"/>
            <a:ext cx="2190750" cy="1095375"/>
            <a:chOff x="0" y="0"/>
            <a:chExt cx="2921000" cy="14605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921000" cy="1460500"/>
            </a:xfrm>
            <a:custGeom>
              <a:avLst/>
              <a:gdLst/>
              <a:ahLst/>
              <a:cxnLst/>
              <a:rect l="l" t="t" r="r" b="b"/>
              <a:pathLst>
                <a:path w="2921000" h="1460500">
                  <a:moveTo>
                    <a:pt x="0" y="0"/>
                  </a:moveTo>
                  <a:lnTo>
                    <a:pt x="2921000" y="0"/>
                  </a:lnTo>
                  <a:lnTo>
                    <a:pt x="2921000" y="1460500"/>
                  </a:lnTo>
                  <a:lnTo>
                    <a:pt x="0" y="1460500"/>
                  </a:lnTo>
                  <a:close/>
                </a:path>
              </a:pathLst>
            </a:custGeom>
            <a:solidFill>
              <a:srgbClr val="5D9368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2921000" cy="1498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428750" y="7477125"/>
            <a:ext cx="2190750" cy="1095375"/>
            <a:chOff x="0" y="0"/>
            <a:chExt cx="2921000" cy="14605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921000" cy="1460500"/>
            </a:xfrm>
            <a:custGeom>
              <a:avLst/>
              <a:gdLst/>
              <a:ahLst/>
              <a:cxnLst/>
              <a:rect l="l" t="t" r="r" b="b"/>
              <a:pathLst>
                <a:path w="2921000" h="1460500">
                  <a:moveTo>
                    <a:pt x="0" y="0"/>
                  </a:moveTo>
                  <a:lnTo>
                    <a:pt x="2921000" y="0"/>
                  </a:lnTo>
                  <a:lnTo>
                    <a:pt x="2921000" y="1460500"/>
                  </a:lnTo>
                  <a:lnTo>
                    <a:pt x="0" y="1460500"/>
                  </a:lnTo>
                  <a:close/>
                </a:path>
              </a:pathLst>
            </a:custGeom>
            <a:solidFill>
              <a:srgbClr val="E7B84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2921000" cy="1498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666875" y="2686050"/>
            <a:ext cx="14144625" cy="382905"/>
            <a:chOff x="0" y="0"/>
            <a:chExt cx="18859500" cy="510540"/>
          </a:xfrm>
        </p:grpSpPr>
        <p:sp>
          <p:nvSpPr>
            <p:cNvPr id="16" name="TextBox 16"/>
            <p:cNvSpPr txBox="1"/>
            <p:nvPr/>
          </p:nvSpPr>
          <p:spPr>
            <a:xfrm>
              <a:off x="0" y="12700"/>
              <a:ext cx="2286000" cy="3632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10"/>
                </a:lnSpc>
              </a:pPr>
              <a:r>
                <a:rPr lang="en-US" sz="1650" b="1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RAPID-ONSET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619500" y="-47625"/>
              <a:ext cx="15240000" cy="558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69"/>
                </a:lnSpc>
              </a:pPr>
              <a:r>
                <a:rPr lang="en-US" sz="2550">
                  <a:solidFill>
                    <a:srgbClr val="102D35"/>
                  </a:solidFill>
                  <a:latin typeface="Aptos"/>
                  <a:ea typeface="Aptos"/>
                  <a:cs typeface="Aptos"/>
                  <a:sym typeface="Aptos"/>
                </a:rPr>
                <a:t>Tornado · flooding · strong winds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666875" y="4352925"/>
            <a:ext cx="14144625" cy="382905"/>
            <a:chOff x="0" y="0"/>
            <a:chExt cx="18859500" cy="510540"/>
          </a:xfrm>
        </p:grpSpPr>
        <p:sp>
          <p:nvSpPr>
            <p:cNvPr id="19" name="TextBox 19"/>
            <p:cNvSpPr txBox="1"/>
            <p:nvPr/>
          </p:nvSpPr>
          <p:spPr>
            <a:xfrm>
              <a:off x="0" y="12700"/>
              <a:ext cx="2286000" cy="3632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10"/>
                </a:lnSpc>
              </a:pPr>
              <a:r>
                <a:rPr lang="en-US" sz="1650" b="1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SLOW-ONSET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619500" y="-47625"/>
              <a:ext cx="15240000" cy="558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69"/>
                </a:lnSpc>
              </a:pPr>
              <a:r>
                <a:rPr lang="en-US" sz="2550">
                  <a:solidFill>
                    <a:srgbClr val="102D35"/>
                  </a:solidFill>
                  <a:latin typeface="Aptos"/>
                  <a:ea typeface="Aptos"/>
                  <a:cs typeface="Aptos"/>
                  <a:sym typeface="Aptos"/>
                </a:rPr>
                <a:t>Drought · water shortage · dry conditions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666875" y="6019800"/>
            <a:ext cx="14144625" cy="382905"/>
            <a:chOff x="0" y="0"/>
            <a:chExt cx="18859500" cy="510540"/>
          </a:xfrm>
        </p:grpSpPr>
        <p:sp>
          <p:nvSpPr>
            <p:cNvPr id="22" name="TextBox 22"/>
            <p:cNvSpPr txBox="1"/>
            <p:nvPr/>
          </p:nvSpPr>
          <p:spPr>
            <a:xfrm>
              <a:off x="0" y="12700"/>
              <a:ext cx="2286000" cy="3632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10"/>
                </a:lnSpc>
              </a:pPr>
              <a:r>
                <a:rPr lang="en-US" sz="1650" b="1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ECOSYSTEM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3619500" y="-47625"/>
              <a:ext cx="15240000" cy="558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69"/>
                </a:lnSpc>
              </a:pPr>
              <a:r>
                <a:rPr lang="en-US" sz="2550">
                  <a:solidFill>
                    <a:srgbClr val="102D35"/>
                  </a:solidFill>
                  <a:latin typeface="Aptos"/>
                  <a:ea typeface="Aptos"/>
                  <a:cs typeface="Aptos"/>
                  <a:sym typeface="Aptos"/>
                </a:rPr>
                <a:t>Coral bleaching · agricultural stress · bushfire risk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666875" y="7686675"/>
            <a:ext cx="14144625" cy="382905"/>
            <a:chOff x="0" y="0"/>
            <a:chExt cx="18859500" cy="510540"/>
          </a:xfrm>
        </p:grpSpPr>
        <p:sp>
          <p:nvSpPr>
            <p:cNvPr id="25" name="TextBox 25"/>
            <p:cNvSpPr txBox="1"/>
            <p:nvPr/>
          </p:nvSpPr>
          <p:spPr>
            <a:xfrm>
              <a:off x="0" y="12700"/>
              <a:ext cx="2286000" cy="3632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10"/>
                </a:lnSpc>
              </a:pPr>
              <a:r>
                <a:rPr lang="en-US" sz="1650" b="1">
                  <a:solidFill>
                    <a:srgbClr val="FFFFFF"/>
                  </a:solidFill>
                  <a:latin typeface="Aptos Bold"/>
                  <a:ea typeface="Aptos Bold"/>
                  <a:cs typeface="Aptos Bold"/>
                  <a:sym typeface="Aptos Bold"/>
                </a:rPr>
                <a:t>SERVICES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3619500" y="-47625"/>
              <a:ext cx="15240000" cy="558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69"/>
                </a:lnSpc>
              </a:pPr>
              <a:r>
                <a:rPr lang="en-US" sz="2550">
                  <a:solidFill>
                    <a:srgbClr val="102D35"/>
                  </a:solidFill>
                  <a:latin typeface="Aptos"/>
                  <a:ea typeface="Aptos"/>
                  <a:cs typeface="Aptos"/>
                  <a:sym typeface="Aptos"/>
                </a:rPr>
                <a:t>Aviation · transport · tourism interruption</a:t>
              </a:r>
            </a:p>
          </p:txBody>
        </p:sp>
      </p:grpSp>
      <p:sp>
        <p:nvSpPr>
          <p:cNvPr id="27" name="Right Brace 26">
            <a:extLst>
              <a:ext uri="{FF2B5EF4-FFF2-40B4-BE49-F238E27FC236}">
                <a16:creationId xmlns:a16="http://schemas.microsoft.com/office/drawing/2014/main" id="{1B6CE1CB-3E14-79E9-5673-D696594F2FC6}"/>
              </a:ext>
            </a:extLst>
          </p:cNvPr>
          <p:cNvSpPr/>
          <p:nvPr/>
        </p:nvSpPr>
        <p:spPr>
          <a:xfrm>
            <a:off x="11430000" y="4362450"/>
            <a:ext cx="609600" cy="2040255"/>
          </a:xfrm>
          <a:prstGeom prst="rightBrac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28" name="Google Shape;88;p13">
            <a:extLst>
              <a:ext uri="{FF2B5EF4-FFF2-40B4-BE49-F238E27FC236}">
                <a16:creationId xmlns:a16="http://schemas.microsoft.com/office/drawing/2014/main" id="{394C20B5-74C6-4326-3C25-28FB7179B60F}"/>
              </a:ext>
            </a:extLst>
          </p:cNvPr>
          <p:cNvGrpSpPr/>
          <p:nvPr/>
        </p:nvGrpSpPr>
        <p:grpSpPr>
          <a:xfrm>
            <a:off x="13563600" y="208360"/>
            <a:ext cx="4561196" cy="1547338"/>
            <a:chOff x="0" y="0"/>
            <a:chExt cx="6691194" cy="2261870"/>
          </a:xfrm>
        </p:grpSpPr>
        <p:sp>
          <p:nvSpPr>
            <p:cNvPr id="29" name="Google Shape;89;p13">
              <a:extLst>
                <a:ext uri="{FF2B5EF4-FFF2-40B4-BE49-F238E27FC236}">
                  <a16:creationId xmlns:a16="http://schemas.microsoft.com/office/drawing/2014/main" id="{B925A8D4-8D49-68EF-B59B-D5071440F958}"/>
                </a:ext>
              </a:extLst>
            </p:cNvPr>
            <p:cNvSpPr/>
            <p:nvPr/>
          </p:nvSpPr>
          <p:spPr>
            <a:xfrm>
              <a:off x="0" y="0"/>
              <a:ext cx="1663718" cy="2261870"/>
            </a:xfrm>
            <a:custGeom>
              <a:avLst/>
              <a:gdLst/>
              <a:ahLst/>
              <a:cxnLst/>
              <a:rect l="l" t="t" r="r" b="b"/>
              <a:pathLst>
                <a:path w="1663718" h="2261870" extrusionOk="0">
                  <a:moveTo>
                    <a:pt x="0" y="0"/>
                  </a:moveTo>
                  <a:lnTo>
                    <a:pt x="1663718" y="0"/>
                  </a:lnTo>
                  <a:lnTo>
                    <a:pt x="1663718" y="2261870"/>
                  </a:lnTo>
                  <a:lnTo>
                    <a:pt x="0" y="226187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90;p13">
              <a:extLst>
                <a:ext uri="{FF2B5EF4-FFF2-40B4-BE49-F238E27FC236}">
                  <a16:creationId xmlns:a16="http://schemas.microsoft.com/office/drawing/2014/main" id="{7DD4AE09-19BB-B59E-A323-4219C969FF59}"/>
                </a:ext>
              </a:extLst>
            </p:cNvPr>
            <p:cNvSpPr/>
            <p:nvPr/>
          </p:nvSpPr>
          <p:spPr>
            <a:xfrm>
              <a:off x="1520483" y="234836"/>
              <a:ext cx="1876321" cy="1792198"/>
            </a:xfrm>
            <a:custGeom>
              <a:avLst/>
              <a:gdLst/>
              <a:ahLst/>
              <a:cxnLst/>
              <a:rect l="l" t="t" r="r" b="b"/>
              <a:pathLst>
                <a:path w="1876321" h="1792198" extrusionOk="0">
                  <a:moveTo>
                    <a:pt x="0" y="0"/>
                  </a:moveTo>
                  <a:lnTo>
                    <a:pt x="1876321" y="0"/>
                  </a:lnTo>
                  <a:lnTo>
                    <a:pt x="1876321" y="1792198"/>
                  </a:lnTo>
                  <a:lnTo>
                    <a:pt x="0" y="179219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91;p13">
              <a:extLst>
                <a:ext uri="{FF2B5EF4-FFF2-40B4-BE49-F238E27FC236}">
                  <a16:creationId xmlns:a16="http://schemas.microsoft.com/office/drawing/2014/main" id="{54C6A395-D2CA-30A1-B97B-4AC043028642}"/>
                </a:ext>
              </a:extLst>
            </p:cNvPr>
            <p:cNvSpPr/>
            <p:nvPr/>
          </p:nvSpPr>
          <p:spPr>
            <a:xfrm>
              <a:off x="3288280" y="505102"/>
              <a:ext cx="3402914" cy="1251667"/>
            </a:xfrm>
            <a:custGeom>
              <a:avLst/>
              <a:gdLst/>
              <a:ahLst/>
              <a:cxnLst/>
              <a:rect l="l" t="t" r="r" b="b"/>
              <a:pathLst>
                <a:path w="3402914" h="1251667" extrusionOk="0">
                  <a:moveTo>
                    <a:pt x="0" y="0"/>
                  </a:moveTo>
                  <a:lnTo>
                    <a:pt x="3402914" y="0"/>
                  </a:lnTo>
                  <a:lnTo>
                    <a:pt x="3402914" y="1251667"/>
                  </a:lnTo>
                  <a:lnTo>
                    <a:pt x="0" y="125166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92;p13">
              <a:extLst>
                <a:ext uri="{FF2B5EF4-FFF2-40B4-BE49-F238E27FC236}">
                  <a16:creationId xmlns:a16="http://schemas.microsoft.com/office/drawing/2014/main" id="{70423126-405A-D705-EE6F-ADF4F0B7CE8D}"/>
                </a:ext>
              </a:extLst>
            </p:cNvPr>
            <p:cNvSpPr/>
            <p:nvPr/>
          </p:nvSpPr>
          <p:spPr>
            <a:xfrm>
              <a:off x="1662161" y="392213"/>
              <a:ext cx="1592965" cy="1477444"/>
            </a:xfrm>
            <a:custGeom>
              <a:avLst/>
              <a:gdLst/>
              <a:ahLst/>
              <a:cxnLst/>
              <a:rect l="l" t="t" r="r" b="b"/>
              <a:pathLst>
                <a:path w="1592965" h="1477444" extrusionOk="0">
                  <a:moveTo>
                    <a:pt x="0" y="0"/>
                  </a:moveTo>
                  <a:lnTo>
                    <a:pt x="1592965" y="0"/>
                  </a:lnTo>
                  <a:lnTo>
                    <a:pt x="1592965" y="1477444"/>
                  </a:lnTo>
                  <a:lnTo>
                    <a:pt x="0" y="147744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47750" y="723900"/>
            <a:ext cx="15716250" cy="59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>
                <a:solidFill>
                  <a:srgbClr val="102D35"/>
                </a:solidFill>
                <a:latin typeface="Archivo Black"/>
                <a:ea typeface="Archivo Black"/>
                <a:cs typeface="Archivo Black"/>
                <a:sym typeface="Archivo Black"/>
              </a:rPr>
              <a:t>May — pressure builds</a:t>
            </a:r>
          </a:p>
        </p:txBody>
      </p:sp>
      <p:sp>
        <p:nvSpPr>
          <p:cNvPr id="3" name="AutoShape 3"/>
          <p:cNvSpPr/>
          <p:nvPr/>
        </p:nvSpPr>
        <p:spPr>
          <a:xfrm>
            <a:off x="1619250" y="2343150"/>
            <a:ext cx="11811000" cy="0"/>
          </a:xfrm>
          <a:prstGeom prst="line">
            <a:avLst/>
          </a:prstGeom>
          <a:ln w="57150" cap="rnd">
            <a:solidFill>
              <a:srgbClr val="DFE9E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AU"/>
          </a:p>
        </p:txBody>
      </p:sp>
      <p:grpSp>
        <p:nvGrpSpPr>
          <p:cNvPr id="4" name="Group 4"/>
          <p:cNvGrpSpPr/>
          <p:nvPr/>
        </p:nvGrpSpPr>
        <p:grpSpPr>
          <a:xfrm>
            <a:off x="1485900" y="2209800"/>
            <a:ext cx="266700" cy="266700"/>
            <a:chOff x="0" y="0"/>
            <a:chExt cx="355600" cy="3556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55600" cy="355600"/>
            </a:xfrm>
            <a:custGeom>
              <a:avLst/>
              <a:gdLst/>
              <a:ahLst/>
              <a:cxnLst/>
              <a:rect l="l" t="t" r="r" b="b"/>
              <a:pathLst>
                <a:path w="355600" h="355600">
                  <a:moveTo>
                    <a:pt x="177800" y="0"/>
                  </a:moveTo>
                  <a:cubicBezTo>
                    <a:pt x="275996" y="0"/>
                    <a:pt x="355600" y="79604"/>
                    <a:pt x="355600" y="177800"/>
                  </a:cubicBezTo>
                  <a:cubicBezTo>
                    <a:pt x="355600" y="275996"/>
                    <a:pt x="275996" y="355600"/>
                    <a:pt x="177800" y="355600"/>
                  </a:cubicBezTo>
                  <a:cubicBezTo>
                    <a:pt x="79604" y="355600"/>
                    <a:pt x="0" y="275996"/>
                    <a:pt x="0" y="177800"/>
                  </a:cubicBezTo>
                  <a:cubicBezTo>
                    <a:pt x="0" y="79604"/>
                    <a:pt x="79604" y="0"/>
                    <a:pt x="177800" y="0"/>
                  </a:cubicBezTo>
                  <a:close/>
                </a:path>
              </a:pathLst>
            </a:custGeom>
            <a:solidFill>
              <a:srgbClr val="EF6A4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355600" cy="393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4438650" y="2209800"/>
            <a:ext cx="266700" cy="266700"/>
            <a:chOff x="0" y="0"/>
            <a:chExt cx="355600" cy="3556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55600" cy="355600"/>
            </a:xfrm>
            <a:custGeom>
              <a:avLst/>
              <a:gdLst/>
              <a:ahLst/>
              <a:cxnLst/>
              <a:rect l="l" t="t" r="r" b="b"/>
              <a:pathLst>
                <a:path w="355600" h="355600">
                  <a:moveTo>
                    <a:pt x="177800" y="0"/>
                  </a:moveTo>
                  <a:cubicBezTo>
                    <a:pt x="275996" y="0"/>
                    <a:pt x="355600" y="79604"/>
                    <a:pt x="355600" y="177800"/>
                  </a:cubicBezTo>
                  <a:cubicBezTo>
                    <a:pt x="355600" y="275996"/>
                    <a:pt x="275996" y="355600"/>
                    <a:pt x="177800" y="355600"/>
                  </a:cubicBezTo>
                  <a:cubicBezTo>
                    <a:pt x="79604" y="355600"/>
                    <a:pt x="0" y="275996"/>
                    <a:pt x="0" y="177800"/>
                  </a:cubicBezTo>
                  <a:cubicBezTo>
                    <a:pt x="0" y="79604"/>
                    <a:pt x="79604" y="0"/>
                    <a:pt x="177800" y="0"/>
                  </a:cubicBezTo>
                  <a:close/>
                </a:path>
              </a:pathLst>
            </a:custGeom>
            <a:solidFill>
              <a:srgbClr val="DFE9E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355600" cy="393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391400" y="2209800"/>
            <a:ext cx="266700" cy="266700"/>
            <a:chOff x="0" y="0"/>
            <a:chExt cx="355600" cy="3556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5600" cy="355600"/>
            </a:xfrm>
            <a:custGeom>
              <a:avLst/>
              <a:gdLst/>
              <a:ahLst/>
              <a:cxnLst/>
              <a:rect l="l" t="t" r="r" b="b"/>
              <a:pathLst>
                <a:path w="355600" h="355600">
                  <a:moveTo>
                    <a:pt x="177800" y="0"/>
                  </a:moveTo>
                  <a:cubicBezTo>
                    <a:pt x="275996" y="0"/>
                    <a:pt x="355600" y="79604"/>
                    <a:pt x="355600" y="177800"/>
                  </a:cubicBezTo>
                  <a:cubicBezTo>
                    <a:pt x="355600" y="275996"/>
                    <a:pt x="275996" y="355600"/>
                    <a:pt x="177800" y="355600"/>
                  </a:cubicBezTo>
                  <a:cubicBezTo>
                    <a:pt x="79604" y="355600"/>
                    <a:pt x="0" y="275996"/>
                    <a:pt x="0" y="177800"/>
                  </a:cubicBezTo>
                  <a:cubicBezTo>
                    <a:pt x="0" y="79604"/>
                    <a:pt x="79604" y="0"/>
                    <a:pt x="177800" y="0"/>
                  </a:cubicBezTo>
                  <a:close/>
                </a:path>
              </a:pathLst>
            </a:custGeom>
            <a:solidFill>
              <a:srgbClr val="DFE9E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355600" cy="393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344150" y="2209800"/>
            <a:ext cx="266700" cy="266700"/>
            <a:chOff x="0" y="0"/>
            <a:chExt cx="355600" cy="3556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5600" cy="355600"/>
            </a:xfrm>
            <a:custGeom>
              <a:avLst/>
              <a:gdLst/>
              <a:ahLst/>
              <a:cxnLst/>
              <a:rect l="l" t="t" r="r" b="b"/>
              <a:pathLst>
                <a:path w="355600" h="355600">
                  <a:moveTo>
                    <a:pt x="177800" y="0"/>
                  </a:moveTo>
                  <a:cubicBezTo>
                    <a:pt x="275996" y="0"/>
                    <a:pt x="355600" y="79604"/>
                    <a:pt x="355600" y="177800"/>
                  </a:cubicBezTo>
                  <a:cubicBezTo>
                    <a:pt x="355600" y="275996"/>
                    <a:pt x="275996" y="355600"/>
                    <a:pt x="177800" y="355600"/>
                  </a:cubicBezTo>
                  <a:cubicBezTo>
                    <a:pt x="79604" y="355600"/>
                    <a:pt x="0" y="275996"/>
                    <a:pt x="0" y="177800"/>
                  </a:cubicBezTo>
                  <a:cubicBezTo>
                    <a:pt x="0" y="79604"/>
                    <a:pt x="79604" y="0"/>
                    <a:pt x="177800" y="0"/>
                  </a:cubicBezTo>
                  <a:close/>
                </a:path>
              </a:pathLst>
            </a:custGeom>
            <a:solidFill>
              <a:srgbClr val="DFE9E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355600" cy="393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3296900" y="2209800"/>
            <a:ext cx="266700" cy="266700"/>
            <a:chOff x="0" y="0"/>
            <a:chExt cx="355600" cy="3556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55600" cy="355600"/>
            </a:xfrm>
            <a:custGeom>
              <a:avLst/>
              <a:gdLst/>
              <a:ahLst/>
              <a:cxnLst/>
              <a:rect l="l" t="t" r="r" b="b"/>
              <a:pathLst>
                <a:path w="355600" h="355600">
                  <a:moveTo>
                    <a:pt x="177800" y="0"/>
                  </a:moveTo>
                  <a:cubicBezTo>
                    <a:pt x="275996" y="0"/>
                    <a:pt x="355600" y="79604"/>
                    <a:pt x="355600" y="177800"/>
                  </a:cubicBezTo>
                  <a:cubicBezTo>
                    <a:pt x="355600" y="275996"/>
                    <a:pt x="275996" y="355600"/>
                    <a:pt x="177800" y="355600"/>
                  </a:cubicBezTo>
                  <a:cubicBezTo>
                    <a:pt x="79604" y="355600"/>
                    <a:pt x="0" y="275996"/>
                    <a:pt x="0" y="177800"/>
                  </a:cubicBezTo>
                  <a:cubicBezTo>
                    <a:pt x="0" y="79604"/>
                    <a:pt x="79604" y="0"/>
                    <a:pt x="177800" y="0"/>
                  </a:cubicBezTo>
                  <a:close/>
                </a:path>
              </a:pathLst>
            </a:custGeom>
            <a:solidFill>
              <a:srgbClr val="DFE9E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355600" cy="393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095375" y="2543175"/>
            <a:ext cx="104775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1">
                <a:solidFill>
                  <a:srgbClr val="EF6A4B"/>
                </a:solidFill>
                <a:latin typeface="Aptos Bold"/>
                <a:ea typeface="Aptos Bold"/>
                <a:cs typeface="Aptos Bold"/>
                <a:sym typeface="Aptos Bold"/>
              </a:rPr>
              <a:t>MAY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048125" y="2543175"/>
            <a:ext cx="104775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1">
                <a:solidFill>
                  <a:srgbClr val="667C80"/>
                </a:solidFill>
                <a:latin typeface="Aptos Bold"/>
                <a:ea typeface="Aptos Bold"/>
                <a:cs typeface="Aptos Bold"/>
                <a:sym typeface="Aptos Bold"/>
              </a:rPr>
              <a:t>JUN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000875" y="2543175"/>
            <a:ext cx="104775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1">
                <a:solidFill>
                  <a:srgbClr val="667C80"/>
                </a:solidFill>
                <a:latin typeface="Aptos Bold"/>
                <a:ea typeface="Aptos Bold"/>
                <a:cs typeface="Aptos Bold"/>
                <a:sym typeface="Aptos Bold"/>
              </a:rPr>
              <a:t>JUL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953625" y="2543175"/>
            <a:ext cx="104775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1">
                <a:solidFill>
                  <a:srgbClr val="667C80"/>
                </a:solidFill>
                <a:latin typeface="Aptos Bold"/>
                <a:ea typeface="Aptos Bold"/>
                <a:cs typeface="Aptos Bold"/>
                <a:sym typeface="Aptos Bold"/>
              </a:rPr>
              <a:t>AUG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906375" y="2543175"/>
            <a:ext cx="104775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1">
                <a:solidFill>
                  <a:srgbClr val="667C80"/>
                </a:solidFill>
                <a:latin typeface="Aptos Bold"/>
                <a:ea typeface="Aptos Bold"/>
                <a:cs typeface="Aptos Bold"/>
                <a:sym typeface="Aptos Bold"/>
              </a:rPr>
              <a:t>SEP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1619250" y="3619500"/>
            <a:ext cx="6858000" cy="3333750"/>
            <a:chOff x="0" y="0"/>
            <a:chExt cx="9144000" cy="4445000"/>
          </a:xfrm>
        </p:grpSpPr>
        <p:grpSp>
          <p:nvGrpSpPr>
            <p:cNvPr id="25" name="Group 25"/>
            <p:cNvGrpSpPr/>
            <p:nvPr/>
          </p:nvGrpSpPr>
          <p:grpSpPr>
            <a:xfrm>
              <a:off x="0" y="0"/>
              <a:ext cx="9144000" cy="4445000"/>
              <a:chOff x="0" y="0"/>
              <a:chExt cx="9144000" cy="444500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9144000" cy="4445000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4445000">
                    <a:moveTo>
                      <a:pt x="0" y="0"/>
                    </a:moveTo>
                    <a:lnTo>
                      <a:pt x="9144000" y="0"/>
                    </a:lnTo>
                    <a:lnTo>
                      <a:pt x="9144000" y="4445000"/>
                    </a:lnTo>
                    <a:lnTo>
                      <a:pt x="0" y="4445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DFE9E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0" y="-38100"/>
                <a:ext cx="9144000" cy="4483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8" name="TextBox 28"/>
            <p:cNvSpPr txBox="1"/>
            <p:nvPr/>
          </p:nvSpPr>
          <p:spPr>
            <a:xfrm>
              <a:off x="381000" y="307975"/>
              <a:ext cx="8382000" cy="4718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40"/>
                </a:lnSpc>
              </a:pPr>
              <a:r>
                <a:rPr lang="en-US" sz="2100">
                  <a:solidFill>
                    <a:srgbClr val="EF6A4B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TONGA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381000" y="1022350"/>
              <a:ext cx="8382000" cy="10579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45"/>
                </a:lnSpc>
              </a:pPr>
              <a:r>
                <a:rPr lang="en-US" sz="1650">
                  <a:solidFill>
                    <a:srgbClr val="102D35"/>
                  </a:solidFill>
                  <a:latin typeface="Aptos"/>
                  <a:ea typeface="Aptos"/>
                  <a:cs typeface="Aptos"/>
                  <a:sym typeface="Aptos"/>
                </a:rPr>
                <a:t>Tornado in Haʻafeva caused minor damage and no deaths. Drought and water shortages were already affecting vegetation, crops and households.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810750" y="3619500"/>
            <a:ext cx="6858000" cy="3333750"/>
            <a:chOff x="0" y="0"/>
            <a:chExt cx="9144000" cy="4445000"/>
          </a:xfrm>
        </p:grpSpPr>
        <p:grpSp>
          <p:nvGrpSpPr>
            <p:cNvPr id="31" name="Group 31"/>
            <p:cNvGrpSpPr/>
            <p:nvPr/>
          </p:nvGrpSpPr>
          <p:grpSpPr>
            <a:xfrm>
              <a:off x="0" y="0"/>
              <a:ext cx="9144000" cy="4445000"/>
              <a:chOff x="0" y="0"/>
              <a:chExt cx="9144000" cy="4445000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9144000" cy="4445000"/>
              </a:xfrm>
              <a:custGeom>
                <a:avLst/>
                <a:gdLst/>
                <a:ahLst/>
                <a:cxnLst/>
                <a:rect l="l" t="t" r="r" b="b"/>
                <a:pathLst>
                  <a:path w="9144000" h="4445000">
                    <a:moveTo>
                      <a:pt x="0" y="0"/>
                    </a:moveTo>
                    <a:lnTo>
                      <a:pt x="9144000" y="0"/>
                    </a:lnTo>
                    <a:lnTo>
                      <a:pt x="9144000" y="4445000"/>
                    </a:lnTo>
                    <a:lnTo>
                      <a:pt x="0" y="4445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DFE9E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0" y="-38100"/>
                <a:ext cx="9144000" cy="4483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34" name="TextBox 34"/>
            <p:cNvSpPr txBox="1"/>
            <p:nvPr/>
          </p:nvSpPr>
          <p:spPr>
            <a:xfrm>
              <a:off x="381000" y="307975"/>
              <a:ext cx="8382000" cy="4718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40"/>
                </a:lnSpc>
              </a:pPr>
              <a:r>
                <a:rPr lang="en-US" sz="2100">
                  <a:solidFill>
                    <a:srgbClr val="18A7B5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TUVALU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381000" y="1022350"/>
              <a:ext cx="8382000" cy="7023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45"/>
                </a:lnSpc>
              </a:pPr>
              <a:r>
                <a:rPr lang="en-US" sz="1650">
                  <a:solidFill>
                    <a:srgbClr val="102D35"/>
                  </a:solidFill>
                  <a:latin typeface="Aptos"/>
                  <a:ea typeface="Aptos"/>
                  <a:cs typeface="Aptos"/>
                  <a:sym typeface="Aptos"/>
                </a:rPr>
                <a:t>A dry spell on Niulakita required water rationing, emergency response and desalination support.</a:t>
              </a:r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1619250" y="7581900"/>
            <a:ext cx="2857500" cy="281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lang="en-US" sz="1650" b="1" spc="66">
                <a:solidFill>
                  <a:srgbClr val="EF6A4B"/>
                </a:solidFill>
                <a:latin typeface="Aptos Bold"/>
                <a:ea typeface="Aptos Bold"/>
                <a:cs typeface="Aptos Bold"/>
                <a:sym typeface="Aptos Bold"/>
              </a:rPr>
              <a:t>Rapid onset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9810750" y="7581900"/>
            <a:ext cx="2857500" cy="281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lang="en-US" sz="1650" b="1" spc="66">
                <a:solidFill>
                  <a:srgbClr val="18A7B5"/>
                </a:solidFill>
                <a:latin typeface="Aptos Bold"/>
                <a:ea typeface="Aptos Bold"/>
                <a:cs typeface="Aptos Bold"/>
                <a:sym typeface="Aptos Bold"/>
              </a:rPr>
              <a:t>Slow onset</a:t>
            </a:r>
          </a:p>
        </p:txBody>
      </p:sp>
      <p:grpSp>
        <p:nvGrpSpPr>
          <p:cNvPr id="38" name="Google Shape;88;p13">
            <a:extLst>
              <a:ext uri="{FF2B5EF4-FFF2-40B4-BE49-F238E27FC236}">
                <a16:creationId xmlns:a16="http://schemas.microsoft.com/office/drawing/2014/main" id="{7D6808B0-6CA0-7D4A-66CC-EA51C0D04561}"/>
              </a:ext>
            </a:extLst>
          </p:cNvPr>
          <p:cNvGrpSpPr/>
          <p:nvPr/>
        </p:nvGrpSpPr>
        <p:grpSpPr>
          <a:xfrm>
            <a:off x="13563600" y="208360"/>
            <a:ext cx="4561196" cy="1547338"/>
            <a:chOff x="0" y="0"/>
            <a:chExt cx="6691194" cy="2261870"/>
          </a:xfrm>
        </p:grpSpPr>
        <p:sp>
          <p:nvSpPr>
            <p:cNvPr id="39" name="Google Shape;89;p13">
              <a:extLst>
                <a:ext uri="{FF2B5EF4-FFF2-40B4-BE49-F238E27FC236}">
                  <a16:creationId xmlns:a16="http://schemas.microsoft.com/office/drawing/2014/main" id="{EC3D58E7-2C84-A577-5044-92242BD84B4F}"/>
                </a:ext>
              </a:extLst>
            </p:cNvPr>
            <p:cNvSpPr/>
            <p:nvPr/>
          </p:nvSpPr>
          <p:spPr>
            <a:xfrm>
              <a:off x="0" y="0"/>
              <a:ext cx="1663718" cy="2261870"/>
            </a:xfrm>
            <a:custGeom>
              <a:avLst/>
              <a:gdLst/>
              <a:ahLst/>
              <a:cxnLst/>
              <a:rect l="l" t="t" r="r" b="b"/>
              <a:pathLst>
                <a:path w="1663718" h="2261870" extrusionOk="0">
                  <a:moveTo>
                    <a:pt x="0" y="0"/>
                  </a:moveTo>
                  <a:lnTo>
                    <a:pt x="1663718" y="0"/>
                  </a:lnTo>
                  <a:lnTo>
                    <a:pt x="1663718" y="2261870"/>
                  </a:lnTo>
                  <a:lnTo>
                    <a:pt x="0" y="226187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90;p13">
              <a:extLst>
                <a:ext uri="{FF2B5EF4-FFF2-40B4-BE49-F238E27FC236}">
                  <a16:creationId xmlns:a16="http://schemas.microsoft.com/office/drawing/2014/main" id="{EA3690D6-2670-079C-7F1C-5F12110F16AC}"/>
                </a:ext>
              </a:extLst>
            </p:cNvPr>
            <p:cNvSpPr/>
            <p:nvPr/>
          </p:nvSpPr>
          <p:spPr>
            <a:xfrm>
              <a:off x="1520483" y="234836"/>
              <a:ext cx="1876321" cy="1792198"/>
            </a:xfrm>
            <a:custGeom>
              <a:avLst/>
              <a:gdLst/>
              <a:ahLst/>
              <a:cxnLst/>
              <a:rect l="l" t="t" r="r" b="b"/>
              <a:pathLst>
                <a:path w="1876321" h="1792198" extrusionOk="0">
                  <a:moveTo>
                    <a:pt x="0" y="0"/>
                  </a:moveTo>
                  <a:lnTo>
                    <a:pt x="1876321" y="0"/>
                  </a:lnTo>
                  <a:lnTo>
                    <a:pt x="1876321" y="1792198"/>
                  </a:lnTo>
                  <a:lnTo>
                    <a:pt x="0" y="179219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91;p13">
              <a:extLst>
                <a:ext uri="{FF2B5EF4-FFF2-40B4-BE49-F238E27FC236}">
                  <a16:creationId xmlns:a16="http://schemas.microsoft.com/office/drawing/2014/main" id="{1067B20A-D8FF-E3D6-25A7-80CC6D54FB53}"/>
                </a:ext>
              </a:extLst>
            </p:cNvPr>
            <p:cNvSpPr/>
            <p:nvPr/>
          </p:nvSpPr>
          <p:spPr>
            <a:xfrm>
              <a:off x="3288280" y="505102"/>
              <a:ext cx="3402914" cy="1251667"/>
            </a:xfrm>
            <a:custGeom>
              <a:avLst/>
              <a:gdLst/>
              <a:ahLst/>
              <a:cxnLst/>
              <a:rect l="l" t="t" r="r" b="b"/>
              <a:pathLst>
                <a:path w="3402914" h="1251667" extrusionOk="0">
                  <a:moveTo>
                    <a:pt x="0" y="0"/>
                  </a:moveTo>
                  <a:lnTo>
                    <a:pt x="3402914" y="0"/>
                  </a:lnTo>
                  <a:lnTo>
                    <a:pt x="3402914" y="1251667"/>
                  </a:lnTo>
                  <a:lnTo>
                    <a:pt x="0" y="125166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92;p13">
              <a:extLst>
                <a:ext uri="{FF2B5EF4-FFF2-40B4-BE49-F238E27FC236}">
                  <a16:creationId xmlns:a16="http://schemas.microsoft.com/office/drawing/2014/main" id="{DB05FA91-994E-0978-A8E4-653B85166ED4}"/>
                </a:ext>
              </a:extLst>
            </p:cNvPr>
            <p:cNvSpPr/>
            <p:nvPr/>
          </p:nvSpPr>
          <p:spPr>
            <a:xfrm>
              <a:off x="1662161" y="392213"/>
              <a:ext cx="1592965" cy="1477444"/>
            </a:xfrm>
            <a:custGeom>
              <a:avLst/>
              <a:gdLst/>
              <a:ahLst/>
              <a:cxnLst/>
              <a:rect l="l" t="t" r="r" b="b"/>
              <a:pathLst>
                <a:path w="1592965" h="1477444" extrusionOk="0">
                  <a:moveTo>
                    <a:pt x="0" y="0"/>
                  </a:moveTo>
                  <a:lnTo>
                    <a:pt x="1592965" y="0"/>
                  </a:lnTo>
                  <a:lnTo>
                    <a:pt x="1592965" y="1477444"/>
                  </a:lnTo>
                  <a:lnTo>
                    <a:pt x="0" y="147744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47750" y="723900"/>
            <a:ext cx="15716250" cy="59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>
                <a:solidFill>
                  <a:srgbClr val="102D35"/>
                </a:solidFill>
                <a:latin typeface="Archivo Black"/>
                <a:ea typeface="Archivo Black"/>
                <a:cs typeface="Archivo Black"/>
                <a:sym typeface="Archivo Black"/>
              </a:rPr>
              <a:t>June — monitor, verify, prepare</a:t>
            </a:r>
          </a:p>
        </p:txBody>
      </p:sp>
      <p:sp>
        <p:nvSpPr>
          <p:cNvPr id="3" name="AutoShape 3"/>
          <p:cNvSpPr/>
          <p:nvPr/>
        </p:nvSpPr>
        <p:spPr>
          <a:xfrm>
            <a:off x="1619250" y="2343150"/>
            <a:ext cx="11811000" cy="0"/>
          </a:xfrm>
          <a:prstGeom prst="line">
            <a:avLst/>
          </a:prstGeom>
          <a:ln w="57150" cap="rnd">
            <a:solidFill>
              <a:srgbClr val="DFE9E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AU"/>
          </a:p>
        </p:txBody>
      </p:sp>
      <p:grpSp>
        <p:nvGrpSpPr>
          <p:cNvPr id="4" name="Group 4"/>
          <p:cNvGrpSpPr/>
          <p:nvPr/>
        </p:nvGrpSpPr>
        <p:grpSpPr>
          <a:xfrm>
            <a:off x="1485900" y="2209800"/>
            <a:ext cx="266700" cy="266700"/>
            <a:chOff x="0" y="0"/>
            <a:chExt cx="355600" cy="3556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55600" cy="355600"/>
            </a:xfrm>
            <a:custGeom>
              <a:avLst/>
              <a:gdLst/>
              <a:ahLst/>
              <a:cxnLst/>
              <a:rect l="l" t="t" r="r" b="b"/>
              <a:pathLst>
                <a:path w="355600" h="355600">
                  <a:moveTo>
                    <a:pt x="177800" y="0"/>
                  </a:moveTo>
                  <a:cubicBezTo>
                    <a:pt x="275996" y="0"/>
                    <a:pt x="355600" y="79604"/>
                    <a:pt x="355600" y="177800"/>
                  </a:cubicBezTo>
                  <a:cubicBezTo>
                    <a:pt x="355600" y="275996"/>
                    <a:pt x="275996" y="355600"/>
                    <a:pt x="177800" y="355600"/>
                  </a:cubicBezTo>
                  <a:cubicBezTo>
                    <a:pt x="79604" y="355600"/>
                    <a:pt x="0" y="275996"/>
                    <a:pt x="0" y="177800"/>
                  </a:cubicBezTo>
                  <a:cubicBezTo>
                    <a:pt x="0" y="79604"/>
                    <a:pt x="79604" y="0"/>
                    <a:pt x="177800" y="0"/>
                  </a:cubicBezTo>
                  <a:close/>
                </a:path>
              </a:pathLst>
            </a:custGeom>
            <a:solidFill>
              <a:srgbClr val="DFE9E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355600" cy="393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4438650" y="2209800"/>
            <a:ext cx="266700" cy="266700"/>
            <a:chOff x="0" y="0"/>
            <a:chExt cx="355600" cy="3556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55600" cy="355600"/>
            </a:xfrm>
            <a:custGeom>
              <a:avLst/>
              <a:gdLst/>
              <a:ahLst/>
              <a:cxnLst/>
              <a:rect l="l" t="t" r="r" b="b"/>
              <a:pathLst>
                <a:path w="355600" h="355600">
                  <a:moveTo>
                    <a:pt x="177800" y="0"/>
                  </a:moveTo>
                  <a:cubicBezTo>
                    <a:pt x="275996" y="0"/>
                    <a:pt x="355600" y="79604"/>
                    <a:pt x="355600" y="177800"/>
                  </a:cubicBezTo>
                  <a:cubicBezTo>
                    <a:pt x="355600" y="275996"/>
                    <a:pt x="275996" y="355600"/>
                    <a:pt x="177800" y="355600"/>
                  </a:cubicBezTo>
                  <a:cubicBezTo>
                    <a:pt x="79604" y="355600"/>
                    <a:pt x="0" y="275996"/>
                    <a:pt x="0" y="177800"/>
                  </a:cubicBezTo>
                  <a:cubicBezTo>
                    <a:pt x="0" y="79604"/>
                    <a:pt x="79604" y="0"/>
                    <a:pt x="177800" y="0"/>
                  </a:cubicBezTo>
                  <a:close/>
                </a:path>
              </a:pathLst>
            </a:custGeom>
            <a:solidFill>
              <a:srgbClr val="EF6A4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355600" cy="393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391400" y="2209800"/>
            <a:ext cx="266700" cy="266700"/>
            <a:chOff x="0" y="0"/>
            <a:chExt cx="355600" cy="3556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5600" cy="355600"/>
            </a:xfrm>
            <a:custGeom>
              <a:avLst/>
              <a:gdLst/>
              <a:ahLst/>
              <a:cxnLst/>
              <a:rect l="l" t="t" r="r" b="b"/>
              <a:pathLst>
                <a:path w="355600" h="355600">
                  <a:moveTo>
                    <a:pt x="177800" y="0"/>
                  </a:moveTo>
                  <a:cubicBezTo>
                    <a:pt x="275996" y="0"/>
                    <a:pt x="355600" y="79604"/>
                    <a:pt x="355600" y="177800"/>
                  </a:cubicBezTo>
                  <a:cubicBezTo>
                    <a:pt x="355600" y="275996"/>
                    <a:pt x="275996" y="355600"/>
                    <a:pt x="177800" y="355600"/>
                  </a:cubicBezTo>
                  <a:cubicBezTo>
                    <a:pt x="79604" y="355600"/>
                    <a:pt x="0" y="275996"/>
                    <a:pt x="0" y="177800"/>
                  </a:cubicBezTo>
                  <a:cubicBezTo>
                    <a:pt x="0" y="79604"/>
                    <a:pt x="79604" y="0"/>
                    <a:pt x="177800" y="0"/>
                  </a:cubicBezTo>
                  <a:close/>
                </a:path>
              </a:pathLst>
            </a:custGeom>
            <a:solidFill>
              <a:srgbClr val="DFE9E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355600" cy="393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344150" y="2209800"/>
            <a:ext cx="266700" cy="266700"/>
            <a:chOff x="0" y="0"/>
            <a:chExt cx="355600" cy="3556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5600" cy="355600"/>
            </a:xfrm>
            <a:custGeom>
              <a:avLst/>
              <a:gdLst/>
              <a:ahLst/>
              <a:cxnLst/>
              <a:rect l="l" t="t" r="r" b="b"/>
              <a:pathLst>
                <a:path w="355600" h="355600">
                  <a:moveTo>
                    <a:pt x="177800" y="0"/>
                  </a:moveTo>
                  <a:cubicBezTo>
                    <a:pt x="275996" y="0"/>
                    <a:pt x="355600" y="79604"/>
                    <a:pt x="355600" y="177800"/>
                  </a:cubicBezTo>
                  <a:cubicBezTo>
                    <a:pt x="355600" y="275996"/>
                    <a:pt x="275996" y="355600"/>
                    <a:pt x="177800" y="355600"/>
                  </a:cubicBezTo>
                  <a:cubicBezTo>
                    <a:pt x="79604" y="355600"/>
                    <a:pt x="0" y="275996"/>
                    <a:pt x="0" y="177800"/>
                  </a:cubicBezTo>
                  <a:cubicBezTo>
                    <a:pt x="0" y="79604"/>
                    <a:pt x="79604" y="0"/>
                    <a:pt x="177800" y="0"/>
                  </a:cubicBezTo>
                  <a:close/>
                </a:path>
              </a:pathLst>
            </a:custGeom>
            <a:solidFill>
              <a:srgbClr val="DFE9E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355600" cy="393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3296900" y="2209800"/>
            <a:ext cx="266700" cy="266700"/>
            <a:chOff x="0" y="0"/>
            <a:chExt cx="355600" cy="3556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55600" cy="355600"/>
            </a:xfrm>
            <a:custGeom>
              <a:avLst/>
              <a:gdLst/>
              <a:ahLst/>
              <a:cxnLst/>
              <a:rect l="l" t="t" r="r" b="b"/>
              <a:pathLst>
                <a:path w="355600" h="355600">
                  <a:moveTo>
                    <a:pt x="177800" y="0"/>
                  </a:moveTo>
                  <a:cubicBezTo>
                    <a:pt x="275996" y="0"/>
                    <a:pt x="355600" y="79604"/>
                    <a:pt x="355600" y="177800"/>
                  </a:cubicBezTo>
                  <a:cubicBezTo>
                    <a:pt x="355600" y="275996"/>
                    <a:pt x="275996" y="355600"/>
                    <a:pt x="177800" y="355600"/>
                  </a:cubicBezTo>
                  <a:cubicBezTo>
                    <a:pt x="79604" y="355600"/>
                    <a:pt x="0" y="275996"/>
                    <a:pt x="0" y="177800"/>
                  </a:cubicBezTo>
                  <a:cubicBezTo>
                    <a:pt x="0" y="79604"/>
                    <a:pt x="79604" y="0"/>
                    <a:pt x="177800" y="0"/>
                  </a:cubicBezTo>
                  <a:close/>
                </a:path>
              </a:pathLst>
            </a:custGeom>
            <a:solidFill>
              <a:srgbClr val="DFE9E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355600" cy="393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095375" y="2543175"/>
            <a:ext cx="104775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1">
                <a:solidFill>
                  <a:srgbClr val="667C80"/>
                </a:solidFill>
                <a:latin typeface="Aptos Bold"/>
                <a:ea typeface="Aptos Bold"/>
                <a:cs typeface="Aptos Bold"/>
                <a:sym typeface="Aptos Bold"/>
              </a:rPr>
              <a:t>MAY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048125" y="2543175"/>
            <a:ext cx="104775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1">
                <a:solidFill>
                  <a:srgbClr val="EF6A4B"/>
                </a:solidFill>
                <a:latin typeface="Aptos Bold"/>
                <a:ea typeface="Aptos Bold"/>
                <a:cs typeface="Aptos Bold"/>
                <a:sym typeface="Aptos Bold"/>
              </a:rPr>
              <a:t>JUN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000875" y="2543175"/>
            <a:ext cx="104775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1">
                <a:solidFill>
                  <a:srgbClr val="667C80"/>
                </a:solidFill>
                <a:latin typeface="Aptos Bold"/>
                <a:ea typeface="Aptos Bold"/>
                <a:cs typeface="Aptos Bold"/>
                <a:sym typeface="Aptos Bold"/>
              </a:rPr>
              <a:t>JUL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953625" y="2543175"/>
            <a:ext cx="104775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1">
                <a:solidFill>
                  <a:srgbClr val="667C80"/>
                </a:solidFill>
                <a:latin typeface="Aptos Bold"/>
                <a:ea typeface="Aptos Bold"/>
                <a:cs typeface="Aptos Bold"/>
                <a:sym typeface="Aptos Bold"/>
              </a:rPr>
              <a:t>AUG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906375" y="2543175"/>
            <a:ext cx="104775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1">
                <a:solidFill>
                  <a:srgbClr val="667C80"/>
                </a:solidFill>
                <a:latin typeface="Aptos Bold"/>
                <a:ea typeface="Aptos Bold"/>
                <a:cs typeface="Aptos Bold"/>
                <a:sym typeface="Aptos Bold"/>
              </a:rPr>
              <a:t>SEP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1619250" y="3714750"/>
            <a:ext cx="15049500" cy="2857500"/>
            <a:chOff x="0" y="0"/>
            <a:chExt cx="20066000" cy="38100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0066000" cy="3810000"/>
            </a:xfrm>
            <a:custGeom>
              <a:avLst/>
              <a:gdLst/>
              <a:ahLst/>
              <a:cxnLst/>
              <a:rect l="l" t="t" r="r" b="b"/>
              <a:pathLst>
                <a:path w="20066000" h="3810000">
                  <a:moveTo>
                    <a:pt x="0" y="0"/>
                  </a:moveTo>
                  <a:lnTo>
                    <a:pt x="20066000" y="0"/>
                  </a:lnTo>
                  <a:lnTo>
                    <a:pt x="20066000" y="3810000"/>
                  </a:lnTo>
                  <a:lnTo>
                    <a:pt x="0" y="3810000"/>
                  </a:lnTo>
                  <a:close/>
                </a:path>
              </a:pathLst>
            </a:custGeom>
            <a:solidFill>
              <a:srgbClr val="DFE9E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20066000" cy="3848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2476500" y="4210050"/>
            <a:ext cx="13335000" cy="622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667C80"/>
                </a:solidFill>
                <a:latin typeface="Archivo Black"/>
                <a:ea typeface="Archivo Black"/>
                <a:cs typeface="Archivo Black"/>
                <a:sym typeface="Archivo Black"/>
              </a:rPr>
              <a:t>MONITORING / CONTEXT PERIOD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3810000" y="5305425"/>
            <a:ext cx="10668000" cy="675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33"/>
              </a:lnSpc>
            </a:pPr>
            <a:r>
              <a:rPr lang="en-US" sz="2025">
                <a:solidFill>
                  <a:srgbClr val="102D35"/>
                </a:solidFill>
                <a:latin typeface="Aptos"/>
                <a:ea typeface="Aptos"/>
                <a:cs typeface="Aptos"/>
                <a:sym typeface="Aptos"/>
              </a:rPr>
              <a:t>No specific major event was documented across the four countries. Tuvalu reporting contains ambiguity in ENSO status for May–June.</a:t>
            </a:r>
          </a:p>
        </p:txBody>
      </p:sp>
      <p:grpSp>
        <p:nvGrpSpPr>
          <p:cNvPr id="29" name="Google Shape;88;p13">
            <a:extLst>
              <a:ext uri="{FF2B5EF4-FFF2-40B4-BE49-F238E27FC236}">
                <a16:creationId xmlns:a16="http://schemas.microsoft.com/office/drawing/2014/main" id="{E562BA22-E547-E793-4953-8D9A06AA1B58}"/>
              </a:ext>
            </a:extLst>
          </p:cNvPr>
          <p:cNvGrpSpPr/>
          <p:nvPr/>
        </p:nvGrpSpPr>
        <p:grpSpPr>
          <a:xfrm>
            <a:off x="13563600" y="208360"/>
            <a:ext cx="4561196" cy="1547338"/>
            <a:chOff x="0" y="0"/>
            <a:chExt cx="6691194" cy="2261870"/>
          </a:xfrm>
        </p:grpSpPr>
        <p:sp>
          <p:nvSpPr>
            <p:cNvPr id="30" name="Google Shape;89;p13">
              <a:extLst>
                <a:ext uri="{FF2B5EF4-FFF2-40B4-BE49-F238E27FC236}">
                  <a16:creationId xmlns:a16="http://schemas.microsoft.com/office/drawing/2014/main" id="{4FE045EC-7586-1877-CDEA-502E13DCE171}"/>
                </a:ext>
              </a:extLst>
            </p:cNvPr>
            <p:cNvSpPr/>
            <p:nvPr/>
          </p:nvSpPr>
          <p:spPr>
            <a:xfrm>
              <a:off x="0" y="0"/>
              <a:ext cx="1663718" cy="2261870"/>
            </a:xfrm>
            <a:custGeom>
              <a:avLst/>
              <a:gdLst/>
              <a:ahLst/>
              <a:cxnLst/>
              <a:rect l="l" t="t" r="r" b="b"/>
              <a:pathLst>
                <a:path w="1663718" h="2261870" extrusionOk="0">
                  <a:moveTo>
                    <a:pt x="0" y="0"/>
                  </a:moveTo>
                  <a:lnTo>
                    <a:pt x="1663718" y="0"/>
                  </a:lnTo>
                  <a:lnTo>
                    <a:pt x="1663718" y="2261870"/>
                  </a:lnTo>
                  <a:lnTo>
                    <a:pt x="0" y="226187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90;p13">
              <a:extLst>
                <a:ext uri="{FF2B5EF4-FFF2-40B4-BE49-F238E27FC236}">
                  <a16:creationId xmlns:a16="http://schemas.microsoft.com/office/drawing/2014/main" id="{EA2E9383-8315-D05F-3C77-23353B965F3E}"/>
                </a:ext>
              </a:extLst>
            </p:cNvPr>
            <p:cNvSpPr/>
            <p:nvPr/>
          </p:nvSpPr>
          <p:spPr>
            <a:xfrm>
              <a:off x="1520483" y="234836"/>
              <a:ext cx="1876321" cy="1792198"/>
            </a:xfrm>
            <a:custGeom>
              <a:avLst/>
              <a:gdLst/>
              <a:ahLst/>
              <a:cxnLst/>
              <a:rect l="l" t="t" r="r" b="b"/>
              <a:pathLst>
                <a:path w="1876321" h="1792198" extrusionOk="0">
                  <a:moveTo>
                    <a:pt x="0" y="0"/>
                  </a:moveTo>
                  <a:lnTo>
                    <a:pt x="1876321" y="0"/>
                  </a:lnTo>
                  <a:lnTo>
                    <a:pt x="1876321" y="1792198"/>
                  </a:lnTo>
                  <a:lnTo>
                    <a:pt x="0" y="179219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91;p13">
              <a:extLst>
                <a:ext uri="{FF2B5EF4-FFF2-40B4-BE49-F238E27FC236}">
                  <a16:creationId xmlns:a16="http://schemas.microsoft.com/office/drawing/2014/main" id="{9324D75C-CFC3-24E6-C953-B461FFE95316}"/>
                </a:ext>
              </a:extLst>
            </p:cNvPr>
            <p:cNvSpPr/>
            <p:nvPr/>
          </p:nvSpPr>
          <p:spPr>
            <a:xfrm>
              <a:off x="3288280" y="505102"/>
              <a:ext cx="3402914" cy="1251667"/>
            </a:xfrm>
            <a:custGeom>
              <a:avLst/>
              <a:gdLst/>
              <a:ahLst/>
              <a:cxnLst/>
              <a:rect l="l" t="t" r="r" b="b"/>
              <a:pathLst>
                <a:path w="3402914" h="1251667" extrusionOk="0">
                  <a:moveTo>
                    <a:pt x="0" y="0"/>
                  </a:moveTo>
                  <a:lnTo>
                    <a:pt x="3402914" y="0"/>
                  </a:lnTo>
                  <a:lnTo>
                    <a:pt x="3402914" y="1251667"/>
                  </a:lnTo>
                  <a:lnTo>
                    <a:pt x="0" y="125166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92;p13">
              <a:extLst>
                <a:ext uri="{FF2B5EF4-FFF2-40B4-BE49-F238E27FC236}">
                  <a16:creationId xmlns:a16="http://schemas.microsoft.com/office/drawing/2014/main" id="{44F842B4-993F-E35F-24BD-F4155ACFD189}"/>
                </a:ext>
              </a:extLst>
            </p:cNvPr>
            <p:cNvSpPr/>
            <p:nvPr/>
          </p:nvSpPr>
          <p:spPr>
            <a:xfrm>
              <a:off x="1662161" y="392213"/>
              <a:ext cx="1592965" cy="1477444"/>
            </a:xfrm>
            <a:custGeom>
              <a:avLst/>
              <a:gdLst/>
              <a:ahLst/>
              <a:cxnLst/>
              <a:rect l="l" t="t" r="r" b="b"/>
              <a:pathLst>
                <a:path w="1592965" h="1477444" extrusionOk="0">
                  <a:moveTo>
                    <a:pt x="0" y="0"/>
                  </a:moveTo>
                  <a:lnTo>
                    <a:pt x="1592965" y="0"/>
                  </a:lnTo>
                  <a:lnTo>
                    <a:pt x="1592965" y="1477444"/>
                  </a:lnTo>
                  <a:lnTo>
                    <a:pt x="0" y="147744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47750" y="723900"/>
            <a:ext cx="15716250" cy="59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>
                <a:solidFill>
                  <a:srgbClr val="102D35"/>
                </a:solidFill>
                <a:latin typeface="Archivo Black"/>
                <a:ea typeface="Archivo Black"/>
                <a:cs typeface="Archivo Black"/>
                <a:sym typeface="Archivo Black"/>
              </a:rPr>
              <a:t>July — compound hazards emerge</a:t>
            </a:r>
          </a:p>
        </p:txBody>
      </p:sp>
      <p:sp>
        <p:nvSpPr>
          <p:cNvPr id="3" name="AutoShape 3"/>
          <p:cNvSpPr/>
          <p:nvPr/>
        </p:nvSpPr>
        <p:spPr>
          <a:xfrm>
            <a:off x="1619250" y="2343150"/>
            <a:ext cx="11811000" cy="0"/>
          </a:xfrm>
          <a:prstGeom prst="line">
            <a:avLst/>
          </a:prstGeom>
          <a:ln w="57150" cap="rnd">
            <a:solidFill>
              <a:srgbClr val="DFE9E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AU"/>
          </a:p>
        </p:txBody>
      </p:sp>
      <p:grpSp>
        <p:nvGrpSpPr>
          <p:cNvPr id="4" name="Group 4"/>
          <p:cNvGrpSpPr/>
          <p:nvPr/>
        </p:nvGrpSpPr>
        <p:grpSpPr>
          <a:xfrm>
            <a:off x="1485900" y="2209800"/>
            <a:ext cx="266700" cy="266700"/>
            <a:chOff x="0" y="0"/>
            <a:chExt cx="355600" cy="3556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55600" cy="355600"/>
            </a:xfrm>
            <a:custGeom>
              <a:avLst/>
              <a:gdLst/>
              <a:ahLst/>
              <a:cxnLst/>
              <a:rect l="l" t="t" r="r" b="b"/>
              <a:pathLst>
                <a:path w="355600" h="355600">
                  <a:moveTo>
                    <a:pt x="177800" y="0"/>
                  </a:moveTo>
                  <a:cubicBezTo>
                    <a:pt x="275996" y="0"/>
                    <a:pt x="355600" y="79604"/>
                    <a:pt x="355600" y="177800"/>
                  </a:cubicBezTo>
                  <a:cubicBezTo>
                    <a:pt x="355600" y="275996"/>
                    <a:pt x="275996" y="355600"/>
                    <a:pt x="177800" y="355600"/>
                  </a:cubicBezTo>
                  <a:cubicBezTo>
                    <a:pt x="79604" y="355600"/>
                    <a:pt x="0" y="275996"/>
                    <a:pt x="0" y="177800"/>
                  </a:cubicBezTo>
                  <a:cubicBezTo>
                    <a:pt x="0" y="79604"/>
                    <a:pt x="79604" y="0"/>
                    <a:pt x="177800" y="0"/>
                  </a:cubicBezTo>
                  <a:close/>
                </a:path>
              </a:pathLst>
            </a:custGeom>
            <a:solidFill>
              <a:srgbClr val="DFE9E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355600" cy="393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4438650" y="2209800"/>
            <a:ext cx="266700" cy="266700"/>
            <a:chOff x="0" y="0"/>
            <a:chExt cx="355600" cy="3556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55600" cy="355600"/>
            </a:xfrm>
            <a:custGeom>
              <a:avLst/>
              <a:gdLst/>
              <a:ahLst/>
              <a:cxnLst/>
              <a:rect l="l" t="t" r="r" b="b"/>
              <a:pathLst>
                <a:path w="355600" h="355600">
                  <a:moveTo>
                    <a:pt x="177800" y="0"/>
                  </a:moveTo>
                  <a:cubicBezTo>
                    <a:pt x="275996" y="0"/>
                    <a:pt x="355600" y="79604"/>
                    <a:pt x="355600" y="177800"/>
                  </a:cubicBezTo>
                  <a:cubicBezTo>
                    <a:pt x="355600" y="275996"/>
                    <a:pt x="275996" y="355600"/>
                    <a:pt x="177800" y="355600"/>
                  </a:cubicBezTo>
                  <a:cubicBezTo>
                    <a:pt x="79604" y="355600"/>
                    <a:pt x="0" y="275996"/>
                    <a:pt x="0" y="177800"/>
                  </a:cubicBezTo>
                  <a:cubicBezTo>
                    <a:pt x="0" y="79604"/>
                    <a:pt x="79604" y="0"/>
                    <a:pt x="177800" y="0"/>
                  </a:cubicBezTo>
                  <a:close/>
                </a:path>
              </a:pathLst>
            </a:custGeom>
            <a:solidFill>
              <a:srgbClr val="DFE9E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355600" cy="393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391400" y="2209800"/>
            <a:ext cx="266700" cy="266700"/>
            <a:chOff x="0" y="0"/>
            <a:chExt cx="355600" cy="3556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5600" cy="355600"/>
            </a:xfrm>
            <a:custGeom>
              <a:avLst/>
              <a:gdLst/>
              <a:ahLst/>
              <a:cxnLst/>
              <a:rect l="l" t="t" r="r" b="b"/>
              <a:pathLst>
                <a:path w="355600" h="355600">
                  <a:moveTo>
                    <a:pt x="177800" y="0"/>
                  </a:moveTo>
                  <a:cubicBezTo>
                    <a:pt x="275996" y="0"/>
                    <a:pt x="355600" y="79604"/>
                    <a:pt x="355600" y="177800"/>
                  </a:cubicBezTo>
                  <a:cubicBezTo>
                    <a:pt x="355600" y="275996"/>
                    <a:pt x="275996" y="355600"/>
                    <a:pt x="177800" y="355600"/>
                  </a:cubicBezTo>
                  <a:cubicBezTo>
                    <a:pt x="79604" y="355600"/>
                    <a:pt x="0" y="275996"/>
                    <a:pt x="0" y="177800"/>
                  </a:cubicBezTo>
                  <a:cubicBezTo>
                    <a:pt x="0" y="79604"/>
                    <a:pt x="79604" y="0"/>
                    <a:pt x="177800" y="0"/>
                  </a:cubicBezTo>
                  <a:close/>
                </a:path>
              </a:pathLst>
            </a:custGeom>
            <a:solidFill>
              <a:srgbClr val="EF6A4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355600" cy="393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344150" y="2209800"/>
            <a:ext cx="266700" cy="266700"/>
            <a:chOff x="0" y="0"/>
            <a:chExt cx="355600" cy="3556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5600" cy="355600"/>
            </a:xfrm>
            <a:custGeom>
              <a:avLst/>
              <a:gdLst/>
              <a:ahLst/>
              <a:cxnLst/>
              <a:rect l="l" t="t" r="r" b="b"/>
              <a:pathLst>
                <a:path w="355600" h="355600">
                  <a:moveTo>
                    <a:pt x="177800" y="0"/>
                  </a:moveTo>
                  <a:cubicBezTo>
                    <a:pt x="275996" y="0"/>
                    <a:pt x="355600" y="79604"/>
                    <a:pt x="355600" y="177800"/>
                  </a:cubicBezTo>
                  <a:cubicBezTo>
                    <a:pt x="355600" y="275996"/>
                    <a:pt x="275996" y="355600"/>
                    <a:pt x="177800" y="355600"/>
                  </a:cubicBezTo>
                  <a:cubicBezTo>
                    <a:pt x="79604" y="355600"/>
                    <a:pt x="0" y="275996"/>
                    <a:pt x="0" y="177800"/>
                  </a:cubicBezTo>
                  <a:cubicBezTo>
                    <a:pt x="0" y="79604"/>
                    <a:pt x="79604" y="0"/>
                    <a:pt x="177800" y="0"/>
                  </a:cubicBezTo>
                  <a:close/>
                </a:path>
              </a:pathLst>
            </a:custGeom>
            <a:solidFill>
              <a:srgbClr val="DFE9E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355600" cy="393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3296900" y="2209800"/>
            <a:ext cx="266700" cy="266700"/>
            <a:chOff x="0" y="0"/>
            <a:chExt cx="355600" cy="3556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55600" cy="355600"/>
            </a:xfrm>
            <a:custGeom>
              <a:avLst/>
              <a:gdLst/>
              <a:ahLst/>
              <a:cxnLst/>
              <a:rect l="l" t="t" r="r" b="b"/>
              <a:pathLst>
                <a:path w="355600" h="355600">
                  <a:moveTo>
                    <a:pt x="177800" y="0"/>
                  </a:moveTo>
                  <a:cubicBezTo>
                    <a:pt x="275996" y="0"/>
                    <a:pt x="355600" y="79604"/>
                    <a:pt x="355600" y="177800"/>
                  </a:cubicBezTo>
                  <a:cubicBezTo>
                    <a:pt x="355600" y="275996"/>
                    <a:pt x="275996" y="355600"/>
                    <a:pt x="177800" y="355600"/>
                  </a:cubicBezTo>
                  <a:cubicBezTo>
                    <a:pt x="79604" y="355600"/>
                    <a:pt x="0" y="275996"/>
                    <a:pt x="0" y="177800"/>
                  </a:cubicBezTo>
                  <a:cubicBezTo>
                    <a:pt x="0" y="79604"/>
                    <a:pt x="79604" y="0"/>
                    <a:pt x="177800" y="0"/>
                  </a:cubicBezTo>
                  <a:close/>
                </a:path>
              </a:pathLst>
            </a:custGeom>
            <a:solidFill>
              <a:srgbClr val="DFE9E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355600" cy="393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095375" y="2543175"/>
            <a:ext cx="104775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1">
                <a:solidFill>
                  <a:srgbClr val="667C80"/>
                </a:solidFill>
                <a:latin typeface="Aptos Bold"/>
                <a:ea typeface="Aptos Bold"/>
                <a:cs typeface="Aptos Bold"/>
                <a:sym typeface="Aptos Bold"/>
              </a:rPr>
              <a:t>MAY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048125" y="2543175"/>
            <a:ext cx="104775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1">
                <a:solidFill>
                  <a:srgbClr val="667C80"/>
                </a:solidFill>
                <a:latin typeface="Aptos Bold"/>
                <a:ea typeface="Aptos Bold"/>
                <a:cs typeface="Aptos Bold"/>
                <a:sym typeface="Aptos Bold"/>
              </a:rPr>
              <a:t>JUN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000875" y="2543175"/>
            <a:ext cx="104775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1">
                <a:solidFill>
                  <a:srgbClr val="EF6A4B"/>
                </a:solidFill>
                <a:latin typeface="Aptos Bold"/>
                <a:ea typeface="Aptos Bold"/>
                <a:cs typeface="Aptos Bold"/>
                <a:sym typeface="Aptos Bold"/>
              </a:rPr>
              <a:t>JUL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953625" y="2543175"/>
            <a:ext cx="104775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1">
                <a:solidFill>
                  <a:srgbClr val="667C80"/>
                </a:solidFill>
                <a:latin typeface="Aptos Bold"/>
                <a:ea typeface="Aptos Bold"/>
                <a:cs typeface="Aptos Bold"/>
                <a:sym typeface="Aptos Bold"/>
              </a:rPr>
              <a:t>AUG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906375" y="2543175"/>
            <a:ext cx="104775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1">
                <a:solidFill>
                  <a:srgbClr val="667C80"/>
                </a:solidFill>
                <a:latin typeface="Aptos Bold"/>
                <a:ea typeface="Aptos Bold"/>
                <a:cs typeface="Aptos Bold"/>
                <a:sym typeface="Aptos Bold"/>
              </a:rPr>
              <a:t>SEP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1047750" y="3333750"/>
            <a:ext cx="3810000" cy="4476750"/>
            <a:chOff x="0" y="0"/>
            <a:chExt cx="5080000" cy="5969000"/>
          </a:xfrm>
        </p:grpSpPr>
        <p:grpSp>
          <p:nvGrpSpPr>
            <p:cNvPr id="25" name="Group 25"/>
            <p:cNvGrpSpPr/>
            <p:nvPr/>
          </p:nvGrpSpPr>
          <p:grpSpPr>
            <a:xfrm>
              <a:off x="0" y="0"/>
              <a:ext cx="5080000" cy="5969000"/>
              <a:chOff x="0" y="0"/>
              <a:chExt cx="5080000" cy="596900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5080000" cy="5969000"/>
              </a:xfrm>
              <a:custGeom>
                <a:avLst/>
                <a:gdLst/>
                <a:ahLst/>
                <a:cxnLst/>
                <a:rect l="l" t="t" r="r" b="b"/>
                <a:pathLst>
                  <a:path w="5080000" h="5969000">
                    <a:moveTo>
                      <a:pt x="0" y="0"/>
                    </a:moveTo>
                    <a:lnTo>
                      <a:pt x="5080000" y="0"/>
                    </a:lnTo>
                    <a:lnTo>
                      <a:pt x="5080000" y="5969000"/>
                    </a:lnTo>
                    <a:lnTo>
                      <a:pt x="0" y="5969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DFE9E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0" y="-38100"/>
                <a:ext cx="5080000" cy="6007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8" name="TextBox 28"/>
            <p:cNvSpPr txBox="1"/>
            <p:nvPr/>
          </p:nvSpPr>
          <p:spPr>
            <a:xfrm>
              <a:off x="381000" y="307975"/>
              <a:ext cx="4318000" cy="4718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40"/>
                </a:lnSpc>
              </a:pPr>
              <a:r>
                <a:rPr lang="en-US" sz="2100">
                  <a:solidFill>
                    <a:srgbClr val="EF6A4B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TONGA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381000" y="1022350"/>
              <a:ext cx="4318000" cy="10579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45"/>
                </a:lnSpc>
              </a:pPr>
              <a:r>
                <a:rPr lang="en-US" sz="1650">
                  <a:solidFill>
                    <a:srgbClr val="102D35"/>
                  </a:solidFill>
                  <a:latin typeface="Aptos"/>
                  <a:ea typeface="Aptos"/>
                  <a:cs typeface="Aptos"/>
                  <a:sym typeface="Aptos"/>
                </a:rPr>
                <a:t>ʻEua: 8.6°C national record low. Vavaʻu: coral bleaching. Vavaʻu and Haʻapai: drought impacts.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5143500" y="3333750"/>
            <a:ext cx="3810000" cy="4476750"/>
            <a:chOff x="0" y="0"/>
            <a:chExt cx="5080000" cy="5969000"/>
          </a:xfrm>
        </p:grpSpPr>
        <p:grpSp>
          <p:nvGrpSpPr>
            <p:cNvPr id="31" name="Group 31"/>
            <p:cNvGrpSpPr/>
            <p:nvPr/>
          </p:nvGrpSpPr>
          <p:grpSpPr>
            <a:xfrm>
              <a:off x="0" y="0"/>
              <a:ext cx="5080000" cy="5969000"/>
              <a:chOff x="0" y="0"/>
              <a:chExt cx="5080000" cy="5969000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5080000" cy="5969000"/>
              </a:xfrm>
              <a:custGeom>
                <a:avLst/>
                <a:gdLst/>
                <a:ahLst/>
                <a:cxnLst/>
                <a:rect l="l" t="t" r="r" b="b"/>
                <a:pathLst>
                  <a:path w="5080000" h="5969000">
                    <a:moveTo>
                      <a:pt x="0" y="0"/>
                    </a:moveTo>
                    <a:lnTo>
                      <a:pt x="5080000" y="0"/>
                    </a:lnTo>
                    <a:lnTo>
                      <a:pt x="5080000" y="5969000"/>
                    </a:lnTo>
                    <a:lnTo>
                      <a:pt x="0" y="5969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DFE9E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0" y="-38100"/>
                <a:ext cx="5080000" cy="6007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34" name="TextBox 34"/>
            <p:cNvSpPr txBox="1"/>
            <p:nvPr/>
          </p:nvSpPr>
          <p:spPr>
            <a:xfrm>
              <a:off x="381000" y="307975"/>
              <a:ext cx="4318000" cy="4718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40"/>
                </a:lnSpc>
              </a:pPr>
              <a:r>
                <a:rPr lang="en-US" sz="2100">
                  <a:solidFill>
                    <a:srgbClr val="18A7B5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TUVALU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381000" y="1022350"/>
              <a:ext cx="4318000" cy="7023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45"/>
                </a:lnSpc>
              </a:pPr>
              <a:r>
                <a:rPr lang="en-US" sz="1650">
                  <a:solidFill>
                    <a:srgbClr val="102D35"/>
                  </a:solidFill>
                  <a:latin typeface="Aptos"/>
                  <a:ea typeface="Aptos"/>
                  <a:cs typeface="Aptos"/>
                  <a:sym typeface="Aptos"/>
                </a:rPr>
                <a:t>Heavy rainfall in Funafuti disrupted aviation operations.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9239250" y="3333750"/>
            <a:ext cx="3810000" cy="4476750"/>
            <a:chOff x="0" y="0"/>
            <a:chExt cx="5080000" cy="5969000"/>
          </a:xfrm>
        </p:grpSpPr>
        <p:grpSp>
          <p:nvGrpSpPr>
            <p:cNvPr id="37" name="Group 37"/>
            <p:cNvGrpSpPr/>
            <p:nvPr/>
          </p:nvGrpSpPr>
          <p:grpSpPr>
            <a:xfrm>
              <a:off x="0" y="0"/>
              <a:ext cx="5080000" cy="5969000"/>
              <a:chOff x="0" y="0"/>
              <a:chExt cx="5080000" cy="5969000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5080000" cy="5969000"/>
              </a:xfrm>
              <a:custGeom>
                <a:avLst/>
                <a:gdLst/>
                <a:ahLst/>
                <a:cxnLst/>
                <a:rect l="l" t="t" r="r" b="b"/>
                <a:pathLst>
                  <a:path w="5080000" h="5969000">
                    <a:moveTo>
                      <a:pt x="0" y="0"/>
                    </a:moveTo>
                    <a:lnTo>
                      <a:pt x="5080000" y="0"/>
                    </a:lnTo>
                    <a:lnTo>
                      <a:pt x="5080000" y="5969000"/>
                    </a:lnTo>
                    <a:lnTo>
                      <a:pt x="0" y="5969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DFE9E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0" y="-38100"/>
                <a:ext cx="5080000" cy="6007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40" name="TextBox 40"/>
            <p:cNvSpPr txBox="1"/>
            <p:nvPr/>
          </p:nvSpPr>
          <p:spPr>
            <a:xfrm>
              <a:off x="381000" y="307975"/>
              <a:ext cx="4318000" cy="4718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40"/>
                </a:lnSpc>
              </a:pPr>
              <a:r>
                <a:rPr lang="en-US" sz="2100">
                  <a:solidFill>
                    <a:srgbClr val="5D9368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SAMOA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381000" y="1022350"/>
              <a:ext cx="4318000" cy="7023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45"/>
                </a:lnSpc>
              </a:pPr>
              <a:r>
                <a:rPr lang="en-US" sz="1650">
                  <a:solidFill>
                    <a:srgbClr val="102D35"/>
                  </a:solidFill>
                  <a:latin typeface="Aptos"/>
                  <a:ea typeface="Aptos"/>
                  <a:cs typeface="Aptos"/>
                  <a:sym typeface="Aptos"/>
                </a:rPr>
                <a:t>Flooding, landslides and strong winds; precise dates not reported.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3335000" y="3333750"/>
            <a:ext cx="3905250" cy="4476750"/>
            <a:chOff x="0" y="0"/>
            <a:chExt cx="5207000" cy="5969000"/>
          </a:xfrm>
        </p:grpSpPr>
        <p:grpSp>
          <p:nvGrpSpPr>
            <p:cNvPr id="43" name="Group 43"/>
            <p:cNvGrpSpPr/>
            <p:nvPr/>
          </p:nvGrpSpPr>
          <p:grpSpPr>
            <a:xfrm>
              <a:off x="0" y="0"/>
              <a:ext cx="5207000" cy="5969000"/>
              <a:chOff x="0" y="0"/>
              <a:chExt cx="5207000" cy="5969000"/>
            </a:xfrm>
          </p:grpSpPr>
          <p:sp>
            <p:nvSpPr>
              <p:cNvPr id="44" name="Freeform 44"/>
              <p:cNvSpPr/>
              <p:nvPr/>
            </p:nvSpPr>
            <p:spPr>
              <a:xfrm>
                <a:off x="0" y="0"/>
                <a:ext cx="5207000" cy="5969000"/>
              </a:xfrm>
              <a:custGeom>
                <a:avLst/>
                <a:gdLst/>
                <a:ahLst/>
                <a:cxnLst/>
                <a:rect l="l" t="t" r="r" b="b"/>
                <a:pathLst>
                  <a:path w="5207000" h="5969000">
                    <a:moveTo>
                      <a:pt x="0" y="0"/>
                    </a:moveTo>
                    <a:lnTo>
                      <a:pt x="5207000" y="0"/>
                    </a:lnTo>
                    <a:lnTo>
                      <a:pt x="5207000" y="5969000"/>
                    </a:lnTo>
                    <a:lnTo>
                      <a:pt x="0" y="5969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DFE9E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45" name="TextBox 45"/>
              <p:cNvSpPr txBox="1"/>
              <p:nvPr/>
            </p:nvSpPr>
            <p:spPr>
              <a:xfrm>
                <a:off x="0" y="-38100"/>
                <a:ext cx="5207000" cy="6007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46" name="TextBox 46"/>
            <p:cNvSpPr txBox="1"/>
            <p:nvPr/>
          </p:nvSpPr>
          <p:spPr>
            <a:xfrm>
              <a:off x="381000" y="307975"/>
              <a:ext cx="4445000" cy="4718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40"/>
                </a:lnSpc>
              </a:pPr>
              <a:r>
                <a:rPr lang="en-US" sz="2100">
                  <a:solidFill>
                    <a:srgbClr val="E7B84B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COOK ISLANDS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381000" y="1022350"/>
              <a:ext cx="4445000" cy="10579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45"/>
                </a:lnSpc>
              </a:pPr>
              <a:r>
                <a:rPr lang="en-US" sz="1650">
                  <a:solidFill>
                    <a:srgbClr val="102D35"/>
                  </a:solidFill>
                  <a:latin typeface="Aptos"/>
                  <a:ea typeface="Aptos"/>
                  <a:cs typeface="Aptos"/>
                  <a:sym typeface="Aptos"/>
                </a:rPr>
                <a:t>Coastal inundation and erosion linked to a July 2025 system — year requires verification.</a:t>
              </a:r>
            </a:p>
          </p:txBody>
        </p:sp>
      </p:grpSp>
      <p:grpSp>
        <p:nvGrpSpPr>
          <p:cNvPr id="48" name="Google Shape;88;p13">
            <a:extLst>
              <a:ext uri="{FF2B5EF4-FFF2-40B4-BE49-F238E27FC236}">
                <a16:creationId xmlns:a16="http://schemas.microsoft.com/office/drawing/2014/main" id="{A2B00D6E-F328-4E11-B117-280ADB49D018}"/>
              </a:ext>
            </a:extLst>
          </p:cNvPr>
          <p:cNvGrpSpPr/>
          <p:nvPr/>
        </p:nvGrpSpPr>
        <p:grpSpPr>
          <a:xfrm>
            <a:off x="13563600" y="208360"/>
            <a:ext cx="4561196" cy="1547338"/>
            <a:chOff x="0" y="0"/>
            <a:chExt cx="6691194" cy="2261870"/>
          </a:xfrm>
        </p:grpSpPr>
        <p:sp>
          <p:nvSpPr>
            <p:cNvPr id="49" name="Google Shape;89;p13">
              <a:extLst>
                <a:ext uri="{FF2B5EF4-FFF2-40B4-BE49-F238E27FC236}">
                  <a16:creationId xmlns:a16="http://schemas.microsoft.com/office/drawing/2014/main" id="{0074DA88-453C-2BC6-0301-C78AF594E51A}"/>
                </a:ext>
              </a:extLst>
            </p:cNvPr>
            <p:cNvSpPr/>
            <p:nvPr/>
          </p:nvSpPr>
          <p:spPr>
            <a:xfrm>
              <a:off x="0" y="0"/>
              <a:ext cx="1663718" cy="2261870"/>
            </a:xfrm>
            <a:custGeom>
              <a:avLst/>
              <a:gdLst/>
              <a:ahLst/>
              <a:cxnLst/>
              <a:rect l="l" t="t" r="r" b="b"/>
              <a:pathLst>
                <a:path w="1663718" h="2261870" extrusionOk="0">
                  <a:moveTo>
                    <a:pt x="0" y="0"/>
                  </a:moveTo>
                  <a:lnTo>
                    <a:pt x="1663718" y="0"/>
                  </a:lnTo>
                  <a:lnTo>
                    <a:pt x="1663718" y="2261870"/>
                  </a:lnTo>
                  <a:lnTo>
                    <a:pt x="0" y="226187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90;p13">
              <a:extLst>
                <a:ext uri="{FF2B5EF4-FFF2-40B4-BE49-F238E27FC236}">
                  <a16:creationId xmlns:a16="http://schemas.microsoft.com/office/drawing/2014/main" id="{889B5890-0F42-8F56-8E92-144366BBCA5A}"/>
                </a:ext>
              </a:extLst>
            </p:cNvPr>
            <p:cNvSpPr/>
            <p:nvPr/>
          </p:nvSpPr>
          <p:spPr>
            <a:xfrm>
              <a:off x="1520483" y="234836"/>
              <a:ext cx="1876321" cy="1792198"/>
            </a:xfrm>
            <a:custGeom>
              <a:avLst/>
              <a:gdLst/>
              <a:ahLst/>
              <a:cxnLst/>
              <a:rect l="l" t="t" r="r" b="b"/>
              <a:pathLst>
                <a:path w="1876321" h="1792198" extrusionOk="0">
                  <a:moveTo>
                    <a:pt x="0" y="0"/>
                  </a:moveTo>
                  <a:lnTo>
                    <a:pt x="1876321" y="0"/>
                  </a:lnTo>
                  <a:lnTo>
                    <a:pt x="1876321" y="1792198"/>
                  </a:lnTo>
                  <a:lnTo>
                    <a:pt x="0" y="179219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91;p13">
              <a:extLst>
                <a:ext uri="{FF2B5EF4-FFF2-40B4-BE49-F238E27FC236}">
                  <a16:creationId xmlns:a16="http://schemas.microsoft.com/office/drawing/2014/main" id="{A3373969-F4C8-F815-9E9D-64EA9A601A4C}"/>
                </a:ext>
              </a:extLst>
            </p:cNvPr>
            <p:cNvSpPr/>
            <p:nvPr/>
          </p:nvSpPr>
          <p:spPr>
            <a:xfrm>
              <a:off x="3288280" y="505102"/>
              <a:ext cx="3402914" cy="1251667"/>
            </a:xfrm>
            <a:custGeom>
              <a:avLst/>
              <a:gdLst/>
              <a:ahLst/>
              <a:cxnLst/>
              <a:rect l="l" t="t" r="r" b="b"/>
              <a:pathLst>
                <a:path w="3402914" h="1251667" extrusionOk="0">
                  <a:moveTo>
                    <a:pt x="0" y="0"/>
                  </a:moveTo>
                  <a:lnTo>
                    <a:pt x="3402914" y="0"/>
                  </a:lnTo>
                  <a:lnTo>
                    <a:pt x="3402914" y="1251667"/>
                  </a:lnTo>
                  <a:lnTo>
                    <a:pt x="0" y="125166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92;p13">
              <a:extLst>
                <a:ext uri="{FF2B5EF4-FFF2-40B4-BE49-F238E27FC236}">
                  <a16:creationId xmlns:a16="http://schemas.microsoft.com/office/drawing/2014/main" id="{62CFF7B9-5A13-D49C-5579-5438F6DFED4B}"/>
                </a:ext>
              </a:extLst>
            </p:cNvPr>
            <p:cNvSpPr/>
            <p:nvPr/>
          </p:nvSpPr>
          <p:spPr>
            <a:xfrm>
              <a:off x="1662161" y="392213"/>
              <a:ext cx="1592965" cy="1477444"/>
            </a:xfrm>
            <a:custGeom>
              <a:avLst/>
              <a:gdLst/>
              <a:ahLst/>
              <a:cxnLst/>
              <a:rect l="l" t="t" r="r" b="b"/>
              <a:pathLst>
                <a:path w="1592965" h="1477444" extrusionOk="0">
                  <a:moveTo>
                    <a:pt x="0" y="0"/>
                  </a:moveTo>
                  <a:lnTo>
                    <a:pt x="1592965" y="0"/>
                  </a:lnTo>
                  <a:lnTo>
                    <a:pt x="1592965" y="1477444"/>
                  </a:lnTo>
                  <a:lnTo>
                    <a:pt x="0" y="147744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47750" y="723900"/>
            <a:ext cx="15716250" cy="59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>
                <a:solidFill>
                  <a:srgbClr val="102D35"/>
                </a:solidFill>
                <a:latin typeface="Archivo Black"/>
                <a:ea typeface="Archivo Black"/>
                <a:cs typeface="Archivo Black"/>
                <a:sym typeface="Archivo Black"/>
              </a:rPr>
              <a:t>August — wind, water and fire risk</a:t>
            </a:r>
          </a:p>
        </p:txBody>
      </p:sp>
      <p:sp>
        <p:nvSpPr>
          <p:cNvPr id="3" name="AutoShape 3"/>
          <p:cNvSpPr/>
          <p:nvPr/>
        </p:nvSpPr>
        <p:spPr>
          <a:xfrm>
            <a:off x="1619250" y="2343150"/>
            <a:ext cx="11811000" cy="0"/>
          </a:xfrm>
          <a:prstGeom prst="line">
            <a:avLst/>
          </a:prstGeom>
          <a:ln w="57150" cap="rnd">
            <a:solidFill>
              <a:srgbClr val="DFE9E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AU"/>
          </a:p>
        </p:txBody>
      </p:sp>
      <p:grpSp>
        <p:nvGrpSpPr>
          <p:cNvPr id="4" name="Group 4"/>
          <p:cNvGrpSpPr/>
          <p:nvPr/>
        </p:nvGrpSpPr>
        <p:grpSpPr>
          <a:xfrm>
            <a:off x="1485900" y="2209800"/>
            <a:ext cx="266700" cy="266700"/>
            <a:chOff x="0" y="0"/>
            <a:chExt cx="355600" cy="3556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55600" cy="355600"/>
            </a:xfrm>
            <a:custGeom>
              <a:avLst/>
              <a:gdLst/>
              <a:ahLst/>
              <a:cxnLst/>
              <a:rect l="l" t="t" r="r" b="b"/>
              <a:pathLst>
                <a:path w="355600" h="355600">
                  <a:moveTo>
                    <a:pt x="177800" y="0"/>
                  </a:moveTo>
                  <a:cubicBezTo>
                    <a:pt x="275996" y="0"/>
                    <a:pt x="355600" y="79604"/>
                    <a:pt x="355600" y="177800"/>
                  </a:cubicBezTo>
                  <a:cubicBezTo>
                    <a:pt x="355600" y="275996"/>
                    <a:pt x="275996" y="355600"/>
                    <a:pt x="177800" y="355600"/>
                  </a:cubicBezTo>
                  <a:cubicBezTo>
                    <a:pt x="79604" y="355600"/>
                    <a:pt x="0" y="275996"/>
                    <a:pt x="0" y="177800"/>
                  </a:cubicBezTo>
                  <a:cubicBezTo>
                    <a:pt x="0" y="79604"/>
                    <a:pt x="79604" y="0"/>
                    <a:pt x="177800" y="0"/>
                  </a:cubicBezTo>
                  <a:close/>
                </a:path>
              </a:pathLst>
            </a:custGeom>
            <a:solidFill>
              <a:srgbClr val="DFE9E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355600" cy="393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4438650" y="2209800"/>
            <a:ext cx="266700" cy="266700"/>
            <a:chOff x="0" y="0"/>
            <a:chExt cx="355600" cy="3556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55600" cy="355600"/>
            </a:xfrm>
            <a:custGeom>
              <a:avLst/>
              <a:gdLst/>
              <a:ahLst/>
              <a:cxnLst/>
              <a:rect l="l" t="t" r="r" b="b"/>
              <a:pathLst>
                <a:path w="355600" h="355600">
                  <a:moveTo>
                    <a:pt x="177800" y="0"/>
                  </a:moveTo>
                  <a:cubicBezTo>
                    <a:pt x="275996" y="0"/>
                    <a:pt x="355600" y="79604"/>
                    <a:pt x="355600" y="177800"/>
                  </a:cubicBezTo>
                  <a:cubicBezTo>
                    <a:pt x="355600" y="275996"/>
                    <a:pt x="275996" y="355600"/>
                    <a:pt x="177800" y="355600"/>
                  </a:cubicBezTo>
                  <a:cubicBezTo>
                    <a:pt x="79604" y="355600"/>
                    <a:pt x="0" y="275996"/>
                    <a:pt x="0" y="177800"/>
                  </a:cubicBezTo>
                  <a:cubicBezTo>
                    <a:pt x="0" y="79604"/>
                    <a:pt x="79604" y="0"/>
                    <a:pt x="177800" y="0"/>
                  </a:cubicBezTo>
                  <a:close/>
                </a:path>
              </a:pathLst>
            </a:custGeom>
            <a:solidFill>
              <a:srgbClr val="DFE9E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355600" cy="393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391400" y="2209800"/>
            <a:ext cx="266700" cy="266700"/>
            <a:chOff x="0" y="0"/>
            <a:chExt cx="355600" cy="3556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5600" cy="355600"/>
            </a:xfrm>
            <a:custGeom>
              <a:avLst/>
              <a:gdLst/>
              <a:ahLst/>
              <a:cxnLst/>
              <a:rect l="l" t="t" r="r" b="b"/>
              <a:pathLst>
                <a:path w="355600" h="355600">
                  <a:moveTo>
                    <a:pt x="177800" y="0"/>
                  </a:moveTo>
                  <a:cubicBezTo>
                    <a:pt x="275996" y="0"/>
                    <a:pt x="355600" y="79604"/>
                    <a:pt x="355600" y="177800"/>
                  </a:cubicBezTo>
                  <a:cubicBezTo>
                    <a:pt x="355600" y="275996"/>
                    <a:pt x="275996" y="355600"/>
                    <a:pt x="177800" y="355600"/>
                  </a:cubicBezTo>
                  <a:cubicBezTo>
                    <a:pt x="79604" y="355600"/>
                    <a:pt x="0" y="275996"/>
                    <a:pt x="0" y="177800"/>
                  </a:cubicBezTo>
                  <a:cubicBezTo>
                    <a:pt x="0" y="79604"/>
                    <a:pt x="79604" y="0"/>
                    <a:pt x="177800" y="0"/>
                  </a:cubicBezTo>
                  <a:close/>
                </a:path>
              </a:pathLst>
            </a:custGeom>
            <a:solidFill>
              <a:srgbClr val="DFE9E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355600" cy="393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344150" y="2209800"/>
            <a:ext cx="266700" cy="266700"/>
            <a:chOff x="0" y="0"/>
            <a:chExt cx="355600" cy="3556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5600" cy="355600"/>
            </a:xfrm>
            <a:custGeom>
              <a:avLst/>
              <a:gdLst/>
              <a:ahLst/>
              <a:cxnLst/>
              <a:rect l="l" t="t" r="r" b="b"/>
              <a:pathLst>
                <a:path w="355600" h="355600">
                  <a:moveTo>
                    <a:pt x="177800" y="0"/>
                  </a:moveTo>
                  <a:cubicBezTo>
                    <a:pt x="275996" y="0"/>
                    <a:pt x="355600" y="79604"/>
                    <a:pt x="355600" y="177800"/>
                  </a:cubicBezTo>
                  <a:cubicBezTo>
                    <a:pt x="355600" y="275996"/>
                    <a:pt x="275996" y="355600"/>
                    <a:pt x="177800" y="355600"/>
                  </a:cubicBezTo>
                  <a:cubicBezTo>
                    <a:pt x="79604" y="355600"/>
                    <a:pt x="0" y="275996"/>
                    <a:pt x="0" y="177800"/>
                  </a:cubicBezTo>
                  <a:cubicBezTo>
                    <a:pt x="0" y="79604"/>
                    <a:pt x="79604" y="0"/>
                    <a:pt x="177800" y="0"/>
                  </a:cubicBezTo>
                  <a:close/>
                </a:path>
              </a:pathLst>
            </a:custGeom>
            <a:solidFill>
              <a:srgbClr val="EF6A4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355600" cy="393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3296900" y="2209800"/>
            <a:ext cx="266700" cy="266700"/>
            <a:chOff x="0" y="0"/>
            <a:chExt cx="355600" cy="3556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55600" cy="355600"/>
            </a:xfrm>
            <a:custGeom>
              <a:avLst/>
              <a:gdLst/>
              <a:ahLst/>
              <a:cxnLst/>
              <a:rect l="l" t="t" r="r" b="b"/>
              <a:pathLst>
                <a:path w="355600" h="355600">
                  <a:moveTo>
                    <a:pt x="177800" y="0"/>
                  </a:moveTo>
                  <a:cubicBezTo>
                    <a:pt x="275996" y="0"/>
                    <a:pt x="355600" y="79604"/>
                    <a:pt x="355600" y="177800"/>
                  </a:cubicBezTo>
                  <a:cubicBezTo>
                    <a:pt x="355600" y="275996"/>
                    <a:pt x="275996" y="355600"/>
                    <a:pt x="177800" y="355600"/>
                  </a:cubicBezTo>
                  <a:cubicBezTo>
                    <a:pt x="79604" y="355600"/>
                    <a:pt x="0" y="275996"/>
                    <a:pt x="0" y="177800"/>
                  </a:cubicBezTo>
                  <a:cubicBezTo>
                    <a:pt x="0" y="79604"/>
                    <a:pt x="79604" y="0"/>
                    <a:pt x="177800" y="0"/>
                  </a:cubicBezTo>
                  <a:close/>
                </a:path>
              </a:pathLst>
            </a:custGeom>
            <a:solidFill>
              <a:srgbClr val="DFE9E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355600" cy="393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095375" y="2543175"/>
            <a:ext cx="104775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1">
                <a:solidFill>
                  <a:srgbClr val="667C80"/>
                </a:solidFill>
                <a:latin typeface="Aptos Bold"/>
                <a:ea typeface="Aptos Bold"/>
                <a:cs typeface="Aptos Bold"/>
                <a:sym typeface="Aptos Bold"/>
              </a:rPr>
              <a:t>MAY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048125" y="2543175"/>
            <a:ext cx="104775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1">
                <a:solidFill>
                  <a:srgbClr val="667C80"/>
                </a:solidFill>
                <a:latin typeface="Aptos Bold"/>
                <a:ea typeface="Aptos Bold"/>
                <a:cs typeface="Aptos Bold"/>
                <a:sym typeface="Aptos Bold"/>
              </a:rPr>
              <a:t>JUN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000875" y="2543175"/>
            <a:ext cx="104775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1">
                <a:solidFill>
                  <a:srgbClr val="667C80"/>
                </a:solidFill>
                <a:latin typeface="Aptos Bold"/>
                <a:ea typeface="Aptos Bold"/>
                <a:cs typeface="Aptos Bold"/>
                <a:sym typeface="Aptos Bold"/>
              </a:rPr>
              <a:t>JUL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953625" y="2543175"/>
            <a:ext cx="104775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1">
                <a:solidFill>
                  <a:srgbClr val="EF6A4B"/>
                </a:solidFill>
                <a:latin typeface="Aptos Bold"/>
                <a:ea typeface="Aptos Bold"/>
                <a:cs typeface="Aptos Bold"/>
                <a:sym typeface="Aptos Bold"/>
              </a:rPr>
              <a:t>AUG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906375" y="2543175"/>
            <a:ext cx="104775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1">
                <a:solidFill>
                  <a:srgbClr val="667C80"/>
                </a:solidFill>
                <a:latin typeface="Aptos Bold"/>
                <a:ea typeface="Aptos Bold"/>
                <a:cs typeface="Aptos Bold"/>
                <a:sym typeface="Aptos Bold"/>
              </a:rPr>
              <a:t>SEP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1238250" y="3524250"/>
            <a:ext cx="4762500" cy="4095750"/>
            <a:chOff x="0" y="0"/>
            <a:chExt cx="6350000" cy="5461000"/>
          </a:xfrm>
        </p:grpSpPr>
        <p:grpSp>
          <p:nvGrpSpPr>
            <p:cNvPr id="25" name="Group 25"/>
            <p:cNvGrpSpPr/>
            <p:nvPr/>
          </p:nvGrpSpPr>
          <p:grpSpPr>
            <a:xfrm>
              <a:off x="0" y="0"/>
              <a:ext cx="6350000" cy="5461000"/>
              <a:chOff x="0" y="0"/>
              <a:chExt cx="6350000" cy="546100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6350000" cy="5461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5461000">
                    <a:moveTo>
                      <a:pt x="0" y="0"/>
                    </a:moveTo>
                    <a:lnTo>
                      <a:pt x="6350000" y="0"/>
                    </a:lnTo>
                    <a:lnTo>
                      <a:pt x="6350000" y="5461000"/>
                    </a:lnTo>
                    <a:lnTo>
                      <a:pt x="0" y="5461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DFE9E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0" y="-38100"/>
                <a:ext cx="6350000" cy="5499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8" name="TextBox 28"/>
            <p:cNvSpPr txBox="1"/>
            <p:nvPr/>
          </p:nvSpPr>
          <p:spPr>
            <a:xfrm>
              <a:off x="381000" y="307975"/>
              <a:ext cx="5588000" cy="4718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40"/>
                </a:lnSpc>
              </a:pPr>
              <a:r>
                <a:rPr lang="en-US" sz="2100">
                  <a:solidFill>
                    <a:srgbClr val="18A7B5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TUVALU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381000" y="1022350"/>
              <a:ext cx="5588000" cy="10579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45"/>
                </a:lnSpc>
              </a:pPr>
              <a:r>
                <a:rPr lang="en-US" sz="1650">
                  <a:solidFill>
                    <a:srgbClr val="102D35"/>
                  </a:solidFill>
                  <a:latin typeface="Aptos"/>
                  <a:ea typeface="Aptos"/>
                  <a:cs typeface="Aptos"/>
                  <a:sym typeface="Aptos"/>
                </a:rPr>
                <a:t>Strong winds and 2–3 m swells brought flooding and transport disruption in southern areas.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6762750" y="3524250"/>
            <a:ext cx="4762500" cy="4095750"/>
            <a:chOff x="0" y="0"/>
            <a:chExt cx="6350000" cy="5461000"/>
          </a:xfrm>
        </p:grpSpPr>
        <p:grpSp>
          <p:nvGrpSpPr>
            <p:cNvPr id="31" name="Group 31"/>
            <p:cNvGrpSpPr/>
            <p:nvPr/>
          </p:nvGrpSpPr>
          <p:grpSpPr>
            <a:xfrm>
              <a:off x="0" y="0"/>
              <a:ext cx="6350000" cy="5461000"/>
              <a:chOff x="0" y="0"/>
              <a:chExt cx="6350000" cy="5461000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6350000" cy="5461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5461000">
                    <a:moveTo>
                      <a:pt x="0" y="0"/>
                    </a:moveTo>
                    <a:lnTo>
                      <a:pt x="6350000" y="0"/>
                    </a:lnTo>
                    <a:lnTo>
                      <a:pt x="6350000" y="5461000"/>
                    </a:lnTo>
                    <a:lnTo>
                      <a:pt x="0" y="5461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DFE9E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0" y="-38100"/>
                <a:ext cx="6350000" cy="5499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34" name="TextBox 34"/>
            <p:cNvSpPr txBox="1"/>
            <p:nvPr/>
          </p:nvSpPr>
          <p:spPr>
            <a:xfrm>
              <a:off x="381000" y="307975"/>
              <a:ext cx="5588000" cy="4718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40"/>
                </a:lnSpc>
              </a:pPr>
              <a:r>
                <a:rPr lang="en-US" sz="2100">
                  <a:solidFill>
                    <a:srgbClr val="E7B84B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COOK ISLANDS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381000" y="1022350"/>
              <a:ext cx="5588000" cy="10579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45"/>
                </a:lnSpc>
              </a:pPr>
              <a:r>
                <a:rPr lang="en-US" sz="1650">
                  <a:solidFill>
                    <a:srgbClr val="102D35"/>
                  </a:solidFill>
                  <a:latin typeface="Aptos"/>
                  <a:ea typeface="Aptos"/>
                  <a:cs typeface="Aptos"/>
                  <a:sym typeface="Aptos"/>
                </a:rPr>
                <a:t>A prolonged August–September dry spell intensified water shortages, drought and bushfire risk.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2287250" y="3524250"/>
            <a:ext cx="4762500" cy="4095750"/>
            <a:chOff x="0" y="0"/>
            <a:chExt cx="6350000" cy="5461000"/>
          </a:xfrm>
        </p:grpSpPr>
        <p:grpSp>
          <p:nvGrpSpPr>
            <p:cNvPr id="37" name="Group 37"/>
            <p:cNvGrpSpPr/>
            <p:nvPr/>
          </p:nvGrpSpPr>
          <p:grpSpPr>
            <a:xfrm>
              <a:off x="0" y="0"/>
              <a:ext cx="6350000" cy="5461000"/>
              <a:chOff x="0" y="0"/>
              <a:chExt cx="6350000" cy="5461000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6350000" cy="5461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5461000">
                    <a:moveTo>
                      <a:pt x="0" y="0"/>
                    </a:moveTo>
                    <a:lnTo>
                      <a:pt x="6350000" y="0"/>
                    </a:lnTo>
                    <a:lnTo>
                      <a:pt x="6350000" y="5461000"/>
                    </a:lnTo>
                    <a:lnTo>
                      <a:pt x="0" y="5461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DFE9E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0" y="-38100"/>
                <a:ext cx="6350000" cy="5499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40" name="TextBox 40"/>
            <p:cNvSpPr txBox="1"/>
            <p:nvPr/>
          </p:nvSpPr>
          <p:spPr>
            <a:xfrm>
              <a:off x="381000" y="307975"/>
              <a:ext cx="5588000" cy="4718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40"/>
                </a:lnSpc>
              </a:pPr>
              <a:r>
                <a:rPr lang="en-US" sz="2100">
                  <a:solidFill>
                    <a:srgbClr val="5D9368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SAMOA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381000" y="1022350"/>
              <a:ext cx="5588000" cy="7023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45"/>
                </a:lnSpc>
              </a:pPr>
              <a:r>
                <a:rPr lang="en-US" sz="1650">
                  <a:solidFill>
                    <a:srgbClr val="102D35"/>
                  </a:solidFill>
                  <a:latin typeface="Aptos"/>
                  <a:ea typeface="Aptos"/>
                  <a:cs typeface="Aptos"/>
                  <a:sym typeface="Aptos"/>
                </a:rPr>
                <a:t>Severe weather warnings continued for heavy rain, flooding and strong winds.</a:t>
              </a:r>
            </a:p>
          </p:txBody>
        </p:sp>
      </p:grpSp>
      <p:grpSp>
        <p:nvGrpSpPr>
          <p:cNvPr id="42" name="Google Shape;88;p13">
            <a:extLst>
              <a:ext uri="{FF2B5EF4-FFF2-40B4-BE49-F238E27FC236}">
                <a16:creationId xmlns:a16="http://schemas.microsoft.com/office/drawing/2014/main" id="{2DC1B32A-6166-F845-6D04-D0BD72F7709E}"/>
              </a:ext>
            </a:extLst>
          </p:cNvPr>
          <p:cNvGrpSpPr/>
          <p:nvPr/>
        </p:nvGrpSpPr>
        <p:grpSpPr>
          <a:xfrm>
            <a:off x="13563600" y="208360"/>
            <a:ext cx="4561196" cy="1547338"/>
            <a:chOff x="0" y="0"/>
            <a:chExt cx="6691194" cy="2261870"/>
          </a:xfrm>
        </p:grpSpPr>
        <p:sp>
          <p:nvSpPr>
            <p:cNvPr id="43" name="Google Shape;89;p13">
              <a:extLst>
                <a:ext uri="{FF2B5EF4-FFF2-40B4-BE49-F238E27FC236}">
                  <a16:creationId xmlns:a16="http://schemas.microsoft.com/office/drawing/2014/main" id="{7B577A30-5016-6229-A85A-9B2D2EAB4E4A}"/>
                </a:ext>
              </a:extLst>
            </p:cNvPr>
            <p:cNvSpPr/>
            <p:nvPr/>
          </p:nvSpPr>
          <p:spPr>
            <a:xfrm>
              <a:off x="0" y="0"/>
              <a:ext cx="1663718" cy="2261870"/>
            </a:xfrm>
            <a:custGeom>
              <a:avLst/>
              <a:gdLst/>
              <a:ahLst/>
              <a:cxnLst/>
              <a:rect l="l" t="t" r="r" b="b"/>
              <a:pathLst>
                <a:path w="1663718" h="2261870" extrusionOk="0">
                  <a:moveTo>
                    <a:pt x="0" y="0"/>
                  </a:moveTo>
                  <a:lnTo>
                    <a:pt x="1663718" y="0"/>
                  </a:lnTo>
                  <a:lnTo>
                    <a:pt x="1663718" y="2261870"/>
                  </a:lnTo>
                  <a:lnTo>
                    <a:pt x="0" y="226187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90;p13">
              <a:extLst>
                <a:ext uri="{FF2B5EF4-FFF2-40B4-BE49-F238E27FC236}">
                  <a16:creationId xmlns:a16="http://schemas.microsoft.com/office/drawing/2014/main" id="{E7CF3401-F768-9739-89BD-DF9CEF8DB0F9}"/>
                </a:ext>
              </a:extLst>
            </p:cNvPr>
            <p:cNvSpPr/>
            <p:nvPr/>
          </p:nvSpPr>
          <p:spPr>
            <a:xfrm>
              <a:off x="1520483" y="234836"/>
              <a:ext cx="1876321" cy="1792198"/>
            </a:xfrm>
            <a:custGeom>
              <a:avLst/>
              <a:gdLst/>
              <a:ahLst/>
              <a:cxnLst/>
              <a:rect l="l" t="t" r="r" b="b"/>
              <a:pathLst>
                <a:path w="1876321" h="1792198" extrusionOk="0">
                  <a:moveTo>
                    <a:pt x="0" y="0"/>
                  </a:moveTo>
                  <a:lnTo>
                    <a:pt x="1876321" y="0"/>
                  </a:lnTo>
                  <a:lnTo>
                    <a:pt x="1876321" y="1792198"/>
                  </a:lnTo>
                  <a:lnTo>
                    <a:pt x="0" y="179219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91;p13">
              <a:extLst>
                <a:ext uri="{FF2B5EF4-FFF2-40B4-BE49-F238E27FC236}">
                  <a16:creationId xmlns:a16="http://schemas.microsoft.com/office/drawing/2014/main" id="{DA7D3EB5-E3E5-4248-829F-A9212649461D}"/>
                </a:ext>
              </a:extLst>
            </p:cNvPr>
            <p:cNvSpPr/>
            <p:nvPr/>
          </p:nvSpPr>
          <p:spPr>
            <a:xfrm>
              <a:off x="3288280" y="505102"/>
              <a:ext cx="3402914" cy="1251667"/>
            </a:xfrm>
            <a:custGeom>
              <a:avLst/>
              <a:gdLst/>
              <a:ahLst/>
              <a:cxnLst/>
              <a:rect l="l" t="t" r="r" b="b"/>
              <a:pathLst>
                <a:path w="3402914" h="1251667" extrusionOk="0">
                  <a:moveTo>
                    <a:pt x="0" y="0"/>
                  </a:moveTo>
                  <a:lnTo>
                    <a:pt x="3402914" y="0"/>
                  </a:lnTo>
                  <a:lnTo>
                    <a:pt x="3402914" y="1251667"/>
                  </a:lnTo>
                  <a:lnTo>
                    <a:pt x="0" y="125166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92;p13">
              <a:extLst>
                <a:ext uri="{FF2B5EF4-FFF2-40B4-BE49-F238E27FC236}">
                  <a16:creationId xmlns:a16="http://schemas.microsoft.com/office/drawing/2014/main" id="{D423B7D7-F4D6-EF08-7019-97F2C5D1459F}"/>
                </a:ext>
              </a:extLst>
            </p:cNvPr>
            <p:cNvSpPr/>
            <p:nvPr/>
          </p:nvSpPr>
          <p:spPr>
            <a:xfrm>
              <a:off x="1662161" y="392213"/>
              <a:ext cx="1592965" cy="1477444"/>
            </a:xfrm>
            <a:custGeom>
              <a:avLst/>
              <a:gdLst/>
              <a:ahLst/>
              <a:cxnLst/>
              <a:rect l="l" t="t" r="r" b="b"/>
              <a:pathLst>
                <a:path w="1592965" h="1477444" extrusionOk="0">
                  <a:moveTo>
                    <a:pt x="0" y="0"/>
                  </a:moveTo>
                  <a:lnTo>
                    <a:pt x="1592965" y="0"/>
                  </a:lnTo>
                  <a:lnTo>
                    <a:pt x="1592965" y="1477444"/>
                  </a:lnTo>
                  <a:lnTo>
                    <a:pt x="0" y="147744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47750" y="723900"/>
            <a:ext cx="15716250" cy="59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>
                <a:solidFill>
                  <a:srgbClr val="102D35"/>
                </a:solidFill>
                <a:latin typeface="Archivo Black"/>
                <a:ea typeface="Archivo Black"/>
                <a:cs typeface="Archivo Black"/>
                <a:sym typeface="Archivo Black"/>
              </a:rPr>
              <a:t>September — latest documented impacts</a:t>
            </a:r>
          </a:p>
        </p:txBody>
      </p:sp>
      <p:sp>
        <p:nvSpPr>
          <p:cNvPr id="3" name="AutoShape 3"/>
          <p:cNvSpPr/>
          <p:nvPr/>
        </p:nvSpPr>
        <p:spPr>
          <a:xfrm>
            <a:off x="1619250" y="2343150"/>
            <a:ext cx="11811000" cy="0"/>
          </a:xfrm>
          <a:prstGeom prst="line">
            <a:avLst/>
          </a:prstGeom>
          <a:ln w="57150" cap="rnd">
            <a:solidFill>
              <a:srgbClr val="DFE9E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AU"/>
          </a:p>
        </p:txBody>
      </p:sp>
      <p:grpSp>
        <p:nvGrpSpPr>
          <p:cNvPr id="4" name="Group 4"/>
          <p:cNvGrpSpPr/>
          <p:nvPr/>
        </p:nvGrpSpPr>
        <p:grpSpPr>
          <a:xfrm>
            <a:off x="1485900" y="2209800"/>
            <a:ext cx="266700" cy="266700"/>
            <a:chOff x="0" y="0"/>
            <a:chExt cx="355600" cy="3556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55600" cy="355600"/>
            </a:xfrm>
            <a:custGeom>
              <a:avLst/>
              <a:gdLst/>
              <a:ahLst/>
              <a:cxnLst/>
              <a:rect l="l" t="t" r="r" b="b"/>
              <a:pathLst>
                <a:path w="355600" h="355600">
                  <a:moveTo>
                    <a:pt x="177800" y="0"/>
                  </a:moveTo>
                  <a:cubicBezTo>
                    <a:pt x="275996" y="0"/>
                    <a:pt x="355600" y="79604"/>
                    <a:pt x="355600" y="177800"/>
                  </a:cubicBezTo>
                  <a:cubicBezTo>
                    <a:pt x="355600" y="275996"/>
                    <a:pt x="275996" y="355600"/>
                    <a:pt x="177800" y="355600"/>
                  </a:cubicBezTo>
                  <a:cubicBezTo>
                    <a:pt x="79604" y="355600"/>
                    <a:pt x="0" y="275996"/>
                    <a:pt x="0" y="177800"/>
                  </a:cubicBezTo>
                  <a:cubicBezTo>
                    <a:pt x="0" y="79604"/>
                    <a:pt x="79604" y="0"/>
                    <a:pt x="177800" y="0"/>
                  </a:cubicBezTo>
                  <a:close/>
                </a:path>
              </a:pathLst>
            </a:custGeom>
            <a:solidFill>
              <a:srgbClr val="DFE9E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355600" cy="393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4438650" y="2209800"/>
            <a:ext cx="266700" cy="266700"/>
            <a:chOff x="0" y="0"/>
            <a:chExt cx="355600" cy="3556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55600" cy="355600"/>
            </a:xfrm>
            <a:custGeom>
              <a:avLst/>
              <a:gdLst/>
              <a:ahLst/>
              <a:cxnLst/>
              <a:rect l="l" t="t" r="r" b="b"/>
              <a:pathLst>
                <a:path w="355600" h="355600">
                  <a:moveTo>
                    <a:pt x="177800" y="0"/>
                  </a:moveTo>
                  <a:cubicBezTo>
                    <a:pt x="275996" y="0"/>
                    <a:pt x="355600" y="79604"/>
                    <a:pt x="355600" y="177800"/>
                  </a:cubicBezTo>
                  <a:cubicBezTo>
                    <a:pt x="355600" y="275996"/>
                    <a:pt x="275996" y="355600"/>
                    <a:pt x="177800" y="355600"/>
                  </a:cubicBezTo>
                  <a:cubicBezTo>
                    <a:pt x="79604" y="355600"/>
                    <a:pt x="0" y="275996"/>
                    <a:pt x="0" y="177800"/>
                  </a:cubicBezTo>
                  <a:cubicBezTo>
                    <a:pt x="0" y="79604"/>
                    <a:pt x="79604" y="0"/>
                    <a:pt x="177800" y="0"/>
                  </a:cubicBezTo>
                  <a:close/>
                </a:path>
              </a:pathLst>
            </a:custGeom>
            <a:solidFill>
              <a:srgbClr val="DFE9E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355600" cy="393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391400" y="2209800"/>
            <a:ext cx="266700" cy="266700"/>
            <a:chOff x="0" y="0"/>
            <a:chExt cx="355600" cy="3556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5600" cy="355600"/>
            </a:xfrm>
            <a:custGeom>
              <a:avLst/>
              <a:gdLst/>
              <a:ahLst/>
              <a:cxnLst/>
              <a:rect l="l" t="t" r="r" b="b"/>
              <a:pathLst>
                <a:path w="355600" h="355600">
                  <a:moveTo>
                    <a:pt x="177800" y="0"/>
                  </a:moveTo>
                  <a:cubicBezTo>
                    <a:pt x="275996" y="0"/>
                    <a:pt x="355600" y="79604"/>
                    <a:pt x="355600" y="177800"/>
                  </a:cubicBezTo>
                  <a:cubicBezTo>
                    <a:pt x="355600" y="275996"/>
                    <a:pt x="275996" y="355600"/>
                    <a:pt x="177800" y="355600"/>
                  </a:cubicBezTo>
                  <a:cubicBezTo>
                    <a:pt x="79604" y="355600"/>
                    <a:pt x="0" y="275996"/>
                    <a:pt x="0" y="177800"/>
                  </a:cubicBezTo>
                  <a:cubicBezTo>
                    <a:pt x="0" y="79604"/>
                    <a:pt x="79604" y="0"/>
                    <a:pt x="177800" y="0"/>
                  </a:cubicBezTo>
                  <a:close/>
                </a:path>
              </a:pathLst>
            </a:custGeom>
            <a:solidFill>
              <a:srgbClr val="DFE9E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355600" cy="393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344150" y="2209800"/>
            <a:ext cx="266700" cy="266700"/>
            <a:chOff x="0" y="0"/>
            <a:chExt cx="355600" cy="3556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5600" cy="355600"/>
            </a:xfrm>
            <a:custGeom>
              <a:avLst/>
              <a:gdLst/>
              <a:ahLst/>
              <a:cxnLst/>
              <a:rect l="l" t="t" r="r" b="b"/>
              <a:pathLst>
                <a:path w="355600" h="355600">
                  <a:moveTo>
                    <a:pt x="177800" y="0"/>
                  </a:moveTo>
                  <a:cubicBezTo>
                    <a:pt x="275996" y="0"/>
                    <a:pt x="355600" y="79604"/>
                    <a:pt x="355600" y="177800"/>
                  </a:cubicBezTo>
                  <a:cubicBezTo>
                    <a:pt x="355600" y="275996"/>
                    <a:pt x="275996" y="355600"/>
                    <a:pt x="177800" y="355600"/>
                  </a:cubicBezTo>
                  <a:cubicBezTo>
                    <a:pt x="79604" y="355600"/>
                    <a:pt x="0" y="275996"/>
                    <a:pt x="0" y="177800"/>
                  </a:cubicBezTo>
                  <a:cubicBezTo>
                    <a:pt x="0" y="79604"/>
                    <a:pt x="79604" y="0"/>
                    <a:pt x="177800" y="0"/>
                  </a:cubicBezTo>
                  <a:close/>
                </a:path>
              </a:pathLst>
            </a:custGeom>
            <a:solidFill>
              <a:srgbClr val="DFE9E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355600" cy="393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3296900" y="2209800"/>
            <a:ext cx="266700" cy="266700"/>
            <a:chOff x="0" y="0"/>
            <a:chExt cx="355600" cy="3556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55600" cy="355600"/>
            </a:xfrm>
            <a:custGeom>
              <a:avLst/>
              <a:gdLst/>
              <a:ahLst/>
              <a:cxnLst/>
              <a:rect l="l" t="t" r="r" b="b"/>
              <a:pathLst>
                <a:path w="355600" h="355600">
                  <a:moveTo>
                    <a:pt x="177800" y="0"/>
                  </a:moveTo>
                  <a:cubicBezTo>
                    <a:pt x="275996" y="0"/>
                    <a:pt x="355600" y="79604"/>
                    <a:pt x="355600" y="177800"/>
                  </a:cubicBezTo>
                  <a:cubicBezTo>
                    <a:pt x="355600" y="275996"/>
                    <a:pt x="275996" y="355600"/>
                    <a:pt x="177800" y="355600"/>
                  </a:cubicBezTo>
                  <a:cubicBezTo>
                    <a:pt x="79604" y="355600"/>
                    <a:pt x="0" y="275996"/>
                    <a:pt x="0" y="177800"/>
                  </a:cubicBezTo>
                  <a:cubicBezTo>
                    <a:pt x="0" y="79604"/>
                    <a:pt x="79604" y="0"/>
                    <a:pt x="177800" y="0"/>
                  </a:cubicBezTo>
                  <a:close/>
                </a:path>
              </a:pathLst>
            </a:custGeom>
            <a:solidFill>
              <a:srgbClr val="EF6A4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355600" cy="393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095375" y="2543175"/>
            <a:ext cx="104775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1">
                <a:solidFill>
                  <a:srgbClr val="667C80"/>
                </a:solidFill>
                <a:latin typeface="Aptos Bold"/>
                <a:ea typeface="Aptos Bold"/>
                <a:cs typeface="Aptos Bold"/>
                <a:sym typeface="Aptos Bold"/>
              </a:rPr>
              <a:t>MAY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048125" y="2543175"/>
            <a:ext cx="104775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1">
                <a:solidFill>
                  <a:srgbClr val="667C80"/>
                </a:solidFill>
                <a:latin typeface="Aptos Bold"/>
                <a:ea typeface="Aptos Bold"/>
                <a:cs typeface="Aptos Bold"/>
                <a:sym typeface="Aptos Bold"/>
              </a:rPr>
              <a:t>JUN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000875" y="2543175"/>
            <a:ext cx="104775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1">
                <a:solidFill>
                  <a:srgbClr val="667C80"/>
                </a:solidFill>
                <a:latin typeface="Aptos Bold"/>
                <a:ea typeface="Aptos Bold"/>
                <a:cs typeface="Aptos Bold"/>
                <a:sym typeface="Aptos Bold"/>
              </a:rPr>
              <a:t>JUL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953625" y="2543175"/>
            <a:ext cx="104775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1">
                <a:solidFill>
                  <a:srgbClr val="667C80"/>
                </a:solidFill>
                <a:latin typeface="Aptos Bold"/>
                <a:ea typeface="Aptos Bold"/>
                <a:cs typeface="Aptos Bold"/>
                <a:sym typeface="Aptos Bold"/>
              </a:rPr>
              <a:t>AUG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906375" y="2543175"/>
            <a:ext cx="104775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1">
                <a:solidFill>
                  <a:srgbClr val="EF6A4B"/>
                </a:solidFill>
                <a:latin typeface="Aptos Bold"/>
                <a:ea typeface="Aptos Bold"/>
                <a:cs typeface="Aptos Bold"/>
                <a:sym typeface="Aptos Bold"/>
              </a:rPr>
              <a:t>SEP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2000250" y="3619500"/>
            <a:ext cx="6477000" cy="3714750"/>
            <a:chOff x="0" y="0"/>
            <a:chExt cx="8636000" cy="4953000"/>
          </a:xfrm>
        </p:grpSpPr>
        <p:grpSp>
          <p:nvGrpSpPr>
            <p:cNvPr id="25" name="Group 25"/>
            <p:cNvGrpSpPr/>
            <p:nvPr/>
          </p:nvGrpSpPr>
          <p:grpSpPr>
            <a:xfrm>
              <a:off x="0" y="0"/>
              <a:ext cx="8636000" cy="4953000"/>
              <a:chOff x="0" y="0"/>
              <a:chExt cx="8636000" cy="495300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8636000" cy="4953000"/>
              </a:xfrm>
              <a:custGeom>
                <a:avLst/>
                <a:gdLst/>
                <a:ahLst/>
                <a:cxnLst/>
                <a:rect l="l" t="t" r="r" b="b"/>
                <a:pathLst>
                  <a:path w="8636000" h="4953000">
                    <a:moveTo>
                      <a:pt x="0" y="0"/>
                    </a:moveTo>
                    <a:lnTo>
                      <a:pt x="8636000" y="0"/>
                    </a:lnTo>
                    <a:lnTo>
                      <a:pt x="8636000" y="4953000"/>
                    </a:lnTo>
                    <a:lnTo>
                      <a:pt x="0" y="4953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DFE9E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0" y="-38100"/>
                <a:ext cx="8636000" cy="499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8" name="TextBox 28"/>
            <p:cNvSpPr txBox="1"/>
            <p:nvPr/>
          </p:nvSpPr>
          <p:spPr>
            <a:xfrm>
              <a:off x="381000" y="307975"/>
              <a:ext cx="7874000" cy="4718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40"/>
                </a:lnSpc>
              </a:pPr>
              <a:r>
                <a:rPr lang="en-US" sz="2100">
                  <a:solidFill>
                    <a:srgbClr val="18A7B5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TUVALU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381000" y="1022350"/>
              <a:ext cx="7874000" cy="7023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45"/>
                </a:lnSpc>
              </a:pPr>
              <a:r>
                <a:rPr lang="en-US" sz="1650">
                  <a:solidFill>
                    <a:srgbClr val="102D35"/>
                  </a:solidFill>
                  <a:latin typeface="Aptos"/>
                  <a:ea typeface="Aptos"/>
                  <a:cs typeface="Aptos"/>
                  <a:sym typeface="Aptos"/>
                </a:rPr>
                <a:t>Strong winds, large swells, flooding and transport disruption continued.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810750" y="3619500"/>
            <a:ext cx="6477000" cy="3714750"/>
            <a:chOff x="0" y="0"/>
            <a:chExt cx="8636000" cy="4953000"/>
          </a:xfrm>
        </p:grpSpPr>
        <p:grpSp>
          <p:nvGrpSpPr>
            <p:cNvPr id="31" name="Group 31"/>
            <p:cNvGrpSpPr/>
            <p:nvPr/>
          </p:nvGrpSpPr>
          <p:grpSpPr>
            <a:xfrm>
              <a:off x="0" y="0"/>
              <a:ext cx="8636000" cy="4953000"/>
              <a:chOff x="0" y="0"/>
              <a:chExt cx="8636000" cy="4953000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8636000" cy="4953000"/>
              </a:xfrm>
              <a:custGeom>
                <a:avLst/>
                <a:gdLst/>
                <a:ahLst/>
                <a:cxnLst/>
                <a:rect l="l" t="t" r="r" b="b"/>
                <a:pathLst>
                  <a:path w="8636000" h="4953000">
                    <a:moveTo>
                      <a:pt x="0" y="0"/>
                    </a:moveTo>
                    <a:lnTo>
                      <a:pt x="8636000" y="0"/>
                    </a:lnTo>
                    <a:lnTo>
                      <a:pt x="8636000" y="4953000"/>
                    </a:lnTo>
                    <a:lnTo>
                      <a:pt x="0" y="4953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DFE9E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0" y="-38100"/>
                <a:ext cx="8636000" cy="4991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34" name="TextBox 34"/>
            <p:cNvSpPr txBox="1"/>
            <p:nvPr/>
          </p:nvSpPr>
          <p:spPr>
            <a:xfrm>
              <a:off x="381000" y="307975"/>
              <a:ext cx="7874000" cy="4718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40"/>
                </a:lnSpc>
              </a:pPr>
              <a:r>
                <a:rPr lang="en-US" sz="2100">
                  <a:solidFill>
                    <a:srgbClr val="E7B84B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COOK ISLANDS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381000" y="1022350"/>
              <a:ext cx="7874000" cy="7023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45"/>
                </a:lnSpc>
              </a:pPr>
              <a:r>
                <a:rPr lang="en-US" sz="1650">
                  <a:solidFill>
                    <a:srgbClr val="102D35"/>
                  </a:solidFill>
                  <a:latin typeface="Aptos"/>
                  <a:ea typeface="Aptos"/>
                  <a:cs typeface="Aptos"/>
                  <a:sym typeface="Aptos"/>
                </a:rPr>
                <a:t>Dry conditions persisted in the southern islands; the reporting year remains inconsistent.</a:t>
              </a:r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4095750" y="8058150"/>
            <a:ext cx="10096500" cy="331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29"/>
              </a:lnSpc>
            </a:pPr>
            <a:r>
              <a:rPr lang="en-US" sz="1950" b="1" dirty="0">
                <a:solidFill>
                  <a:srgbClr val="EF6A4B"/>
                </a:solidFill>
                <a:latin typeface="Aptos Bold"/>
                <a:ea typeface="Aptos Bold"/>
                <a:cs typeface="Aptos Bold"/>
                <a:sym typeface="Aptos Bold"/>
              </a:rPr>
              <a:t>TIMELINE ENDS HERE</a:t>
            </a:r>
          </a:p>
        </p:txBody>
      </p:sp>
      <p:grpSp>
        <p:nvGrpSpPr>
          <p:cNvPr id="37" name="Google Shape;88;p13">
            <a:extLst>
              <a:ext uri="{FF2B5EF4-FFF2-40B4-BE49-F238E27FC236}">
                <a16:creationId xmlns:a16="http://schemas.microsoft.com/office/drawing/2014/main" id="{19547484-82FC-C335-3372-658E4DDA2976}"/>
              </a:ext>
            </a:extLst>
          </p:cNvPr>
          <p:cNvGrpSpPr/>
          <p:nvPr/>
        </p:nvGrpSpPr>
        <p:grpSpPr>
          <a:xfrm>
            <a:off x="13563600" y="208360"/>
            <a:ext cx="4561196" cy="1547338"/>
            <a:chOff x="0" y="0"/>
            <a:chExt cx="6691194" cy="2261870"/>
          </a:xfrm>
        </p:grpSpPr>
        <p:sp>
          <p:nvSpPr>
            <p:cNvPr id="38" name="Google Shape;89;p13">
              <a:extLst>
                <a:ext uri="{FF2B5EF4-FFF2-40B4-BE49-F238E27FC236}">
                  <a16:creationId xmlns:a16="http://schemas.microsoft.com/office/drawing/2014/main" id="{FCB38BCE-5E1C-7F40-EDDD-567E90340322}"/>
                </a:ext>
              </a:extLst>
            </p:cNvPr>
            <p:cNvSpPr/>
            <p:nvPr/>
          </p:nvSpPr>
          <p:spPr>
            <a:xfrm>
              <a:off x="0" y="0"/>
              <a:ext cx="1663718" cy="2261870"/>
            </a:xfrm>
            <a:custGeom>
              <a:avLst/>
              <a:gdLst/>
              <a:ahLst/>
              <a:cxnLst/>
              <a:rect l="l" t="t" r="r" b="b"/>
              <a:pathLst>
                <a:path w="1663718" h="2261870" extrusionOk="0">
                  <a:moveTo>
                    <a:pt x="0" y="0"/>
                  </a:moveTo>
                  <a:lnTo>
                    <a:pt x="1663718" y="0"/>
                  </a:lnTo>
                  <a:lnTo>
                    <a:pt x="1663718" y="2261870"/>
                  </a:lnTo>
                  <a:lnTo>
                    <a:pt x="0" y="226187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90;p13">
              <a:extLst>
                <a:ext uri="{FF2B5EF4-FFF2-40B4-BE49-F238E27FC236}">
                  <a16:creationId xmlns:a16="http://schemas.microsoft.com/office/drawing/2014/main" id="{E309C230-FC65-45E9-8433-6A7229D9A2CF}"/>
                </a:ext>
              </a:extLst>
            </p:cNvPr>
            <p:cNvSpPr/>
            <p:nvPr/>
          </p:nvSpPr>
          <p:spPr>
            <a:xfrm>
              <a:off x="1520483" y="234836"/>
              <a:ext cx="1876321" cy="1792198"/>
            </a:xfrm>
            <a:custGeom>
              <a:avLst/>
              <a:gdLst/>
              <a:ahLst/>
              <a:cxnLst/>
              <a:rect l="l" t="t" r="r" b="b"/>
              <a:pathLst>
                <a:path w="1876321" h="1792198" extrusionOk="0">
                  <a:moveTo>
                    <a:pt x="0" y="0"/>
                  </a:moveTo>
                  <a:lnTo>
                    <a:pt x="1876321" y="0"/>
                  </a:lnTo>
                  <a:lnTo>
                    <a:pt x="1876321" y="1792198"/>
                  </a:lnTo>
                  <a:lnTo>
                    <a:pt x="0" y="179219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91;p13">
              <a:extLst>
                <a:ext uri="{FF2B5EF4-FFF2-40B4-BE49-F238E27FC236}">
                  <a16:creationId xmlns:a16="http://schemas.microsoft.com/office/drawing/2014/main" id="{3A080E3D-8222-4DA6-63A9-C8E60477B9CA}"/>
                </a:ext>
              </a:extLst>
            </p:cNvPr>
            <p:cNvSpPr/>
            <p:nvPr/>
          </p:nvSpPr>
          <p:spPr>
            <a:xfrm>
              <a:off x="3288280" y="505102"/>
              <a:ext cx="3402914" cy="1251667"/>
            </a:xfrm>
            <a:custGeom>
              <a:avLst/>
              <a:gdLst/>
              <a:ahLst/>
              <a:cxnLst/>
              <a:rect l="l" t="t" r="r" b="b"/>
              <a:pathLst>
                <a:path w="3402914" h="1251667" extrusionOk="0">
                  <a:moveTo>
                    <a:pt x="0" y="0"/>
                  </a:moveTo>
                  <a:lnTo>
                    <a:pt x="3402914" y="0"/>
                  </a:lnTo>
                  <a:lnTo>
                    <a:pt x="3402914" y="1251667"/>
                  </a:lnTo>
                  <a:lnTo>
                    <a:pt x="0" y="125166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92;p13">
              <a:extLst>
                <a:ext uri="{FF2B5EF4-FFF2-40B4-BE49-F238E27FC236}">
                  <a16:creationId xmlns:a16="http://schemas.microsoft.com/office/drawing/2014/main" id="{C40CD7A0-CFA1-EA40-2A37-88BF1DD3CE82}"/>
                </a:ext>
              </a:extLst>
            </p:cNvPr>
            <p:cNvSpPr/>
            <p:nvPr/>
          </p:nvSpPr>
          <p:spPr>
            <a:xfrm>
              <a:off x="1662161" y="392213"/>
              <a:ext cx="1592965" cy="1477444"/>
            </a:xfrm>
            <a:custGeom>
              <a:avLst/>
              <a:gdLst/>
              <a:ahLst/>
              <a:cxnLst/>
              <a:rect l="l" t="t" r="r" b="b"/>
              <a:pathLst>
                <a:path w="1592965" h="1477444" extrusionOk="0">
                  <a:moveTo>
                    <a:pt x="0" y="0"/>
                  </a:moveTo>
                  <a:lnTo>
                    <a:pt x="1592965" y="0"/>
                  </a:lnTo>
                  <a:lnTo>
                    <a:pt x="1592965" y="1477444"/>
                  </a:lnTo>
                  <a:lnTo>
                    <a:pt x="0" y="147744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47750" y="723900"/>
            <a:ext cx="15716250" cy="59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>
                <a:solidFill>
                  <a:srgbClr val="102D35"/>
                </a:solidFill>
                <a:latin typeface="Archivo Black"/>
                <a:ea typeface="Archivo Black"/>
                <a:cs typeface="Archivo Black"/>
                <a:sym typeface="Archivo Black"/>
              </a:rPr>
              <a:t>Tonga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7750" y="1762125"/>
            <a:ext cx="15240000" cy="430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9"/>
              </a:lnSpc>
            </a:pPr>
            <a:r>
              <a:rPr lang="en-US" sz="2550">
                <a:solidFill>
                  <a:srgbClr val="667C80"/>
                </a:solidFill>
                <a:latin typeface="Aptos"/>
                <a:ea typeface="Aptos"/>
                <a:cs typeface="Aptos"/>
                <a:sym typeface="Aptos"/>
              </a:rPr>
              <a:t>Environmental stress spanned atmosphere, land and reef.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47750" y="3238500"/>
            <a:ext cx="3714750" cy="3429000"/>
            <a:chOff x="0" y="0"/>
            <a:chExt cx="4953000" cy="4572000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4953000" cy="4572000"/>
              <a:chOff x="0" y="0"/>
              <a:chExt cx="4953000" cy="45720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4953000" cy="4572000"/>
              </a:xfrm>
              <a:custGeom>
                <a:avLst/>
                <a:gdLst/>
                <a:ahLst/>
                <a:cxnLst/>
                <a:rect l="l" t="t" r="r" b="b"/>
                <a:pathLst>
                  <a:path w="4953000" h="4572000">
                    <a:moveTo>
                      <a:pt x="0" y="0"/>
                    </a:moveTo>
                    <a:lnTo>
                      <a:pt x="4953000" y="0"/>
                    </a:lnTo>
                    <a:lnTo>
                      <a:pt x="4953000" y="4572000"/>
                    </a:lnTo>
                    <a:lnTo>
                      <a:pt x="0" y="4572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DFE9E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38100"/>
                <a:ext cx="4953000" cy="4610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381000" y="307975"/>
              <a:ext cx="4191000" cy="4718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40"/>
                </a:lnSpc>
              </a:pPr>
              <a:r>
                <a:rPr lang="en-US" sz="2100">
                  <a:solidFill>
                    <a:srgbClr val="EF6A4B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01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381000" y="1022350"/>
              <a:ext cx="4191000" cy="7023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45"/>
                </a:lnSpc>
              </a:pPr>
              <a:r>
                <a:rPr lang="en-US" sz="1650">
                  <a:solidFill>
                    <a:srgbClr val="102D35"/>
                  </a:solidFill>
                  <a:latin typeface="Aptos"/>
                  <a:ea typeface="Aptos"/>
                  <a:cs typeface="Aptos"/>
                  <a:sym typeface="Aptos"/>
                </a:rPr>
                <a:t>May · Haʻafeva tornado; minor damage, zero deaths.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143500" y="3238500"/>
            <a:ext cx="3714750" cy="3429000"/>
            <a:chOff x="0" y="0"/>
            <a:chExt cx="4953000" cy="4572000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4953000" cy="4572000"/>
              <a:chOff x="0" y="0"/>
              <a:chExt cx="4953000" cy="45720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4953000" cy="4572000"/>
              </a:xfrm>
              <a:custGeom>
                <a:avLst/>
                <a:gdLst/>
                <a:ahLst/>
                <a:cxnLst/>
                <a:rect l="l" t="t" r="r" b="b"/>
                <a:pathLst>
                  <a:path w="4953000" h="4572000">
                    <a:moveTo>
                      <a:pt x="0" y="0"/>
                    </a:moveTo>
                    <a:lnTo>
                      <a:pt x="4953000" y="0"/>
                    </a:lnTo>
                    <a:lnTo>
                      <a:pt x="4953000" y="4572000"/>
                    </a:lnTo>
                    <a:lnTo>
                      <a:pt x="0" y="4572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DFE9E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38100"/>
                <a:ext cx="4953000" cy="4610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381000" y="307975"/>
              <a:ext cx="4191000" cy="4718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40"/>
                </a:lnSpc>
              </a:pPr>
              <a:r>
                <a:rPr lang="en-US" sz="2100">
                  <a:solidFill>
                    <a:srgbClr val="EF6A4B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02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81000" y="1022350"/>
              <a:ext cx="4191000" cy="7023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45"/>
                </a:lnSpc>
              </a:pPr>
              <a:r>
                <a:rPr lang="en-US" sz="1650">
                  <a:solidFill>
                    <a:srgbClr val="102D35"/>
                  </a:solidFill>
                  <a:latin typeface="Aptos"/>
                  <a:ea typeface="Aptos"/>
                  <a:cs typeface="Aptos"/>
                  <a:sym typeface="Aptos"/>
                </a:rPr>
                <a:t>July · ʻEua reached a national record low of 8.6°C.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239250" y="3238500"/>
            <a:ext cx="3714750" cy="3429000"/>
            <a:chOff x="0" y="0"/>
            <a:chExt cx="4953000" cy="4572000"/>
          </a:xfrm>
        </p:grpSpPr>
        <p:grpSp>
          <p:nvGrpSpPr>
            <p:cNvPr id="17" name="Group 17"/>
            <p:cNvGrpSpPr/>
            <p:nvPr/>
          </p:nvGrpSpPr>
          <p:grpSpPr>
            <a:xfrm>
              <a:off x="0" y="0"/>
              <a:ext cx="4953000" cy="4572000"/>
              <a:chOff x="0" y="0"/>
              <a:chExt cx="4953000" cy="45720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4953000" cy="4572000"/>
              </a:xfrm>
              <a:custGeom>
                <a:avLst/>
                <a:gdLst/>
                <a:ahLst/>
                <a:cxnLst/>
                <a:rect l="l" t="t" r="r" b="b"/>
                <a:pathLst>
                  <a:path w="4953000" h="4572000">
                    <a:moveTo>
                      <a:pt x="0" y="0"/>
                    </a:moveTo>
                    <a:lnTo>
                      <a:pt x="4953000" y="0"/>
                    </a:lnTo>
                    <a:lnTo>
                      <a:pt x="4953000" y="4572000"/>
                    </a:lnTo>
                    <a:lnTo>
                      <a:pt x="0" y="4572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DFE9E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38100"/>
                <a:ext cx="4953000" cy="4610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381000" y="307975"/>
              <a:ext cx="4191000" cy="4718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40"/>
                </a:lnSpc>
              </a:pPr>
              <a:r>
                <a:rPr lang="en-US" sz="2100">
                  <a:solidFill>
                    <a:srgbClr val="EF6A4B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03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81000" y="1022350"/>
              <a:ext cx="4191000" cy="10579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45"/>
                </a:lnSpc>
              </a:pPr>
              <a:r>
                <a:rPr lang="en-US" sz="1650">
                  <a:solidFill>
                    <a:srgbClr val="102D35"/>
                  </a:solidFill>
                  <a:latin typeface="Aptos"/>
                  <a:ea typeface="Aptos"/>
                  <a:cs typeface="Aptos"/>
                  <a:sym typeface="Aptos"/>
                </a:rPr>
                <a:t>July · Coral bleaching in Vavaʻu threatened ecosystems and tourism.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335000" y="3238500"/>
            <a:ext cx="3714750" cy="3429000"/>
            <a:chOff x="0" y="0"/>
            <a:chExt cx="4953000" cy="4572000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4953000" cy="4572000"/>
              <a:chOff x="0" y="0"/>
              <a:chExt cx="4953000" cy="457200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4953000" cy="4572000"/>
              </a:xfrm>
              <a:custGeom>
                <a:avLst/>
                <a:gdLst/>
                <a:ahLst/>
                <a:cxnLst/>
                <a:rect l="l" t="t" r="r" b="b"/>
                <a:pathLst>
                  <a:path w="4953000" h="4572000">
                    <a:moveTo>
                      <a:pt x="0" y="0"/>
                    </a:moveTo>
                    <a:lnTo>
                      <a:pt x="4953000" y="0"/>
                    </a:lnTo>
                    <a:lnTo>
                      <a:pt x="4953000" y="4572000"/>
                    </a:lnTo>
                    <a:lnTo>
                      <a:pt x="0" y="4572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DFE9E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38100"/>
                <a:ext cx="4953000" cy="4610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6" name="TextBox 26"/>
            <p:cNvSpPr txBox="1"/>
            <p:nvPr/>
          </p:nvSpPr>
          <p:spPr>
            <a:xfrm>
              <a:off x="381000" y="307975"/>
              <a:ext cx="4191000" cy="4718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40"/>
                </a:lnSpc>
              </a:pPr>
              <a:r>
                <a:rPr lang="en-US" sz="2100">
                  <a:solidFill>
                    <a:srgbClr val="EF6A4B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04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381000" y="1022350"/>
              <a:ext cx="4191000" cy="7023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45"/>
                </a:lnSpc>
              </a:pPr>
              <a:r>
                <a:rPr lang="en-US" sz="1650">
                  <a:solidFill>
                    <a:srgbClr val="102D35"/>
                  </a:solidFill>
                  <a:latin typeface="Aptos"/>
                  <a:ea typeface="Aptos"/>
                  <a:cs typeface="Aptos"/>
                  <a:sym typeface="Aptos"/>
                </a:rPr>
                <a:t>May–October · Drought stressed vegetation and crops.</a:t>
              </a:r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047750" y="9215319"/>
            <a:ext cx="16002000" cy="339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2025" b="1">
                <a:solidFill>
                  <a:srgbClr val="EF6A4B"/>
                </a:solidFill>
                <a:latin typeface="Aptos Bold"/>
                <a:ea typeface="Aptos Bold"/>
                <a:cs typeface="Aptos Bold"/>
                <a:sym typeface="Aptos Bold"/>
              </a:rPr>
              <a:t>SECTORS  AGRICULTURE · FISHERIES · TOURISM · HOUSEHOLDS · INFRASTRUCTURE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920D94E6-209B-1F19-2227-EB5369448B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5495548"/>
            <a:ext cx="3333750" cy="3140384"/>
          </a:xfrm>
          <a:prstGeom prst="rect">
            <a:avLst/>
          </a:prstGeom>
          <a:noFill/>
        </p:spPr>
      </p:pic>
      <p:pic>
        <p:nvPicPr>
          <p:cNvPr id="30" name="Picture 29" descr="A screenshot of a weather report&#10;&#10;Description automatically generated">
            <a:extLst>
              <a:ext uri="{FF2B5EF4-FFF2-40B4-BE49-F238E27FC236}">
                <a16:creationId xmlns:a16="http://schemas.microsoft.com/office/drawing/2014/main" id="{7F884C74-9D8C-9303-FFFC-7F66F914731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234609" y="5672256"/>
            <a:ext cx="3625779" cy="245244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1" name="Picture 30" descr="Documenting Coral Bleaching in Vava’u">
            <a:extLst>
              <a:ext uri="{FF2B5EF4-FFF2-40B4-BE49-F238E27FC236}">
                <a16:creationId xmlns:a16="http://schemas.microsoft.com/office/drawing/2014/main" id="{57C7370A-9C37-F35C-57DD-0ED2920BD4B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0000"/>
          <a:stretch/>
        </p:blipFill>
        <p:spPr>
          <a:xfrm>
            <a:off x="9518721" y="5331577"/>
            <a:ext cx="3327508" cy="345358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2" name="Picture 31" descr="Lotofoa_Ha'apai_jul 2026">
            <a:extLst>
              <a:ext uri="{FF2B5EF4-FFF2-40B4-BE49-F238E27FC236}">
                <a16:creationId xmlns:a16="http://schemas.microsoft.com/office/drawing/2014/main" id="{33D577BD-85A0-1B11-AAC5-97F1E8614A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20750" y="5331577"/>
            <a:ext cx="3143250" cy="338388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grpSp>
        <p:nvGrpSpPr>
          <p:cNvPr id="33" name="Google Shape;88;p13">
            <a:extLst>
              <a:ext uri="{FF2B5EF4-FFF2-40B4-BE49-F238E27FC236}">
                <a16:creationId xmlns:a16="http://schemas.microsoft.com/office/drawing/2014/main" id="{DB0758AE-52BC-32C1-33A4-08FB121B9775}"/>
              </a:ext>
            </a:extLst>
          </p:cNvPr>
          <p:cNvGrpSpPr/>
          <p:nvPr/>
        </p:nvGrpSpPr>
        <p:grpSpPr>
          <a:xfrm>
            <a:off x="13563600" y="208360"/>
            <a:ext cx="4561196" cy="1547338"/>
            <a:chOff x="0" y="0"/>
            <a:chExt cx="6691194" cy="2261870"/>
          </a:xfrm>
        </p:grpSpPr>
        <p:sp>
          <p:nvSpPr>
            <p:cNvPr id="34" name="Google Shape;89;p13">
              <a:extLst>
                <a:ext uri="{FF2B5EF4-FFF2-40B4-BE49-F238E27FC236}">
                  <a16:creationId xmlns:a16="http://schemas.microsoft.com/office/drawing/2014/main" id="{6251F409-6B9D-7AC0-FB5B-A5373C239307}"/>
                </a:ext>
              </a:extLst>
            </p:cNvPr>
            <p:cNvSpPr/>
            <p:nvPr/>
          </p:nvSpPr>
          <p:spPr>
            <a:xfrm>
              <a:off x="0" y="0"/>
              <a:ext cx="1663718" cy="2261870"/>
            </a:xfrm>
            <a:custGeom>
              <a:avLst/>
              <a:gdLst/>
              <a:ahLst/>
              <a:cxnLst/>
              <a:rect l="l" t="t" r="r" b="b"/>
              <a:pathLst>
                <a:path w="1663718" h="2261870" extrusionOk="0">
                  <a:moveTo>
                    <a:pt x="0" y="0"/>
                  </a:moveTo>
                  <a:lnTo>
                    <a:pt x="1663718" y="0"/>
                  </a:lnTo>
                  <a:lnTo>
                    <a:pt x="1663718" y="2261870"/>
                  </a:lnTo>
                  <a:lnTo>
                    <a:pt x="0" y="226187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90;p13">
              <a:extLst>
                <a:ext uri="{FF2B5EF4-FFF2-40B4-BE49-F238E27FC236}">
                  <a16:creationId xmlns:a16="http://schemas.microsoft.com/office/drawing/2014/main" id="{1323D90C-2BD7-1D72-B901-74FF200BF704}"/>
                </a:ext>
              </a:extLst>
            </p:cNvPr>
            <p:cNvSpPr/>
            <p:nvPr/>
          </p:nvSpPr>
          <p:spPr>
            <a:xfrm>
              <a:off x="1520483" y="234836"/>
              <a:ext cx="1876321" cy="1792198"/>
            </a:xfrm>
            <a:custGeom>
              <a:avLst/>
              <a:gdLst/>
              <a:ahLst/>
              <a:cxnLst/>
              <a:rect l="l" t="t" r="r" b="b"/>
              <a:pathLst>
                <a:path w="1876321" h="1792198" extrusionOk="0">
                  <a:moveTo>
                    <a:pt x="0" y="0"/>
                  </a:moveTo>
                  <a:lnTo>
                    <a:pt x="1876321" y="0"/>
                  </a:lnTo>
                  <a:lnTo>
                    <a:pt x="1876321" y="1792198"/>
                  </a:lnTo>
                  <a:lnTo>
                    <a:pt x="0" y="179219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91;p13">
              <a:extLst>
                <a:ext uri="{FF2B5EF4-FFF2-40B4-BE49-F238E27FC236}">
                  <a16:creationId xmlns:a16="http://schemas.microsoft.com/office/drawing/2014/main" id="{1E9C0B01-004E-E533-C19D-8BD656DBC85E}"/>
                </a:ext>
              </a:extLst>
            </p:cNvPr>
            <p:cNvSpPr/>
            <p:nvPr/>
          </p:nvSpPr>
          <p:spPr>
            <a:xfrm>
              <a:off x="3288280" y="505102"/>
              <a:ext cx="3402914" cy="1251667"/>
            </a:xfrm>
            <a:custGeom>
              <a:avLst/>
              <a:gdLst/>
              <a:ahLst/>
              <a:cxnLst/>
              <a:rect l="l" t="t" r="r" b="b"/>
              <a:pathLst>
                <a:path w="3402914" h="1251667" extrusionOk="0">
                  <a:moveTo>
                    <a:pt x="0" y="0"/>
                  </a:moveTo>
                  <a:lnTo>
                    <a:pt x="3402914" y="0"/>
                  </a:lnTo>
                  <a:lnTo>
                    <a:pt x="3402914" y="1251667"/>
                  </a:lnTo>
                  <a:lnTo>
                    <a:pt x="0" y="125166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92;p13">
              <a:extLst>
                <a:ext uri="{FF2B5EF4-FFF2-40B4-BE49-F238E27FC236}">
                  <a16:creationId xmlns:a16="http://schemas.microsoft.com/office/drawing/2014/main" id="{3DB7A5F2-A082-0344-8815-F4B72693087F}"/>
                </a:ext>
              </a:extLst>
            </p:cNvPr>
            <p:cNvSpPr/>
            <p:nvPr/>
          </p:nvSpPr>
          <p:spPr>
            <a:xfrm>
              <a:off x="1662161" y="392213"/>
              <a:ext cx="1592965" cy="1477444"/>
            </a:xfrm>
            <a:custGeom>
              <a:avLst/>
              <a:gdLst/>
              <a:ahLst/>
              <a:cxnLst/>
              <a:rect l="l" t="t" r="r" b="b"/>
              <a:pathLst>
                <a:path w="1592965" h="1477444" extrusionOk="0">
                  <a:moveTo>
                    <a:pt x="0" y="0"/>
                  </a:moveTo>
                  <a:lnTo>
                    <a:pt x="1592965" y="0"/>
                  </a:lnTo>
                  <a:lnTo>
                    <a:pt x="1592965" y="1477444"/>
                  </a:lnTo>
                  <a:lnTo>
                    <a:pt x="0" y="147744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47750" y="723900"/>
            <a:ext cx="15716250" cy="59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>
                <a:solidFill>
                  <a:srgbClr val="102D35"/>
                </a:solidFill>
                <a:latin typeface="Archivo Black"/>
                <a:ea typeface="Archivo Black"/>
                <a:cs typeface="Archivo Black"/>
                <a:sym typeface="Archivo Black"/>
              </a:rPr>
              <a:t>Tuvalu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7750" y="1762125"/>
            <a:ext cx="15240000" cy="430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9"/>
              </a:lnSpc>
            </a:pPr>
            <a:r>
              <a:rPr lang="en-US" sz="2550">
                <a:solidFill>
                  <a:srgbClr val="667C80"/>
                </a:solidFill>
                <a:latin typeface="Aptos"/>
                <a:ea typeface="Aptos"/>
                <a:cs typeface="Aptos"/>
                <a:sym typeface="Aptos"/>
              </a:rPr>
              <a:t>Water security and mobility were repeatedly disrupted.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47750" y="3238500"/>
            <a:ext cx="3714750" cy="3429000"/>
            <a:chOff x="0" y="0"/>
            <a:chExt cx="4953000" cy="4572000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4953000" cy="4572000"/>
              <a:chOff x="0" y="0"/>
              <a:chExt cx="4953000" cy="45720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4953000" cy="4572000"/>
              </a:xfrm>
              <a:custGeom>
                <a:avLst/>
                <a:gdLst/>
                <a:ahLst/>
                <a:cxnLst/>
                <a:rect l="l" t="t" r="r" b="b"/>
                <a:pathLst>
                  <a:path w="4953000" h="4572000">
                    <a:moveTo>
                      <a:pt x="0" y="0"/>
                    </a:moveTo>
                    <a:lnTo>
                      <a:pt x="4953000" y="0"/>
                    </a:lnTo>
                    <a:lnTo>
                      <a:pt x="4953000" y="4572000"/>
                    </a:lnTo>
                    <a:lnTo>
                      <a:pt x="0" y="4572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DFE9E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38100"/>
                <a:ext cx="4953000" cy="4610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381000" y="307975"/>
              <a:ext cx="4191000" cy="4718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40"/>
                </a:lnSpc>
              </a:pPr>
              <a:r>
                <a:rPr lang="en-US" sz="2100">
                  <a:solidFill>
                    <a:srgbClr val="18A7B5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01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381000" y="1022350"/>
              <a:ext cx="4191000" cy="10579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45"/>
                </a:lnSpc>
              </a:pPr>
              <a:r>
                <a:rPr lang="en-US" sz="1650">
                  <a:solidFill>
                    <a:srgbClr val="102D35"/>
                  </a:solidFill>
                  <a:latin typeface="Aptos"/>
                  <a:ea typeface="Aptos"/>
                  <a:cs typeface="Aptos"/>
                  <a:sym typeface="Aptos"/>
                </a:rPr>
                <a:t>May · Niulakita water shortage triggered rationing and desalination.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143500" y="3238500"/>
            <a:ext cx="3714750" cy="3429000"/>
            <a:chOff x="0" y="0"/>
            <a:chExt cx="4953000" cy="4572000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4953000" cy="4572000"/>
              <a:chOff x="0" y="0"/>
              <a:chExt cx="4953000" cy="45720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4953000" cy="4572000"/>
              </a:xfrm>
              <a:custGeom>
                <a:avLst/>
                <a:gdLst/>
                <a:ahLst/>
                <a:cxnLst/>
                <a:rect l="l" t="t" r="r" b="b"/>
                <a:pathLst>
                  <a:path w="4953000" h="4572000">
                    <a:moveTo>
                      <a:pt x="0" y="0"/>
                    </a:moveTo>
                    <a:lnTo>
                      <a:pt x="4953000" y="0"/>
                    </a:lnTo>
                    <a:lnTo>
                      <a:pt x="4953000" y="4572000"/>
                    </a:lnTo>
                    <a:lnTo>
                      <a:pt x="0" y="4572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DFE9E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38100"/>
                <a:ext cx="4953000" cy="4610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381000" y="307975"/>
              <a:ext cx="4191000" cy="4718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40"/>
                </a:lnSpc>
              </a:pPr>
              <a:r>
                <a:rPr lang="en-US" sz="2100">
                  <a:solidFill>
                    <a:srgbClr val="18A7B5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02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81000" y="1022350"/>
              <a:ext cx="4191000" cy="7023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45"/>
                </a:lnSpc>
              </a:pPr>
              <a:r>
                <a:rPr lang="en-US" sz="1650">
                  <a:solidFill>
                    <a:srgbClr val="102D35"/>
                  </a:solidFill>
                  <a:latin typeface="Aptos"/>
                  <a:ea typeface="Aptos"/>
                  <a:cs typeface="Aptos"/>
                  <a:sym typeface="Aptos"/>
                </a:rPr>
                <a:t>July · Heavy rainfall disrupted aviation in Funafuti.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239250" y="3238500"/>
            <a:ext cx="3714750" cy="3429000"/>
            <a:chOff x="0" y="0"/>
            <a:chExt cx="4953000" cy="4572000"/>
          </a:xfrm>
        </p:grpSpPr>
        <p:grpSp>
          <p:nvGrpSpPr>
            <p:cNvPr id="17" name="Group 17"/>
            <p:cNvGrpSpPr/>
            <p:nvPr/>
          </p:nvGrpSpPr>
          <p:grpSpPr>
            <a:xfrm>
              <a:off x="0" y="0"/>
              <a:ext cx="4953000" cy="4572000"/>
              <a:chOff x="0" y="0"/>
              <a:chExt cx="4953000" cy="45720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4953000" cy="4572000"/>
              </a:xfrm>
              <a:custGeom>
                <a:avLst/>
                <a:gdLst/>
                <a:ahLst/>
                <a:cxnLst/>
                <a:rect l="l" t="t" r="r" b="b"/>
                <a:pathLst>
                  <a:path w="4953000" h="4572000">
                    <a:moveTo>
                      <a:pt x="0" y="0"/>
                    </a:moveTo>
                    <a:lnTo>
                      <a:pt x="4953000" y="0"/>
                    </a:lnTo>
                    <a:lnTo>
                      <a:pt x="4953000" y="4572000"/>
                    </a:lnTo>
                    <a:lnTo>
                      <a:pt x="0" y="4572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DFE9E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38100"/>
                <a:ext cx="4953000" cy="4610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381000" y="307975"/>
              <a:ext cx="4191000" cy="4718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40"/>
                </a:lnSpc>
              </a:pPr>
              <a:r>
                <a:rPr lang="en-US" sz="2100">
                  <a:solidFill>
                    <a:srgbClr val="18A7B5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03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81000" y="1022350"/>
              <a:ext cx="4191000" cy="7023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45"/>
                </a:lnSpc>
              </a:pPr>
              <a:r>
                <a:rPr lang="en-US" sz="1650">
                  <a:solidFill>
                    <a:srgbClr val="102D35"/>
                  </a:solidFill>
                  <a:latin typeface="Aptos"/>
                  <a:ea typeface="Aptos"/>
                  <a:cs typeface="Aptos"/>
                  <a:sym typeface="Aptos"/>
                </a:rPr>
                <a:t>September · Strong winds and 2–3 m swells drove flooding.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335000" y="3238500"/>
            <a:ext cx="3714750" cy="3429000"/>
            <a:chOff x="0" y="0"/>
            <a:chExt cx="4953000" cy="4572000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4953000" cy="4572000"/>
              <a:chOff x="0" y="0"/>
              <a:chExt cx="4953000" cy="457200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4953000" cy="4572000"/>
              </a:xfrm>
              <a:custGeom>
                <a:avLst/>
                <a:gdLst/>
                <a:ahLst/>
                <a:cxnLst/>
                <a:rect l="l" t="t" r="r" b="b"/>
                <a:pathLst>
                  <a:path w="4953000" h="4572000">
                    <a:moveTo>
                      <a:pt x="0" y="0"/>
                    </a:moveTo>
                    <a:lnTo>
                      <a:pt x="4953000" y="0"/>
                    </a:lnTo>
                    <a:lnTo>
                      <a:pt x="4953000" y="4572000"/>
                    </a:lnTo>
                    <a:lnTo>
                      <a:pt x="0" y="4572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DFE9E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38100"/>
                <a:ext cx="4953000" cy="4610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6" name="TextBox 26"/>
            <p:cNvSpPr txBox="1"/>
            <p:nvPr/>
          </p:nvSpPr>
          <p:spPr>
            <a:xfrm>
              <a:off x="381000" y="307975"/>
              <a:ext cx="4191000" cy="4718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40"/>
                </a:lnSpc>
              </a:pPr>
              <a:r>
                <a:rPr lang="en-US" sz="2100">
                  <a:solidFill>
                    <a:srgbClr val="18A7B5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04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381000" y="1022350"/>
              <a:ext cx="4191000" cy="7023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45"/>
                </a:lnSpc>
              </a:pPr>
              <a:r>
                <a:rPr lang="en-US" sz="1650">
                  <a:solidFill>
                    <a:srgbClr val="102D35"/>
                  </a:solidFill>
                  <a:latin typeface="Aptos"/>
                  <a:ea typeface="Aptos"/>
                  <a:cs typeface="Aptos"/>
                  <a:sym typeface="Aptos"/>
                </a:rPr>
                <a:t>Caveat · ENSO status is inconsistent across reporting.</a:t>
              </a:r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026673" y="9224010"/>
            <a:ext cx="16002000" cy="339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2025" b="1" dirty="0">
                <a:solidFill>
                  <a:srgbClr val="18A7B5"/>
                </a:solidFill>
                <a:latin typeface="Aptos Bold"/>
                <a:ea typeface="Aptos Bold"/>
                <a:cs typeface="Aptos Bold"/>
                <a:sym typeface="Aptos Bold"/>
              </a:rPr>
              <a:t>SECTORS  WATER SECURITY · TRANSPORT · HOUSEHOLDS · MARINE SERVICES</a:t>
            </a:r>
          </a:p>
        </p:txBody>
      </p:sp>
      <p:pic>
        <p:nvPicPr>
          <p:cNvPr id="29" name="Picture 28" descr="A group of people on a beach&#10;&#10;Description automatically generated">
            <a:extLst>
              <a:ext uri="{FF2B5EF4-FFF2-40B4-BE49-F238E27FC236}">
                <a16:creationId xmlns:a16="http://schemas.microsoft.com/office/drawing/2014/main" id="{2B475662-1952-E7EC-FD5A-2ABE23275FB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481" y="5001736"/>
            <a:ext cx="2961005" cy="3793490"/>
          </a:xfrm>
          <a:prstGeom prst="rect">
            <a:avLst/>
          </a:prstGeom>
        </p:spPr>
      </p:pic>
      <p:pic>
        <p:nvPicPr>
          <p:cNvPr id="30" name="Picture 29" descr="A dark grey sky with a hexagon&#10;&#10;Description automatically generated">
            <a:extLst>
              <a:ext uri="{FF2B5EF4-FFF2-40B4-BE49-F238E27FC236}">
                <a16:creationId xmlns:a16="http://schemas.microsoft.com/office/drawing/2014/main" id="{D125BDE8-E9E9-C4DA-2B0D-28663523AEE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250" y="5017789"/>
            <a:ext cx="3143250" cy="401191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4B67050-127A-FDD8-9E5E-83FB16A73F45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53" b="22411"/>
          <a:stretch/>
        </p:blipFill>
        <p:spPr>
          <a:xfrm>
            <a:off x="9617264" y="5017790"/>
            <a:ext cx="2879536" cy="4011912"/>
          </a:xfrm>
          <a:prstGeom prst="rect">
            <a:avLst/>
          </a:prstGeom>
        </p:spPr>
      </p:pic>
      <p:grpSp>
        <p:nvGrpSpPr>
          <p:cNvPr id="32" name="Google Shape;88;p13">
            <a:extLst>
              <a:ext uri="{FF2B5EF4-FFF2-40B4-BE49-F238E27FC236}">
                <a16:creationId xmlns:a16="http://schemas.microsoft.com/office/drawing/2014/main" id="{6E72D66A-12AF-672C-69C6-FD2D0443063D}"/>
              </a:ext>
            </a:extLst>
          </p:cNvPr>
          <p:cNvGrpSpPr/>
          <p:nvPr/>
        </p:nvGrpSpPr>
        <p:grpSpPr>
          <a:xfrm>
            <a:off x="13563600" y="208360"/>
            <a:ext cx="4561196" cy="1547338"/>
            <a:chOff x="0" y="0"/>
            <a:chExt cx="6691194" cy="2261870"/>
          </a:xfrm>
        </p:grpSpPr>
        <p:sp>
          <p:nvSpPr>
            <p:cNvPr id="33" name="Google Shape;89;p13">
              <a:extLst>
                <a:ext uri="{FF2B5EF4-FFF2-40B4-BE49-F238E27FC236}">
                  <a16:creationId xmlns:a16="http://schemas.microsoft.com/office/drawing/2014/main" id="{A0AF6E0C-4F4F-83DA-2AB1-E54F7E3F2E9F}"/>
                </a:ext>
              </a:extLst>
            </p:cNvPr>
            <p:cNvSpPr/>
            <p:nvPr/>
          </p:nvSpPr>
          <p:spPr>
            <a:xfrm>
              <a:off x="0" y="0"/>
              <a:ext cx="1663718" cy="2261870"/>
            </a:xfrm>
            <a:custGeom>
              <a:avLst/>
              <a:gdLst/>
              <a:ahLst/>
              <a:cxnLst/>
              <a:rect l="l" t="t" r="r" b="b"/>
              <a:pathLst>
                <a:path w="1663718" h="2261870" extrusionOk="0">
                  <a:moveTo>
                    <a:pt x="0" y="0"/>
                  </a:moveTo>
                  <a:lnTo>
                    <a:pt x="1663718" y="0"/>
                  </a:lnTo>
                  <a:lnTo>
                    <a:pt x="1663718" y="2261870"/>
                  </a:lnTo>
                  <a:lnTo>
                    <a:pt x="0" y="226187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90;p13">
              <a:extLst>
                <a:ext uri="{FF2B5EF4-FFF2-40B4-BE49-F238E27FC236}">
                  <a16:creationId xmlns:a16="http://schemas.microsoft.com/office/drawing/2014/main" id="{38D78BCD-8387-5838-FDDE-341068707706}"/>
                </a:ext>
              </a:extLst>
            </p:cNvPr>
            <p:cNvSpPr/>
            <p:nvPr/>
          </p:nvSpPr>
          <p:spPr>
            <a:xfrm>
              <a:off x="1520483" y="234836"/>
              <a:ext cx="1876321" cy="1792198"/>
            </a:xfrm>
            <a:custGeom>
              <a:avLst/>
              <a:gdLst/>
              <a:ahLst/>
              <a:cxnLst/>
              <a:rect l="l" t="t" r="r" b="b"/>
              <a:pathLst>
                <a:path w="1876321" h="1792198" extrusionOk="0">
                  <a:moveTo>
                    <a:pt x="0" y="0"/>
                  </a:moveTo>
                  <a:lnTo>
                    <a:pt x="1876321" y="0"/>
                  </a:lnTo>
                  <a:lnTo>
                    <a:pt x="1876321" y="1792198"/>
                  </a:lnTo>
                  <a:lnTo>
                    <a:pt x="0" y="179219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91;p13">
              <a:extLst>
                <a:ext uri="{FF2B5EF4-FFF2-40B4-BE49-F238E27FC236}">
                  <a16:creationId xmlns:a16="http://schemas.microsoft.com/office/drawing/2014/main" id="{921BD1C2-0F42-DA72-DE46-58F7880A814C}"/>
                </a:ext>
              </a:extLst>
            </p:cNvPr>
            <p:cNvSpPr/>
            <p:nvPr/>
          </p:nvSpPr>
          <p:spPr>
            <a:xfrm>
              <a:off x="3288280" y="505102"/>
              <a:ext cx="3402914" cy="1251667"/>
            </a:xfrm>
            <a:custGeom>
              <a:avLst/>
              <a:gdLst/>
              <a:ahLst/>
              <a:cxnLst/>
              <a:rect l="l" t="t" r="r" b="b"/>
              <a:pathLst>
                <a:path w="3402914" h="1251667" extrusionOk="0">
                  <a:moveTo>
                    <a:pt x="0" y="0"/>
                  </a:moveTo>
                  <a:lnTo>
                    <a:pt x="3402914" y="0"/>
                  </a:lnTo>
                  <a:lnTo>
                    <a:pt x="3402914" y="1251667"/>
                  </a:lnTo>
                  <a:lnTo>
                    <a:pt x="0" y="125166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92;p13">
              <a:extLst>
                <a:ext uri="{FF2B5EF4-FFF2-40B4-BE49-F238E27FC236}">
                  <a16:creationId xmlns:a16="http://schemas.microsoft.com/office/drawing/2014/main" id="{2FD4AA2F-0151-4F0A-C6A9-9A4FD1625C63}"/>
                </a:ext>
              </a:extLst>
            </p:cNvPr>
            <p:cNvSpPr/>
            <p:nvPr/>
          </p:nvSpPr>
          <p:spPr>
            <a:xfrm>
              <a:off x="1662161" y="392213"/>
              <a:ext cx="1592965" cy="1477444"/>
            </a:xfrm>
            <a:custGeom>
              <a:avLst/>
              <a:gdLst/>
              <a:ahLst/>
              <a:cxnLst/>
              <a:rect l="l" t="t" r="r" b="b"/>
              <a:pathLst>
                <a:path w="1592965" h="1477444" extrusionOk="0">
                  <a:moveTo>
                    <a:pt x="0" y="0"/>
                  </a:moveTo>
                  <a:lnTo>
                    <a:pt x="1592965" y="0"/>
                  </a:lnTo>
                  <a:lnTo>
                    <a:pt x="1592965" y="1477444"/>
                  </a:lnTo>
                  <a:lnTo>
                    <a:pt x="0" y="147744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47750" y="723900"/>
            <a:ext cx="15716250" cy="59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>
                <a:solidFill>
                  <a:srgbClr val="102D35"/>
                </a:solidFill>
                <a:latin typeface="Archivo Black"/>
                <a:ea typeface="Archivo Black"/>
                <a:cs typeface="Archivo Black"/>
                <a:sym typeface="Archivo Black"/>
              </a:rPr>
              <a:t>Samoa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7750" y="1762125"/>
            <a:ext cx="15240000" cy="430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9"/>
              </a:lnSpc>
            </a:pPr>
            <a:r>
              <a:rPr lang="en-US" sz="2550">
                <a:solidFill>
                  <a:srgbClr val="667C80"/>
                </a:solidFill>
                <a:latin typeface="Aptos"/>
                <a:ea typeface="Aptos"/>
                <a:cs typeface="Aptos"/>
                <a:sym typeface="Aptos"/>
              </a:rPr>
              <a:t>Severe weather cascaded from slopes to roads and coast.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47750" y="3238500"/>
            <a:ext cx="3714750" cy="3429000"/>
            <a:chOff x="0" y="0"/>
            <a:chExt cx="4953000" cy="4572000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4953000" cy="4572000"/>
              <a:chOff x="0" y="0"/>
              <a:chExt cx="4953000" cy="45720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4953000" cy="4572000"/>
              </a:xfrm>
              <a:custGeom>
                <a:avLst/>
                <a:gdLst/>
                <a:ahLst/>
                <a:cxnLst/>
                <a:rect l="l" t="t" r="r" b="b"/>
                <a:pathLst>
                  <a:path w="4953000" h="4572000">
                    <a:moveTo>
                      <a:pt x="0" y="0"/>
                    </a:moveTo>
                    <a:lnTo>
                      <a:pt x="4953000" y="0"/>
                    </a:lnTo>
                    <a:lnTo>
                      <a:pt x="4953000" y="4572000"/>
                    </a:lnTo>
                    <a:lnTo>
                      <a:pt x="0" y="4572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DFE9E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38100"/>
                <a:ext cx="4953000" cy="4610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381000" y="307975"/>
              <a:ext cx="4191000" cy="4718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40"/>
                </a:lnSpc>
              </a:pPr>
              <a:r>
                <a:rPr lang="en-US" sz="2100">
                  <a:solidFill>
                    <a:srgbClr val="5D9368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01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381000" y="1022350"/>
              <a:ext cx="4191000" cy="7023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45"/>
                </a:lnSpc>
              </a:pPr>
              <a:r>
                <a:rPr lang="en-US" sz="1650">
                  <a:solidFill>
                    <a:srgbClr val="102D35"/>
                  </a:solidFill>
                  <a:latin typeface="Aptos"/>
                  <a:ea typeface="Aptos"/>
                  <a:cs typeface="Aptos"/>
                  <a:sym typeface="Aptos"/>
                </a:rPr>
                <a:t>Heavy rainfall and flooding affected communities.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143500" y="3238500"/>
            <a:ext cx="3714750" cy="3429000"/>
            <a:chOff x="0" y="0"/>
            <a:chExt cx="4953000" cy="4572000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4953000" cy="4572000"/>
              <a:chOff x="0" y="0"/>
              <a:chExt cx="4953000" cy="45720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4953000" cy="4572000"/>
              </a:xfrm>
              <a:custGeom>
                <a:avLst/>
                <a:gdLst/>
                <a:ahLst/>
                <a:cxnLst/>
                <a:rect l="l" t="t" r="r" b="b"/>
                <a:pathLst>
                  <a:path w="4953000" h="4572000">
                    <a:moveTo>
                      <a:pt x="0" y="0"/>
                    </a:moveTo>
                    <a:lnTo>
                      <a:pt x="4953000" y="0"/>
                    </a:lnTo>
                    <a:lnTo>
                      <a:pt x="4953000" y="4572000"/>
                    </a:lnTo>
                    <a:lnTo>
                      <a:pt x="0" y="4572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DFE9E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38100"/>
                <a:ext cx="4953000" cy="4610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381000" y="307975"/>
              <a:ext cx="4191000" cy="4718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40"/>
                </a:lnSpc>
              </a:pPr>
              <a:r>
                <a:rPr lang="en-US" sz="2100">
                  <a:solidFill>
                    <a:srgbClr val="5D9368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02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81000" y="1022350"/>
              <a:ext cx="4191000" cy="7023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45"/>
                </a:lnSpc>
              </a:pPr>
              <a:r>
                <a:rPr lang="en-US" sz="1650">
                  <a:solidFill>
                    <a:srgbClr val="102D35"/>
                  </a:solidFill>
                  <a:latin typeface="Aptos"/>
                  <a:ea typeface="Aptos"/>
                  <a:cs typeface="Aptos"/>
                  <a:sym typeface="Aptos"/>
                </a:rPr>
                <a:t>Landslides and strong winds increased infrastructure risk.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239250" y="3238500"/>
            <a:ext cx="3714750" cy="3429000"/>
            <a:chOff x="0" y="0"/>
            <a:chExt cx="4953000" cy="4572000"/>
          </a:xfrm>
        </p:grpSpPr>
        <p:grpSp>
          <p:nvGrpSpPr>
            <p:cNvPr id="17" name="Group 17"/>
            <p:cNvGrpSpPr/>
            <p:nvPr/>
          </p:nvGrpSpPr>
          <p:grpSpPr>
            <a:xfrm>
              <a:off x="0" y="0"/>
              <a:ext cx="4953000" cy="4572000"/>
              <a:chOff x="0" y="0"/>
              <a:chExt cx="4953000" cy="45720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4953000" cy="4572000"/>
              </a:xfrm>
              <a:custGeom>
                <a:avLst/>
                <a:gdLst/>
                <a:ahLst/>
                <a:cxnLst/>
                <a:rect l="l" t="t" r="r" b="b"/>
                <a:pathLst>
                  <a:path w="4953000" h="4572000">
                    <a:moveTo>
                      <a:pt x="0" y="0"/>
                    </a:moveTo>
                    <a:lnTo>
                      <a:pt x="4953000" y="0"/>
                    </a:lnTo>
                    <a:lnTo>
                      <a:pt x="4953000" y="4572000"/>
                    </a:lnTo>
                    <a:lnTo>
                      <a:pt x="0" y="4572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DFE9E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38100"/>
                <a:ext cx="4953000" cy="4610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381000" y="307975"/>
              <a:ext cx="4191000" cy="4718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40"/>
                </a:lnSpc>
              </a:pPr>
              <a:r>
                <a:rPr lang="en-US" sz="2100">
                  <a:solidFill>
                    <a:srgbClr val="5D9368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03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81000" y="1022350"/>
              <a:ext cx="4191000" cy="7023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45"/>
                </a:lnSpc>
              </a:pPr>
              <a:r>
                <a:rPr lang="en-US" sz="1650">
                  <a:solidFill>
                    <a:srgbClr val="102D35"/>
                  </a:solidFill>
                  <a:latin typeface="Aptos"/>
                  <a:ea typeface="Aptos"/>
                  <a:cs typeface="Aptos"/>
                  <a:sym typeface="Aptos"/>
                </a:rPr>
                <a:t>Rough seas and bushfire risk widened the hazard mix.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335000" y="3238500"/>
            <a:ext cx="3714750" cy="3429000"/>
            <a:chOff x="0" y="0"/>
            <a:chExt cx="4953000" cy="4572000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4953000" cy="4572000"/>
              <a:chOff x="0" y="0"/>
              <a:chExt cx="4953000" cy="457200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4953000" cy="4572000"/>
              </a:xfrm>
              <a:custGeom>
                <a:avLst/>
                <a:gdLst/>
                <a:ahLst/>
                <a:cxnLst/>
                <a:rect l="l" t="t" r="r" b="b"/>
                <a:pathLst>
                  <a:path w="4953000" h="4572000">
                    <a:moveTo>
                      <a:pt x="0" y="0"/>
                    </a:moveTo>
                    <a:lnTo>
                      <a:pt x="4953000" y="0"/>
                    </a:lnTo>
                    <a:lnTo>
                      <a:pt x="4953000" y="4572000"/>
                    </a:lnTo>
                    <a:lnTo>
                      <a:pt x="0" y="4572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DFE9E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38100"/>
                <a:ext cx="4953000" cy="4610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6" name="TextBox 26"/>
            <p:cNvSpPr txBox="1"/>
            <p:nvPr/>
          </p:nvSpPr>
          <p:spPr>
            <a:xfrm>
              <a:off x="381000" y="307975"/>
              <a:ext cx="4191000" cy="4718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40"/>
                </a:lnSpc>
              </a:pPr>
              <a:r>
                <a:rPr lang="en-US" sz="2100">
                  <a:solidFill>
                    <a:srgbClr val="5D9368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04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381000" y="1022350"/>
              <a:ext cx="4191000" cy="7023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45"/>
                </a:lnSpc>
              </a:pPr>
              <a:r>
                <a:rPr lang="en-US" sz="1650">
                  <a:solidFill>
                    <a:srgbClr val="102D35"/>
                  </a:solidFill>
                  <a:latin typeface="Aptos"/>
                  <a:ea typeface="Aptos"/>
                  <a:cs typeface="Aptos"/>
                  <a:sym typeface="Aptos"/>
                </a:rPr>
                <a:t>Warnings and agency response supported early action.</a:t>
              </a:r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143000" y="9393555"/>
            <a:ext cx="16002000" cy="339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2025" b="1">
                <a:solidFill>
                  <a:srgbClr val="5D9368"/>
                </a:solidFill>
                <a:latin typeface="Aptos Bold"/>
                <a:ea typeface="Aptos Bold"/>
                <a:cs typeface="Aptos Bold"/>
                <a:sym typeface="Aptos Bold"/>
              </a:rPr>
              <a:t>SECTORS  TRANSPORT · AGRICULTURE · INFRASTRUCTURE · COMMUNITIES</a:t>
            </a:r>
          </a:p>
        </p:txBody>
      </p:sp>
      <p:pic>
        <p:nvPicPr>
          <p:cNvPr id="29" name="Picture 17">
            <a:extLst>
              <a:ext uri="{FF2B5EF4-FFF2-40B4-BE49-F238E27FC236}">
                <a16:creationId xmlns:a16="http://schemas.microsoft.com/office/drawing/2014/main" id="{D420502D-72E9-A24E-39A3-F9495DB072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68" t="12222" r="3581" b="24074"/>
          <a:stretch>
            <a:fillRect/>
          </a:stretch>
        </p:blipFill>
        <p:spPr>
          <a:xfrm>
            <a:off x="1152728" y="5345027"/>
            <a:ext cx="3523400" cy="223727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0" name="Picture 19">
            <a:extLst>
              <a:ext uri="{FF2B5EF4-FFF2-40B4-BE49-F238E27FC236}">
                <a16:creationId xmlns:a16="http://schemas.microsoft.com/office/drawing/2014/main" id="{2E588279-83AB-2430-34A3-A5D0C3A7375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4815" b="10741"/>
          <a:stretch>
            <a:fillRect/>
          </a:stretch>
        </p:blipFill>
        <p:spPr>
          <a:xfrm>
            <a:off x="5266804" y="5222538"/>
            <a:ext cx="3343120" cy="393758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1" name="Picture 48">
            <a:extLst>
              <a:ext uri="{FF2B5EF4-FFF2-40B4-BE49-F238E27FC236}">
                <a16:creationId xmlns:a16="http://schemas.microsoft.com/office/drawing/2014/main" id="{AEECDF13-3084-53B8-D97F-B8B9806563F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2045" t="38772" r="4436" b="5183"/>
          <a:stretch>
            <a:fillRect/>
          </a:stretch>
        </p:blipFill>
        <p:spPr>
          <a:xfrm>
            <a:off x="9525000" y="5253179"/>
            <a:ext cx="3183218" cy="3112389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32" name="Google Shape;88;p13">
            <a:extLst>
              <a:ext uri="{FF2B5EF4-FFF2-40B4-BE49-F238E27FC236}">
                <a16:creationId xmlns:a16="http://schemas.microsoft.com/office/drawing/2014/main" id="{6048ACE2-5335-49FB-15A5-43BDF08AC2F0}"/>
              </a:ext>
            </a:extLst>
          </p:cNvPr>
          <p:cNvGrpSpPr/>
          <p:nvPr/>
        </p:nvGrpSpPr>
        <p:grpSpPr>
          <a:xfrm>
            <a:off x="13563600" y="208360"/>
            <a:ext cx="4561196" cy="1547338"/>
            <a:chOff x="0" y="0"/>
            <a:chExt cx="6691194" cy="2261870"/>
          </a:xfrm>
        </p:grpSpPr>
        <p:sp>
          <p:nvSpPr>
            <p:cNvPr id="33" name="Google Shape;89;p13">
              <a:extLst>
                <a:ext uri="{FF2B5EF4-FFF2-40B4-BE49-F238E27FC236}">
                  <a16:creationId xmlns:a16="http://schemas.microsoft.com/office/drawing/2014/main" id="{8025C731-6FB9-4395-32B4-F543C67613A8}"/>
                </a:ext>
              </a:extLst>
            </p:cNvPr>
            <p:cNvSpPr/>
            <p:nvPr/>
          </p:nvSpPr>
          <p:spPr>
            <a:xfrm>
              <a:off x="0" y="0"/>
              <a:ext cx="1663718" cy="2261870"/>
            </a:xfrm>
            <a:custGeom>
              <a:avLst/>
              <a:gdLst/>
              <a:ahLst/>
              <a:cxnLst/>
              <a:rect l="l" t="t" r="r" b="b"/>
              <a:pathLst>
                <a:path w="1663718" h="2261870" extrusionOk="0">
                  <a:moveTo>
                    <a:pt x="0" y="0"/>
                  </a:moveTo>
                  <a:lnTo>
                    <a:pt x="1663718" y="0"/>
                  </a:lnTo>
                  <a:lnTo>
                    <a:pt x="1663718" y="2261870"/>
                  </a:lnTo>
                  <a:lnTo>
                    <a:pt x="0" y="226187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90;p13">
              <a:extLst>
                <a:ext uri="{FF2B5EF4-FFF2-40B4-BE49-F238E27FC236}">
                  <a16:creationId xmlns:a16="http://schemas.microsoft.com/office/drawing/2014/main" id="{70CD210B-A817-224C-1ED8-49A4993E9573}"/>
                </a:ext>
              </a:extLst>
            </p:cNvPr>
            <p:cNvSpPr/>
            <p:nvPr/>
          </p:nvSpPr>
          <p:spPr>
            <a:xfrm>
              <a:off x="1520483" y="234836"/>
              <a:ext cx="1876321" cy="1792198"/>
            </a:xfrm>
            <a:custGeom>
              <a:avLst/>
              <a:gdLst/>
              <a:ahLst/>
              <a:cxnLst/>
              <a:rect l="l" t="t" r="r" b="b"/>
              <a:pathLst>
                <a:path w="1876321" h="1792198" extrusionOk="0">
                  <a:moveTo>
                    <a:pt x="0" y="0"/>
                  </a:moveTo>
                  <a:lnTo>
                    <a:pt x="1876321" y="0"/>
                  </a:lnTo>
                  <a:lnTo>
                    <a:pt x="1876321" y="1792198"/>
                  </a:lnTo>
                  <a:lnTo>
                    <a:pt x="0" y="179219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91;p13">
              <a:extLst>
                <a:ext uri="{FF2B5EF4-FFF2-40B4-BE49-F238E27FC236}">
                  <a16:creationId xmlns:a16="http://schemas.microsoft.com/office/drawing/2014/main" id="{51245933-2CCC-6FCE-66E0-653F77A7AD5B}"/>
                </a:ext>
              </a:extLst>
            </p:cNvPr>
            <p:cNvSpPr/>
            <p:nvPr/>
          </p:nvSpPr>
          <p:spPr>
            <a:xfrm>
              <a:off x="3288280" y="505102"/>
              <a:ext cx="3402914" cy="1251667"/>
            </a:xfrm>
            <a:custGeom>
              <a:avLst/>
              <a:gdLst/>
              <a:ahLst/>
              <a:cxnLst/>
              <a:rect l="l" t="t" r="r" b="b"/>
              <a:pathLst>
                <a:path w="3402914" h="1251667" extrusionOk="0">
                  <a:moveTo>
                    <a:pt x="0" y="0"/>
                  </a:moveTo>
                  <a:lnTo>
                    <a:pt x="3402914" y="0"/>
                  </a:lnTo>
                  <a:lnTo>
                    <a:pt x="3402914" y="1251667"/>
                  </a:lnTo>
                  <a:lnTo>
                    <a:pt x="0" y="125166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92;p13">
              <a:extLst>
                <a:ext uri="{FF2B5EF4-FFF2-40B4-BE49-F238E27FC236}">
                  <a16:creationId xmlns:a16="http://schemas.microsoft.com/office/drawing/2014/main" id="{7A610646-1F40-E46A-08C2-83EBC9BFDE68}"/>
                </a:ext>
              </a:extLst>
            </p:cNvPr>
            <p:cNvSpPr/>
            <p:nvPr/>
          </p:nvSpPr>
          <p:spPr>
            <a:xfrm>
              <a:off x="1662161" y="392213"/>
              <a:ext cx="1592965" cy="1477444"/>
            </a:xfrm>
            <a:custGeom>
              <a:avLst/>
              <a:gdLst/>
              <a:ahLst/>
              <a:cxnLst/>
              <a:rect l="l" t="t" r="r" b="b"/>
              <a:pathLst>
                <a:path w="1592965" h="1477444" extrusionOk="0">
                  <a:moveTo>
                    <a:pt x="0" y="0"/>
                  </a:moveTo>
                  <a:lnTo>
                    <a:pt x="1592965" y="0"/>
                  </a:lnTo>
                  <a:lnTo>
                    <a:pt x="1592965" y="1477444"/>
                  </a:lnTo>
                  <a:lnTo>
                    <a:pt x="0" y="147744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47750" y="723900"/>
            <a:ext cx="15716250" cy="59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>
                <a:solidFill>
                  <a:srgbClr val="102D35"/>
                </a:solidFill>
                <a:latin typeface="Archivo Black"/>
                <a:ea typeface="Archivo Black"/>
                <a:cs typeface="Archivo Black"/>
                <a:sym typeface="Archivo Black"/>
              </a:rPr>
              <a:t>Cook Islands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7750" y="1762125"/>
            <a:ext cx="15240000" cy="430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9"/>
              </a:lnSpc>
            </a:pPr>
            <a:r>
              <a:rPr lang="en-US" sz="2550">
                <a:solidFill>
                  <a:srgbClr val="667C80"/>
                </a:solidFill>
                <a:latin typeface="Aptos"/>
                <a:ea typeface="Aptos"/>
                <a:cs typeface="Aptos"/>
                <a:sym typeface="Aptos"/>
              </a:rPr>
              <a:t>Coastal exposure met a prolonged dry spell.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47750" y="3238500"/>
            <a:ext cx="3714750" cy="3429000"/>
            <a:chOff x="0" y="0"/>
            <a:chExt cx="4953000" cy="4572000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4953000" cy="4572000"/>
              <a:chOff x="0" y="0"/>
              <a:chExt cx="4953000" cy="45720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4953000" cy="4572000"/>
              </a:xfrm>
              <a:custGeom>
                <a:avLst/>
                <a:gdLst/>
                <a:ahLst/>
                <a:cxnLst/>
                <a:rect l="l" t="t" r="r" b="b"/>
                <a:pathLst>
                  <a:path w="4953000" h="4572000">
                    <a:moveTo>
                      <a:pt x="0" y="0"/>
                    </a:moveTo>
                    <a:lnTo>
                      <a:pt x="4953000" y="0"/>
                    </a:lnTo>
                    <a:lnTo>
                      <a:pt x="4953000" y="4572000"/>
                    </a:lnTo>
                    <a:lnTo>
                      <a:pt x="0" y="4572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DFE9E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38100"/>
                <a:ext cx="4953000" cy="4610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381000" y="307975"/>
              <a:ext cx="4191000" cy="4718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40"/>
                </a:lnSpc>
              </a:pPr>
              <a:r>
                <a:rPr lang="en-US" sz="2100">
                  <a:solidFill>
                    <a:srgbClr val="E7B84B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01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381000" y="1022350"/>
              <a:ext cx="4191000" cy="10579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45"/>
                </a:lnSpc>
              </a:pPr>
              <a:r>
                <a:rPr lang="en-US" sz="1650">
                  <a:solidFill>
                    <a:srgbClr val="102D35"/>
                  </a:solidFill>
                  <a:latin typeface="Aptos"/>
                  <a:ea typeface="Aptos"/>
                  <a:cs typeface="Aptos"/>
                  <a:sym typeface="Aptos"/>
                </a:rPr>
                <a:t>July 2025 · Coastal inundation and erosion disrupted tourism — year flagged.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143500" y="3238500"/>
            <a:ext cx="3714750" cy="3429000"/>
            <a:chOff x="0" y="0"/>
            <a:chExt cx="4953000" cy="4572000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4953000" cy="4572000"/>
              <a:chOff x="0" y="0"/>
              <a:chExt cx="4953000" cy="45720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4953000" cy="4572000"/>
              </a:xfrm>
              <a:custGeom>
                <a:avLst/>
                <a:gdLst/>
                <a:ahLst/>
                <a:cxnLst/>
                <a:rect l="l" t="t" r="r" b="b"/>
                <a:pathLst>
                  <a:path w="4953000" h="4572000">
                    <a:moveTo>
                      <a:pt x="0" y="0"/>
                    </a:moveTo>
                    <a:lnTo>
                      <a:pt x="4953000" y="0"/>
                    </a:lnTo>
                    <a:lnTo>
                      <a:pt x="4953000" y="4572000"/>
                    </a:lnTo>
                    <a:lnTo>
                      <a:pt x="0" y="4572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DFE9E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38100"/>
                <a:ext cx="4953000" cy="4610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381000" y="307975"/>
              <a:ext cx="4191000" cy="4718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40"/>
                </a:lnSpc>
              </a:pPr>
              <a:r>
                <a:rPr lang="en-US" sz="2100">
                  <a:solidFill>
                    <a:srgbClr val="E7B84B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02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81000" y="1022350"/>
              <a:ext cx="4191000" cy="10579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45"/>
                </a:lnSpc>
              </a:pPr>
              <a:r>
                <a:rPr lang="en-US" sz="1650">
                  <a:solidFill>
                    <a:srgbClr val="102D35"/>
                  </a:solidFill>
                  <a:latin typeface="Aptos"/>
                  <a:ea typeface="Aptos"/>
                  <a:cs typeface="Aptos"/>
                  <a:sym typeface="Aptos"/>
                </a:rPr>
                <a:t>August–September · Dry conditions increased water shortages.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239250" y="3238500"/>
            <a:ext cx="3714750" cy="3429000"/>
            <a:chOff x="0" y="0"/>
            <a:chExt cx="4953000" cy="4572000"/>
          </a:xfrm>
        </p:grpSpPr>
        <p:grpSp>
          <p:nvGrpSpPr>
            <p:cNvPr id="17" name="Group 17"/>
            <p:cNvGrpSpPr/>
            <p:nvPr/>
          </p:nvGrpSpPr>
          <p:grpSpPr>
            <a:xfrm>
              <a:off x="0" y="0"/>
              <a:ext cx="4953000" cy="4572000"/>
              <a:chOff x="0" y="0"/>
              <a:chExt cx="4953000" cy="45720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4953000" cy="4572000"/>
              </a:xfrm>
              <a:custGeom>
                <a:avLst/>
                <a:gdLst/>
                <a:ahLst/>
                <a:cxnLst/>
                <a:rect l="l" t="t" r="r" b="b"/>
                <a:pathLst>
                  <a:path w="4953000" h="4572000">
                    <a:moveTo>
                      <a:pt x="0" y="0"/>
                    </a:moveTo>
                    <a:lnTo>
                      <a:pt x="4953000" y="0"/>
                    </a:lnTo>
                    <a:lnTo>
                      <a:pt x="4953000" y="4572000"/>
                    </a:lnTo>
                    <a:lnTo>
                      <a:pt x="0" y="4572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DFE9E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38100"/>
                <a:ext cx="4953000" cy="4610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381000" y="307975"/>
              <a:ext cx="4191000" cy="4718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40"/>
                </a:lnSpc>
              </a:pPr>
              <a:r>
                <a:rPr lang="en-US" sz="2100">
                  <a:solidFill>
                    <a:srgbClr val="E7B84B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03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81000" y="1022350"/>
              <a:ext cx="4191000" cy="7023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45"/>
                </a:lnSpc>
              </a:pPr>
              <a:r>
                <a:rPr lang="en-US" sz="1650">
                  <a:solidFill>
                    <a:srgbClr val="102D35"/>
                  </a:solidFill>
                  <a:latin typeface="Aptos"/>
                  <a:ea typeface="Aptos"/>
                  <a:cs typeface="Aptos"/>
                  <a:sym typeface="Aptos"/>
                </a:rPr>
                <a:t>Agricultural stress grew across southern islands.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335000" y="3238500"/>
            <a:ext cx="3714750" cy="3429000"/>
            <a:chOff x="0" y="0"/>
            <a:chExt cx="4953000" cy="4572000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4953000" cy="4572000"/>
              <a:chOff x="0" y="0"/>
              <a:chExt cx="4953000" cy="457200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4953000" cy="4572000"/>
              </a:xfrm>
              <a:custGeom>
                <a:avLst/>
                <a:gdLst/>
                <a:ahLst/>
                <a:cxnLst/>
                <a:rect l="l" t="t" r="r" b="b"/>
                <a:pathLst>
                  <a:path w="4953000" h="4572000">
                    <a:moveTo>
                      <a:pt x="0" y="0"/>
                    </a:moveTo>
                    <a:lnTo>
                      <a:pt x="4953000" y="0"/>
                    </a:lnTo>
                    <a:lnTo>
                      <a:pt x="4953000" y="4572000"/>
                    </a:lnTo>
                    <a:lnTo>
                      <a:pt x="0" y="4572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DFE9E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38100"/>
                <a:ext cx="4953000" cy="4610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6" name="TextBox 26"/>
            <p:cNvSpPr txBox="1"/>
            <p:nvPr/>
          </p:nvSpPr>
          <p:spPr>
            <a:xfrm>
              <a:off x="381000" y="307975"/>
              <a:ext cx="4191000" cy="4718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40"/>
                </a:lnSpc>
              </a:pPr>
              <a:r>
                <a:rPr lang="en-US" sz="2100">
                  <a:solidFill>
                    <a:srgbClr val="E7B84B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04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381000" y="1022350"/>
              <a:ext cx="4191000" cy="7023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45"/>
                </a:lnSpc>
              </a:pPr>
              <a:r>
                <a:rPr lang="en-US" sz="1650">
                  <a:solidFill>
                    <a:srgbClr val="102D35"/>
                  </a:solidFill>
                  <a:latin typeface="Aptos"/>
                  <a:ea typeface="Aptos"/>
                  <a:cs typeface="Aptos"/>
                  <a:sym typeface="Aptos"/>
                </a:rPr>
                <a:t>Bushfire risk rose as dry conditions persisted.</a:t>
              </a:r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047750" y="9247519"/>
            <a:ext cx="16002000" cy="339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2025" b="1" dirty="0">
                <a:solidFill>
                  <a:srgbClr val="E7B84B"/>
                </a:solidFill>
                <a:latin typeface="Aptos Bold"/>
                <a:ea typeface="Aptos Bold"/>
                <a:cs typeface="Aptos Bold"/>
                <a:sym typeface="Aptos Bold"/>
              </a:rPr>
              <a:t>SECTORS  TOURISM · HOUSEHOLDS · AGRICULTURE · INFRASTRUCTURE · WATER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C461EA4F-0844-4DE3-891F-A662709322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4980624"/>
            <a:ext cx="3143250" cy="4147679"/>
          </a:xfrm>
          <a:prstGeom prst="rect">
            <a:avLst/>
          </a:prstGeom>
        </p:spPr>
      </p:pic>
      <p:pic>
        <p:nvPicPr>
          <p:cNvPr id="30" name="Picture 29" descr="A close up of a cracked ground&#10;&#10;Description automatically generated">
            <a:extLst>
              <a:ext uri="{FF2B5EF4-FFF2-40B4-BE49-F238E27FC236}">
                <a16:creationId xmlns:a16="http://schemas.microsoft.com/office/drawing/2014/main" id="{71E7803E-CB0A-4351-B10F-37EFD15EC29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238"/>
          <a:stretch/>
        </p:blipFill>
        <p:spPr>
          <a:xfrm>
            <a:off x="5429250" y="4987846"/>
            <a:ext cx="3036802" cy="4140457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F39FDC1E-EFAF-5942-E3D1-FC32E2DFEA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20750" y="5246529"/>
            <a:ext cx="3143250" cy="1767614"/>
          </a:xfrm>
          <a:prstGeom prst="rect">
            <a:avLst/>
          </a:prstGeom>
          <a:noFill/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CB14553A-7AFF-F812-E718-56A9FCBDF1D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1374" y="5246529"/>
            <a:ext cx="3436253" cy="1932385"/>
          </a:xfrm>
          <a:prstGeom prst="rect">
            <a:avLst/>
          </a:prstGeom>
          <a:noFill/>
        </p:spPr>
      </p:pic>
      <p:grpSp>
        <p:nvGrpSpPr>
          <p:cNvPr id="33" name="Google Shape;88;p13">
            <a:extLst>
              <a:ext uri="{FF2B5EF4-FFF2-40B4-BE49-F238E27FC236}">
                <a16:creationId xmlns:a16="http://schemas.microsoft.com/office/drawing/2014/main" id="{C3E21264-33D2-8937-FC41-9B1052CA3D32}"/>
              </a:ext>
            </a:extLst>
          </p:cNvPr>
          <p:cNvGrpSpPr/>
          <p:nvPr/>
        </p:nvGrpSpPr>
        <p:grpSpPr>
          <a:xfrm>
            <a:off x="13563600" y="208360"/>
            <a:ext cx="4561196" cy="1547338"/>
            <a:chOff x="0" y="0"/>
            <a:chExt cx="6691194" cy="2261870"/>
          </a:xfrm>
        </p:grpSpPr>
        <p:sp>
          <p:nvSpPr>
            <p:cNvPr id="34" name="Google Shape;89;p13">
              <a:extLst>
                <a:ext uri="{FF2B5EF4-FFF2-40B4-BE49-F238E27FC236}">
                  <a16:creationId xmlns:a16="http://schemas.microsoft.com/office/drawing/2014/main" id="{ACF168F9-8CCC-F489-46F1-84A7003EC1CB}"/>
                </a:ext>
              </a:extLst>
            </p:cNvPr>
            <p:cNvSpPr/>
            <p:nvPr/>
          </p:nvSpPr>
          <p:spPr>
            <a:xfrm>
              <a:off x="0" y="0"/>
              <a:ext cx="1663718" cy="2261870"/>
            </a:xfrm>
            <a:custGeom>
              <a:avLst/>
              <a:gdLst/>
              <a:ahLst/>
              <a:cxnLst/>
              <a:rect l="l" t="t" r="r" b="b"/>
              <a:pathLst>
                <a:path w="1663718" h="2261870" extrusionOk="0">
                  <a:moveTo>
                    <a:pt x="0" y="0"/>
                  </a:moveTo>
                  <a:lnTo>
                    <a:pt x="1663718" y="0"/>
                  </a:lnTo>
                  <a:lnTo>
                    <a:pt x="1663718" y="2261870"/>
                  </a:lnTo>
                  <a:lnTo>
                    <a:pt x="0" y="226187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90;p13">
              <a:extLst>
                <a:ext uri="{FF2B5EF4-FFF2-40B4-BE49-F238E27FC236}">
                  <a16:creationId xmlns:a16="http://schemas.microsoft.com/office/drawing/2014/main" id="{1ABBB61E-2701-5CDE-A063-1F2140C66235}"/>
                </a:ext>
              </a:extLst>
            </p:cNvPr>
            <p:cNvSpPr/>
            <p:nvPr/>
          </p:nvSpPr>
          <p:spPr>
            <a:xfrm>
              <a:off x="1520483" y="234836"/>
              <a:ext cx="1876321" cy="1792198"/>
            </a:xfrm>
            <a:custGeom>
              <a:avLst/>
              <a:gdLst/>
              <a:ahLst/>
              <a:cxnLst/>
              <a:rect l="l" t="t" r="r" b="b"/>
              <a:pathLst>
                <a:path w="1876321" h="1792198" extrusionOk="0">
                  <a:moveTo>
                    <a:pt x="0" y="0"/>
                  </a:moveTo>
                  <a:lnTo>
                    <a:pt x="1876321" y="0"/>
                  </a:lnTo>
                  <a:lnTo>
                    <a:pt x="1876321" y="1792198"/>
                  </a:lnTo>
                  <a:lnTo>
                    <a:pt x="0" y="179219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91;p13">
              <a:extLst>
                <a:ext uri="{FF2B5EF4-FFF2-40B4-BE49-F238E27FC236}">
                  <a16:creationId xmlns:a16="http://schemas.microsoft.com/office/drawing/2014/main" id="{D09CCBE0-65B2-1A8E-57F1-04E9644B4812}"/>
                </a:ext>
              </a:extLst>
            </p:cNvPr>
            <p:cNvSpPr/>
            <p:nvPr/>
          </p:nvSpPr>
          <p:spPr>
            <a:xfrm>
              <a:off x="3288280" y="505102"/>
              <a:ext cx="3402914" cy="1251667"/>
            </a:xfrm>
            <a:custGeom>
              <a:avLst/>
              <a:gdLst/>
              <a:ahLst/>
              <a:cxnLst/>
              <a:rect l="l" t="t" r="r" b="b"/>
              <a:pathLst>
                <a:path w="3402914" h="1251667" extrusionOk="0">
                  <a:moveTo>
                    <a:pt x="0" y="0"/>
                  </a:moveTo>
                  <a:lnTo>
                    <a:pt x="3402914" y="0"/>
                  </a:lnTo>
                  <a:lnTo>
                    <a:pt x="3402914" y="1251667"/>
                  </a:lnTo>
                  <a:lnTo>
                    <a:pt x="0" y="125166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92;p13">
              <a:extLst>
                <a:ext uri="{FF2B5EF4-FFF2-40B4-BE49-F238E27FC236}">
                  <a16:creationId xmlns:a16="http://schemas.microsoft.com/office/drawing/2014/main" id="{3968E67B-A852-5E85-549A-F18AE9ED1A5D}"/>
                </a:ext>
              </a:extLst>
            </p:cNvPr>
            <p:cNvSpPr/>
            <p:nvPr/>
          </p:nvSpPr>
          <p:spPr>
            <a:xfrm>
              <a:off x="1662161" y="392213"/>
              <a:ext cx="1592965" cy="1477444"/>
            </a:xfrm>
            <a:custGeom>
              <a:avLst/>
              <a:gdLst/>
              <a:ahLst/>
              <a:cxnLst/>
              <a:rect l="l" t="t" r="r" b="b"/>
              <a:pathLst>
                <a:path w="1592965" h="1477444" extrusionOk="0">
                  <a:moveTo>
                    <a:pt x="0" y="0"/>
                  </a:moveTo>
                  <a:lnTo>
                    <a:pt x="1592965" y="0"/>
                  </a:lnTo>
                  <a:lnTo>
                    <a:pt x="1592965" y="1477444"/>
                  </a:lnTo>
                  <a:lnTo>
                    <a:pt x="0" y="147744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47750" y="723900"/>
            <a:ext cx="15716250" cy="59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dirty="0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Four island groups. Distinct impact signatures.</a:t>
            </a:r>
          </a:p>
        </p:txBody>
      </p:sp>
      <p:sp>
        <p:nvSpPr>
          <p:cNvPr id="3" name="Freeform 3"/>
          <p:cNvSpPr/>
          <p:nvPr/>
        </p:nvSpPr>
        <p:spPr>
          <a:xfrm>
            <a:off x="5048250" y="1809750"/>
            <a:ext cx="8191500" cy="7239000"/>
          </a:xfrm>
          <a:custGeom>
            <a:avLst/>
            <a:gdLst/>
            <a:ahLst/>
            <a:cxnLst/>
            <a:rect l="l" t="t" r="r" b="b"/>
            <a:pathLst>
              <a:path w="8191500" h="7239000">
                <a:moveTo>
                  <a:pt x="0" y="0"/>
                </a:moveTo>
                <a:lnTo>
                  <a:pt x="8191500" y="0"/>
                </a:lnTo>
                <a:lnTo>
                  <a:pt x="8191500" y="7239000"/>
                </a:lnTo>
                <a:lnTo>
                  <a:pt x="0" y="7239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" b="-1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AU"/>
          </a:p>
        </p:txBody>
      </p:sp>
      <p:grpSp>
        <p:nvGrpSpPr>
          <p:cNvPr id="4" name="Group 4"/>
          <p:cNvGrpSpPr/>
          <p:nvPr/>
        </p:nvGrpSpPr>
        <p:grpSpPr>
          <a:xfrm>
            <a:off x="604939" y="6049591"/>
            <a:ext cx="4095750" cy="2381250"/>
            <a:chOff x="0" y="0"/>
            <a:chExt cx="5461000" cy="3175000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5461000" cy="3175000"/>
              <a:chOff x="0" y="0"/>
              <a:chExt cx="5461000" cy="31750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5461000" cy="3175000"/>
              </a:xfrm>
              <a:custGeom>
                <a:avLst/>
                <a:gdLst/>
                <a:ahLst/>
                <a:cxnLst/>
                <a:rect l="l" t="t" r="r" b="b"/>
                <a:pathLst>
                  <a:path w="5461000" h="3175000">
                    <a:moveTo>
                      <a:pt x="0" y="0"/>
                    </a:moveTo>
                    <a:lnTo>
                      <a:pt x="5461000" y="0"/>
                    </a:lnTo>
                    <a:lnTo>
                      <a:pt x="5461000" y="3175000"/>
                    </a:lnTo>
                    <a:lnTo>
                      <a:pt x="0" y="3175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DFE9E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38100"/>
                <a:ext cx="5461000" cy="3213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381000" y="307975"/>
              <a:ext cx="4699000" cy="4718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40"/>
                </a:lnSpc>
              </a:pPr>
              <a:r>
                <a:rPr lang="en-US" sz="2100">
                  <a:solidFill>
                    <a:srgbClr val="EF6A4B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TONGA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381000" y="1022350"/>
              <a:ext cx="4699000" cy="7023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45"/>
                </a:lnSpc>
              </a:pPr>
              <a:r>
                <a:rPr lang="en-US" sz="1650">
                  <a:solidFill>
                    <a:srgbClr val="102D35"/>
                  </a:solidFill>
                  <a:latin typeface="Aptos"/>
                  <a:ea typeface="Aptos"/>
                  <a:cs typeface="Aptos"/>
                  <a:sym typeface="Aptos"/>
                </a:rPr>
                <a:t>Drought · crop stress · bleaching · cold record · tornado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17504" y="2584162"/>
            <a:ext cx="4095750" cy="2381250"/>
            <a:chOff x="0" y="0"/>
            <a:chExt cx="5461000" cy="3175000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5461000" cy="3175000"/>
              <a:chOff x="0" y="0"/>
              <a:chExt cx="5461000" cy="31750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5461000" cy="3175000"/>
              </a:xfrm>
              <a:custGeom>
                <a:avLst/>
                <a:gdLst/>
                <a:ahLst/>
                <a:cxnLst/>
                <a:rect l="l" t="t" r="r" b="b"/>
                <a:pathLst>
                  <a:path w="5461000" h="3175000">
                    <a:moveTo>
                      <a:pt x="0" y="0"/>
                    </a:moveTo>
                    <a:lnTo>
                      <a:pt x="5461000" y="0"/>
                    </a:lnTo>
                    <a:lnTo>
                      <a:pt x="5461000" y="3175000"/>
                    </a:lnTo>
                    <a:lnTo>
                      <a:pt x="0" y="3175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DFE9E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38100"/>
                <a:ext cx="5461000" cy="3213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381000" y="307975"/>
              <a:ext cx="4699000" cy="4718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40"/>
                </a:lnSpc>
              </a:pPr>
              <a:r>
                <a:rPr lang="en-US" sz="2100">
                  <a:solidFill>
                    <a:srgbClr val="18A7B5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TUVALU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81000" y="1022350"/>
              <a:ext cx="4699000" cy="7023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45"/>
                </a:lnSpc>
              </a:pPr>
              <a:r>
                <a:rPr lang="en-US" sz="1650">
                  <a:solidFill>
                    <a:srgbClr val="102D35"/>
                  </a:solidFill>
                  <a:latin typeface="Aptos"/>
                  <a:ea typeface="Aptos"/>
                  <a:cs typeface="Aptos"/>
                  <a:sym typeface="Aptos"/>
                </a:rPr>
                <a:t>Water shortage · rain · swells · transport disruption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3788552" y="2588215"/>
            <a:ext cx="4095750" cy="2381250"/>
            <a:chOff x="0" y="0"/>
            <a:chExt cx="5461000" cy="3175000"/>
          </a:xfrm>
        </p:grpSpPr>
        <p:grpSp>
          <p:nvGrpSpPr>
            <p:cNvPr id="17" name="Group 17"/>
            <p:cNvGrpSpPr/>
            <p:nvPr/>
          </p:nvGrpSpPr>
          <p:grpSpPr>
            <a:xfrm>
              <a:off x="0" y="0"/>
              <a:ext cx="5461000" cy="3175000"/>
              <a:chOff x="0" y="0"/>
              <a:chExt cx="5461000" cy="31750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5461000" cy="3175000"/>
              </a:xfrm>
              <a:custGeom>
                <a:avLst/>
                <a:gdLst/>
                <a:ahLst/>
                <a:cxnLst/>
                <a:rect l="l" t="t" r="r" b="b"/>
                <a:pathLst>
                  <a:path w="5461000" h="3175000">
                    <a:moveTo>
                      <a:pt x="0" y="0"/>
                    </a:moveTo>
                    <a:lnTo>
                      <a:pt x="5461000" y="0"/>
                    </a:lnTo>
                    <a:lnTo>
                      <a:pt x="5461000" y="3175000"/>
                    </a:lnTo>
                    <a:lnTo>
                      <a:pt x="0" y="3175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DFE9E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38100"/>
                <a:ext cx="5461000" cy="3213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381000" y="307975"/>
              <a:ext cx="4699000" cy="4718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40"/>
                </a:lnSpc>
              </a:pPr>
              <a:r>
                <a:rPr lang="en-US" sz="2100">
                  <a:solidFill>
                    <a:srgbClr val="5D9368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SAMOA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81000" y="1022350"/>
              <a:ext cx="4699000" cy="7023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45"/>
                </a:lnSpc>
              </a:pPr>
              <a:r>
                <a:rPr lang="en-US" sz="1650" dirty="0">
                  <a:solidFill>
                    <a:srgbClr val="102D35"/>
                  </a:solidFill>
                  <a:latin typeface="Aptos"/>
                  <a:ea typeface="Aptos"/>
                  <a:cs typeface="Aptos"/>
                  <a:sym typeface="Aptos"/>
                </a:rPr>
                <a:t>Floods · landslides · winds · rough seas · fire risk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788552" y="5818610"/>
            <a:ext cx="4095750" cy="2381250"/>
            <a:chOff x="0" y="0"/>
            <a:chExt cx="5461000" cy="3175000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5461000" cy="3175000"/>
              <a:chOff x="0" y="0"/>
              <a:chExt cx="5461000" cy="317500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5461000" cy="3175000"/>
              </a:xfrm>
              <a:custGeom>
                <a:avLst/>
                <a:gdLst/>
                <a:ahLst/>
                <a:cxnLst/>
                <a:rect l="l" t="t" r="r" b="b"/>
                <a:pathLst>
                  <a:path w="5461000" h="3175000">
                    <a:moveTo>
                      <a:pt x="0" y="0"/>
                    </a:moveTo>
                    <a:lnTo>
                      <a:pt x="5461000" y="0"/>
                    </a:lnTo>
                    <a:lnTo>
                      <a:pt x="5461000" y="3175000"/>
                    </a:lnTo>
                    <a:lnTo>
                      <a:pt x="0" y="3175000"/>
                    </a:lnTo>
                    <a:close/>
                  </a:path>
                </a:pathLst>
              </a:custGeom>
              <a:solidFill>
                <a:srgbClr val="FFFFFF"/>
              </a:solidFill>
              <a:ln w="19050" cap="sq">
                <a:solidFill>
                  <a:srgbClr val="DFE9E5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38100"/>
                <a:ext cx="5461000" cy="3213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6" name="TextBox 26"/>
            <p:cNvSpPr txBox="1"/>
            <p:nvPr/>
          </p:nvSpPr>
          <p:spPr>
            <a:xfrm>
              <a:off x="381000" y="307975"/>
              <a:ext cx="4699000" cy="4718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940"/>
                </a:lnSpc>
              </a:pPr>
              <a:r>
                <a:rPr lang="en-US" sz="2100">
                  <a:solidFill>
                    <a:srgbClr val="E7B84B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COOK ISLANDS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381000" y="1022350"/>
              <a:ext cx="4699000" cy="7023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45"/>
                </a:lnSpc>
              </a:pPr>
              <a:r>
                <a:rPr lang="en-US" sz="1650">
                  <a:solidFill>
                    <a:srgbClr val="102D35"/>
                  </a:solidFill>
                  <a:latin typeface="Aptos"/>
                  <a:ea typeface="Aptos"/>
                  <a:cs typeface="Aptos"/>
                  <a:sym typeface="Aptos"/>
                </a:rPr>
                <a:t>Erosion · tourism impacts · drought · water stress</a:t>
              </a:r>
            </a:p>
          </p:txBody>
        </p:sp>
      </p:grpSp>
      <p:sp>
        <p:nvSpPr>
          <p:cNvPr id="28" name="TextBox 2">
            <a:extLst>
              <a:ext uri="{FF2B5EF4-FFF2-40B4-BE49-F238E27FC236}">
                <a16:creationId xmlns:a16="http://schemas.microsoft.com/office/drawing/2014/main" id="{EE70880D-AEFC-2707-A777-F4E65FAA7E8D}"/>
              </a:ext>
            </a:extLst>
          </p:cNvPr>
          <p:cNvSpPr txBox="1"/>
          <p:nvPr/>
        </p:nvSpPr>
        <p:spPr>
          <a:xfrm>
            <a:off x="1200150" y="876300"/>
            <a:ext cx="15716250" cy="59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7"/>
              </a:lnSpc>
            </a:pPr>
            <a:r>
              <a:rPr lang="en-US" sz="4350" dirty="0">
                <a:solidFill>
                  <a:srgbClr val="102D35"/>
                </a:solidFill>
                <a:latin typeface="Archivo Black"/>
                <a:ea typeface="Archivo Black"/>
                <a:cs typeface="Archivo Black"/>
                <a:sym typeface="Archivo Black"/>
              </a:rPr>
              <a:t>Overview</a:t>
            </a:r>
          </a:p>
        </p:txBody>
      </p:sp>
      <p:grpSp>
        <p:nvGrpSpPr>
          <p:cNvPr id="29" name="Google Shape;88;p13">
            <a:extLst>
              <a:ext uri="{FF2B5EF4-FFF2-40B4-BE49-F238E27FC236}">
                <a16:creationId xmlns:a16="http://schemas.microsoft.com/office/drawing/2014/main" id="{F8F8DFF9-4730-4CBE-E3C7-207040CE6827}"/>
              </a:ext>
            </a:extLst>
          </p:cNvPr>
          <p:cNvGrpSpPr/>
          <p:nvPr/>
        </p:nvGrpSpPr>
        <p:grpSpPr>
          <a:xfrm>
            <a:off x="13563600" y="208360"/>
            <a:ext cx="4561196" cy="1547338"/>
            <a:chOff x="0" y="0"/>
            <a:chExt cx="6691194" cy="2261870"/>
          </a:xfrm>
        </p:grpSpPr>
        <p:sp>
          <p:nvSpPr>
            <p:cNvPr id="30" name="Google Shape;89;p13">
              <a:extLst>
                <a:ext uri="{FF2B5EF4-FFF2-40B4-BE49-F238E27FC236}">
                  <a16:creationId xmlns:a16="http://schemas.microsoft.com/office/drawing/2014/main" id="{46829CC8-4323-6CD2-2868-76C0FC7E8E7D}"/>
                </a:ext>
              </a:extLst>
            </p:cNvPr>
            <p:cNvSpPr/>
            <p:nvPr/>
          </p:nvSpPr>
          <p:spPr>
            <a:xfrm>
              <a:off x="0" y="0"/>
              <a:ext cx="1663718" cy="2261870"/>
            </a:xfrm>
            <a:custGeom>
              <a:avLst/>
              <a:gdLst/>
              <a:ahLst/>
              <a:cxnLst/>
              <a:rect l="l" t="t" r="r" b="b"/>
              <a:pathLst>
                <a:path w="1663718" h="2261870" extrusionOk="0">
                  <a:moveTo>
                    <a:pt x="0" y="0"/>
                  </a:moveTo>
                  <a:lnTo>
                    <a:pt x="1663718" y="0"/>
                  </a:lnTo>
                  <a:lnTo>
                    <a:pt x="1663718" y="2261870"/>
                  </a:lnTo>
                  <a:lnTo>
                    <a:pt x="0" y="226187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90;p13">
              <a:extLst>
                <a:ext uri="{FF2B5EF4-FFF2-40B4-BE49-F238E27FC236}">
                  <a16:creationId xmlns:a16="http://schemas.microsoft.com/office/drawing/2014/main" id="{B6035065-4957-5A51-4F89-D4A3AE489AD1}"/>
                </a:ext>
              </a:extLst>
            </p:cNvPr>
            <p:cNvSpPr/>
            <p:nvPr/>
          </p:nvSpPr>
          <p:spPr>
            <a:xfrm>
              <a:off x="1520483" y="234836"/>
              <a:ext cx="1876321" cy="1792198"/>
            </a:xfrm>
            <a:custGeom>
              <a:avLst/>
              <a:gdLst/>
              <a:ahLst/>
              <a:cxnLst/>
              <a:rect l="l" t="t" r="r" b="b"/>
              <a:pathLst>
                <a:path w="1876321" h="1792198" extrusionOk="0">
                  <a:moveTo>
                    <a:pt x="0" y="0"/>
                  </a:moveTo>
                  <a:lnTo>
                    <a:pt x="1876321" y="0"/>
                  </a:lnTo>
                  <a:lnTo>
                    <a:pt x="1876321" y="1792198"/>
                  </a:lnTo>
                  <a:lnTo>
                    <a:pt x="0" y="179219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91;p13">
              <a:extLst>
                <a:ext uri="{FF2B5EF4-FFF2-40B4-BE49-F238E27FC236}">
                  <a16:creationId xmlns:a16="http://schemas.microsoft.com/office/drawing/2014/main" id="{8820F1FF-8DDC-440C-2E62-E8F63FE8CB30}"/>
                </a:ext>
              </a:extLst>
            </p:cNvPr>
            <p:cNvSpPr/>
            <p:nvPr/>
          </p:nvSpPr>
          <p:spPr>
            <a:xfrm>
              <a:off x="3288280" y="505102"/>
              <a:ext cx="3402914" cy="1251667"/>
            </a:xfrm>
            <a:custGeom>
              <a:avLst/>
              <a:gdLst/>
              <a:ahLst/>
              <a:cxnLst/>
              <a:rect l="l" t="t" r="r" b="b"/>
              <a:pathLst>
                <a:path w="3402914" h="1251667" extrusionOk="0">
                  <a:moveTo>
                    <a:pt x="0" y="0"/>
                  </a:moveTo>
                  <a:lnTo>
                    <a:pt x="3402914" y="0"/>
                  </a:lnTo>
                  <a:lnTo>
                    <a:pt x="3402914" y="1251667"/>
                  </a:lnTo>
                  <a:lnTo>
                    <a:pt x="0" y="125166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92;p13">
              <a:extLst>
                <a:ext uri="{FF2B5EF4-FFF2-40B4-BE49-F238E27FC236}">
                  <a16:creationId xmlns:a16="http://schemas.microsoft.com/office/drawing/2014/main" id="{AC426F7D-3C3B-84AD-69A1-7A82C18A131A}"/>
                </a:ext>
              </a:extLst>
            </p:cNvPr>
            <p:cNvSpPr/>
            <p:nvPr/>
          </p:nvSpPr>
          <p:spPr>
            <a:xfrm>
              <a:off x="1662161" y="392213"/>
              <a:ext cx="1592965" cy="1477444"/>
            </a:xfrm>
            <a:custGeom>
              <a:avLst/>
              <a:gdLst/>
              <a:ahLst/>
              <a:cxnLst/>
              <a:rect l="l" t="t" r="r" b="b"/>
              <a:pathLst>
                <a:path w="1592965" h="1477444" extrusionOk="0">
                  <a:moveTo>
                    <a:pt x="0" y="0"/>
                  </a:moveTo>
                  <a:lnTo>
                    <a:pt x="1592965" y="0"/>
                  </a:lnTo>
                  <a:lnTo>
                    <a:pt x="1592965" y="1477444"/>
                  </a:lnTo>
                  <a:lnTo>
                    <a:pt x="0" y="147744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33071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704</Words>
  <Application>Microsoft Office PowerPoint</Application>
  <PresentationFormat>Custom</PresentationFormat>
  <Paragraphs>141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Aptos Bold</vt:lpstr>
      <vt:lpstr>Archivo Black</vt:lpstr>
      <vt:lpstr>Calibri</vt:lpstr>
      <vt:lpstr>Roboto</vt:lpstr>
      <vt:lpstr>Aptos</vt:lpstr>
      <vt:lpstr>Arial</vt:lpstr>
      <vt:lpstr>Arimo</vt:lpstr>
      <vt:lpstr>Bebas Neue</vt:lpstr>
      <vt:lpstr>Lato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Extreme Events Impacts Presentation</dc:title>
  <cp:lastModifiedBy>Silipa Mulitalo</cp:lastModifiedBy>
  <cp:revision>14</cp:revision>
  <dcterms:created xsi:type="dcterms:W3CDTF">2006-08-16T00:00:00Z</dcterms:created>
  <dcterms:modified xsi:type="dcterms:W3CDTF">2026-10-20T04:01:44Z</dcterms:modified>
  <dc:identifier>DAHYg_HYMrA</dc:identifier>
</cp:coreProperties>
</file>