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84" r:id="rId4"/>
    <p:sldId id="285" r:id="rId5"/>
    <p:sldId id="286" r:id="rId6"/>
    <p:sldId id="271" r:id="rId7"/>
    <p:sldId id="266" r:id="rId8"/>
    <p:sldId id="263" r:id="rId9"/>
    <p:sldId id="272" r:id="rId10"/>
    <p:sldId id="274" r:id="rId11"/>
    <p:sldId id="287" r:id="rId12"/>
    <p:sldId id="288" r:id="rId13"/>
    <p:sldId id="290" r:id="rId14"/>
    <p:sldId id="265" r:id="rId15"/>
    <p:sldId id="275" r:id="rId16"/>
    <p:sldId id="276" r:id="rId17"/>
    <p:sldId id="280" r:id="rId18"/>
    <p:sldId id="292" r:id="rId19"/>
    <p:sldId id="295" r:id="rId20"/>
    <p:sldId id="261" r:id="rId21"/>
    <p:sldId id="296" r:id="rId22"/>
    <p:sldId id="262" r:id="rId23"/>
  </p:sldIdLst>
  <p:sldSz cx="18288000" cy="10287000"/>
  <p:notesSz cx="6858000" cy="9144000"/>
  <p:embeddedFontLst>
    <p:embeddedFont>
      <p:font typeface="맑은 고딕" panose="020B0503020000020004" pitchFamily="34" charset="-127"/>
      <p:regular r:id="rId25"/>
      <p:bold r:id="rId26"/>
    </p:embeddedFont>
    <p:embeddedFont>
      <p:font typeface="Arimo Bold" panose="020B0704020202020204" pitchFamily="34" charset="0"/>
      <p:regular r:id="rId27"/>
      <p:bold r:id="rId28"/>
    </p:embeddedFont>
    <p:embeddedFont>
      <p:font typeface="Bebas Neue Bold" panose="020B0606020202050201" pitchFamily="34" charset="0"/>
      <p:regular r:id="rId29"/>
      <p:bold r:id="rId30"/>
    </p:embeddedFont>
    <p:embeddedFont>
      <p:font typeface="Garet" pitchFamily="2" charset="0"/>
      <p:regular r:id="rId31"/>
    </p:embeddedFont>
    <p:embeddedFont>
      <p:font typeface="Lato" panose="020F0502020204030203" pitchFamily="34" charset="0"/>
      <p:regular r:id="rId32"/>
      <p:bold r:id="rId33"/>
      <p:italic r:id="rId34"/>
      <p:boldItalic r:id="rId35"/>
    </p:embeddedFont>
    <p:embeddedFont>
      <p:font typeface="Lato Bold" panose="020F0502020204030203" pitchFamily="34" charset="0"/>
      <p:regular r:id="rId36"/>
      <p:bold r:id="rId37"/>
    </p:embeddedFont>
    <p:embeddedFont>
      <p:font typeface="Roboto Bold" panose="02000000000000000000" pitchFamily="2"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57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8000"/>
    <a:srgbClr val="0892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11" autoAdjust="0"/>
    <p:restoredTop sz="94548" autoAdjust="0"/>
  </p:normalViewPr>
  <p:slideViewPr>
    <p:cSldViewPr>
      <p:cViewPr varScale="1">
        <p:scale>
          <a:sx n="95" d="100"/>
          <a:sy n="95" d="100"/>
        </p:scale>
        <p:origin x="528" y="200"/>
      </p:cViewPr>
      <p:guideLst>
        <p:guide orient="horz" pos="2160"/>
        <p:guide pos="57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EA6890-C821-4670-B9A7-EB2A93A33025}" type="datetimeFigureOut">
              <a:rPr lang="ko-KR" altLang="en-US" smtClean="0"/>
              <a:t>2026. 10. 17.</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99DDE0-9141-4632-A467-5ED49F6C7C41}" type="slidenum">
              <a:rPr lang="ko-KR" altLang="en-US" smtClean="0"/>
              <a:t>‹#›</a:t>
            </a:fld>
            <a:endParaRPr lang="ko-KR" altLang="en-US"/>
          </a:p>
        </p:txBody>
      </p:sp>
    </p:spTree>
    <p:extLst>
      <p:ext uri="{BB962C8B-B14F-4D97-AF65-F5344CB8AC3E}">
        <p14:creationId xmlns:p14="http://schemas.microsoft.com/office/powerpoint/2010/main" val="208471094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F699DDE0-9141-4632-A467-5ED49F6C7C41}" type="slidenum">
              <a:rPr lang="ko-KR" altLang="en-US" smtClean="0"/>
              <a:t>3</a:t>
            </a:fld>
            <a:endParaRPr lang="ko-KR" altLang="en-US"/>
          </a:p>
        </p:txBody>
      </p:sp>
    </p:spTree>
    <p:extLst>
      <p:ext uri="{BB962C8B-B14F-4D97-AF65-F5344CB8AC3E}">
        <p14:creationId xmlns:p14="http://schemas.microsoft.com/office/powerpoint/2010/main" val="3638406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F699DDE0-9141-4632-A467-5ED49F6C7C41}" type="slidenum">
              <a:rPr lang="ko-KR" altLang="en-US" smtClean="0"/>
              <a:t>4</a:t>
            </a:fld>
            <a:endParaRPr lang="ko-KR" altLang="en-US"/>
          </a:p>
        </p:txBody>
      </p:sp>
    </p:spTree>
    <p:extLst>
      <p:ext uri="{BB962C8B-B14F-4D97-AF65-F5344CB8AC3E}">
        <p14:creationId xmlns:p14="http://schemas.microsoft.com/office/powerpoint/2010/main" val="3661819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F699DDE0-9141-4632-A467-5ED49F6C7C41}" type="slidenum">
              <a:rPr lang="ko-KR" altLang="en-US" smtClean="0"/>
              <a:t>13</a:t>
            </a:fld>
            <a:endParaRPr lang="ko-KR" altLang="en-US"/>
          </a:p>
        </p:txBody>
      </p:sp>
    </p:spTree>
    <p:extLst>
      <p:ext uri="{BB962C8B-B14F-4D97-AF65-F5344CB8AC3E}">
        <p14:creationId xmlns:p14="http://schemas.microsoft.com/office/powerpoint/2010/main" val="4141500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F699DDE0-9141-4632-A467-5ED49F6C7C41}" type="slidenum">
              <a:rPr lang="ko-KR" altLang="en-US" smtClean="0"/>
              <a:t>22</a:t>
            </a:fld>
            <a:endParaRPr lang="ko-KR" altLang="en-US"/>
          </a:p>
        </p:txBody>
      </p:sp>
    </p:spTree>
    <p:extLst>
      <p:ext uri="{BB962C8B-B14F-4D97-AF65-F5344CB8AC3E}">
        <p14:creationId xmlns:p14="http://schemas.microsoft.com/office/powerpoint/2010/main" val="2657552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2.sv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png"/><Relationship Id="rId2" Type="http://schemas.openxmlformats.org/officeDocument/2006/relationships/image" Target="../media/image1.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25.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0.gif"/></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2.sv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png"/><Relationship Id="rId2" Type="http://schemas.openxmlformats.org/officeDocument/2006/relationships/image" Target="../media/image1.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39.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2.svg"/><Relationship Id="rId7" Type="http://schemas.openxmlformats.org/officeDocument/2006/relationships/image" Target="../media/image13.png"/><Relationship Id="rId12" Type="http://schemas.openxmlformats.org/officeDocument/2006/relationships/image" Target="../media/image18.jpeg"/><Relationship Id="rId17" Type="http://schemas.openxmlformats.org/officeDocument/2006/relationships/image" Target="../media/image23.png"/><Relationship Id="rId2" Type="http://schemas.openxmlformats.org/officeDocument/2006/relationships/image" Target="../media/image1.png"/><Relationship Id="rId16"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 Id="rId1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svg"/><Relationship Id="rId9"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155023" y="0"/>
            <a:ext cx="16558551" cy="10287000"/>
          </a:xfrm>
          <a:custGeom>
            <a:avLst/>
            <a:gdLst/>
            <a:ahLst/>
            <a:cxnLst/>
            <a:rect l="l" t="t" r="r" b="b"/>
            <a:pathLst>
              <a:path w="16558551" h="10287000">
                <a:moveTo>
                  <a:pt x="16558551" y="0"/>
                </a:moveTo>
                <a:lnTo>
                  <a:pt x="0" y="0"/>
                </a:lnTo>
                <a:lnTo>
                  <a:pt x="0" y="10287000"/>
                </a:lnTo>
                <a:lnTo>
                  <a:pt x="16558551" y="10287000"/>
                </a:lnTo>
                <a:lnTo>
                  <a:pt x="16558551" y="0"/>
                </a:lnTo>
                <a:close/>
              </a:path>
            </a:pathLst>
          </a:custGeom>
          <a:blipFill>
            <a:blip r:embed="rId2">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60397" y="-152239"/>
            <a:ext cx="10998633" cy="10439239"/>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p:nvPr/>
        </p:nvGrpSpPr>
        <p:grpSpPr>
          <a:xfrm>
            <a:off x="12240904" y="7172951"/>
            <a:ext cx="5018396" cy="1696403"/>
            <a:chOff x="0" y="0"/>
            <a:chExt cx="6691194" cy="2261870"/>
          </a:xfrm>
        </p:grpSpPr>
        <p:sp>
          <p:nvSpPr>
            <p:cNvPr id="7" name="Freeform 7"/>
            <p:cNvSpPr/>
            <p:nvPr/>
          </p:nvSpPr>
          <p:spPr>
            <a:xfrm>
              <a:off x="0" y="0"/>
              <a:ext cx="1663718" cy="2261870"/>
            </a:xfrm>
            <a:custGeom>
              <a:avLst/>
              <a:gdLst/>
              <a:ahLst/>
              <a:cxnLst/>
              <a:rect l="l" t="t" r="r" b="b"/>
              <a:pathLst>
                <a:path w="1663718" h="2261870">
                  <a:moveTo>
                    <a:pt x="0" y="0"/>
                  </a:moveTo>
                  <a:lnTo>
                    <a:pt x="1663718" y="0"/>
                  </a:lnTo>
                  <a:lnTo>
                    <a:pt x="1663718" y="2261870"/>
                  </a:lnTo>
                  <a:lnTo>
                    <a:pt x="0" y="226187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1520483" y="234836"/>
              <a:ext cx="1876321" cy="1792198"/>
            </a:xfrm>
            <a:custGeom>
              <a:avLst/>
              <a:gdLst/>
              <a:ahLst/>
              <a:cxnLst/>
              <a:rect l="l" t="t" r="r" b="b"/>
              <a:pathLst>
                <a:path w="1876321" h="1792198">
                  <a:moveTo>
                    <a:pt x="0" y="0"/>
                  </a:moveTo>
                  <a:lnTo>
                    <a:pt x="1876321" y="0"/>
                  </a:lnTo>
                  <a:lnTo>
                    <a:pt x="1876321" y="1792198"/>
                  </a:lnTo>
                  <a:lnTo>
                    <a:pt x="0" y="17921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3288280" y="505102"/>
              <a:ext cx="3402914" cy="1251667"/>
            </a:xfrm>
            <a:custGeom>
              <a:avLst/>
              <a:gdLst/>
              <a:ahLst/>
              <a:cxnLst/>
              <a:rect l="l" t="t" r="r" b="b"/>
              <a:pathLst>
                <a:path w="3402914" h="1251667">
                  <a:moveTo>
                    <a:pt x="0" y="0"/>
                  </a:moveTo>
                  <a:lnTo>
                    <a:pt x="3402914" y="0"/>
                  </a:lnTo>
                  <a:lnTo>
                    <a:pt x="3402914" y="1251667"/>
                  </a:lnTo>
                  <a:lnTo>
                    <a:pt x="0" y="1251667"/>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1662161" y="392213"/>
              <a:ext cx="1592965" cy="1477444"/>
            </a:xfrm>
            <a:custGeom>
              <a:avLst/>
              <a:gdLst/>
              <a:ahLst/>
              <a:cxnLst/>
              <a:rect l="l" t="t" r="r" b="b"/>
              <a:pathLst>
                <a:path w="1592965" h="1477444">
                  <a:moveTo>
                    <a:pt x="0" y="0"/>
                  </a:moveTo>
                  <a:lnTo>
                    <a:pt x="1592965" y="0"/>
                  </a:lnTo>
                  <a:lnTo>
                    <a:pt x="1592965" y="1477444"/>
                  </a:lnTo>
                  <a:lnTo>
                    <a:pt x="0" y="147744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grpSp>
      <p:grpSp>
        <p:nvGrpSpPr>
          <p:cNvPr id="11" name="Group 11"/>
          <p:cNvGrpSpPr/>
          <p:nvPr/>
        </p:nvGrpSpPr>
        <p:grpSpPr>
          <a:xfrm>
            <a:off x="13636527" y="9033384"/>
            <a:ext cx="4651473" cy="449832"/>
            <a:chOff x="0" y="0"/>
            <a:chExt cx="6201964" cy="599775"/>
          </a:xfrm>
        </p:grpSpPr>
        <p:sp>
          <p:nvSpPr>
            <p:cNvPr id="12" name="Freeform 12"/>
            <p:cNvSpPr/>
            <p:nvPr/>
          </p:nvSpPr>
          <p:spPr>
            <a:xfrm>
              <a:off x="0" y="0"/>
              <a:ext cx="599775" cy="599775"/>
            </a:xfrm>
            <a:custGeom>
              <a:avLst/>
              <a:gdLst/>
              <a:ahLst/>
              <a:cxnLst/>
              <a:rect l="l" t="t" r="r" b="b"/>
              <a:pathLst>
                <a:path w="599775" h="599775">
                  <a:moveTo>
                    <a:pt x="0" y="0"/>
                  </a:moveTo>
                  <a:lnTo>
                    <a:pt x="599775" y="0"/>
                  </a:lnTo>
                  <a:lnTo>
                    <a:pt x="599775" y="599775"/>
                  </a:lnTo>
                  <a:lnTo>
                    <a:pt x="0" y="5997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AU"/>
            </a:p>
          </p:txBody>
        </p:sp>
        <p:sp>
          <p:nvSpPr>
            <p:cNvPr id="13" name="TextBox 13"/>
            <p:cNvSpPr txBox="1"/>
            <p:nvPr/>
          </p:nvSpPr>
          <p:spPr>
            <a:xfrm>
              <a:off x="724315" y="23028"/>
              <a:ext cx="5477649" cy="515619"/>
            </a:xfrm>
            <a:prstGeom prst="rect">
              <a:avLst/>
            </a:prstGeom>
          </p:spPr>
          <p:txBody>
            <a:bodyPr lIns="0" tIns="0" rIns="0" bIns="0" rtlCol="0" anchor="t">
              <a:spAutoFit/>
            </a:bodyPr>
            <a:lstStyle/>
            <a:p>
              <a:pPr algn="l">
                <a:lnSpc>
                  <a:spcPts val="3360"/>
                </a:lnSpc>
              </a:pPr>
              <a:r>
                <a:rPr lang="en-US" sz="2400">
                  <a:solidFill>
                    <a:srgbClr val="000000"/>
                  </a:solidFill>
                  <a:latin typeface="Garet"/>
                  <a:ea typeface="Garet"/>
                  <a:cs typeface="Garet"/>
                  <a:sym typeface="Garet"/>
                </a:rPr>
                <a:t>www.pacificrcc.net</a:t>
              </a:r>
            </a:p>
          </p:txBody>
        </p:sp>
      </p:grpSp>
      <p:sp>
        <p:nvSpPr>
          <p:cNvPr id="14" name="TextBox 14"/>
          <p:cNvSpPr txBox="1"/>
          <p:nvPr/>
        </p:nvSpPr>
        <p:spPr>
          <a:xfrm>
            <a:off x="10838236" y="1666485"/>
            <a:ext cx="7379319" cy="3159603"/>
          </a:xfrm>
          <a:prstGeom prst="rect">
            <a:avLst/>
          </a:prstGeom>
        </p:spPr>
        <p:txBody>
          <a:bodyPr lIns="0" tIns="0" rIns="0" bIns="0" rtlCol="0" anchor="t">
            <a:spAutoFit/>
          </a:bodyPr>
          <a:lstStyle/>
          <a:p>
            <a:pPr algn="ctr">
              <a:lnSpc>
                <a:spcPts val="8100"/>
              </a:lnSpc>
            </a:pPr>
            <a:r>
              <a:rPr lang="en-US" sz="8019" b="1" spc="264">
                <a:solidFill>
                  <a:srgbClr val="E38E00"/>
                </a:solidFill>
                <a:latin typeface="Bebas Neue Bold"/>
                <a:ea typeface="Bebas Neue Bold"/>
                <a:cs typeface="Bebas Neue Bold"/>
                <a:sym typeface="Bebas Neue Bold"/>
              </a:rPr>
              <a:t>PACIFIC ISLANDS climate outlook forum-19</a:t>
            </a:r>
          </a:p>
        </p:txBody>
      </p:sp>
      <p:sp>
        <p:nvSpPr>
          <p:cNvPr id="15" name="TextBox 15"/>
          <p:cNvSpPr txBox="1"/>
          <p:nvPr/>
        </p:nvSpPr>
        <p:spPr>
          <a:xfrm>
            <a:off x="11032866" y="4765128"/>
            <a:ext cx="6990059" cy="1829434"/>
          </a:xfrm>
          <a:prstGeom prst="rect">
            <a:avLst/>
          </a:prstGeom>
        </p:spPr>
        <p:txBody>
          <a:bodyPr lIns="0" tIns="0" rIns="0" bIns="0" rtlCol="0" anchor="t">
            <a:spAutoFit/>
          </a:bodyPr>
          <a:lstStyle/>
          <a:p>
            <a:pPr algn="ctr">
              <a:lnSpc>
                <a:spcPts val="3640"/>
              </a:lnSpc>
            </a:pPr>
            <a:r>
              <a:rPr lang="en-US" sz="2600" b="1">
                <a:solidFill>
                  <a:srgbClr val="1F2122"/>
                </a:solidFill>
                <a:latin typeface="Arimo Bold"/>
                <a:ea typeface="Arimo Bold"/>
                <a:cs typeface="Arimo Bold"/>
                <a:sym typeface="Arimo Bold"/>
              </a:rPr>
              <a:t>20 - 21 OCTOBER, 2026</a:t>
            </a:r>
          </a:p>
          <a:p>
            <a:pPr algn="ctr">
              <a:lnSpc>
                <a:spcPts val="3640"/>
              </a:lnSpc>
            </a:pPr>
            <a:r>
              <a:rPr lang="en-US" sz="2600" b="1">
                <a:solidFill>
                  <a:srgbClr val="1F2122"/>
                </a:solidFill>
                <a:latin typeface="Arimo Bold"/>
                <a:ea typeface="Arimo Bold"/>
                <a:cs typeface="Arimo Bold"/>
                <a:sym typeface="Arimo Bold"/>
              </a:rPr>
              <a:t>HYBRID</a:t>
            </a:r>
          </a:p>
          <a:p>
            <a:pPr algn="ctr">
              <a:lnSpc>
                <a:spcPts val="3640"/>
              </a:lnSpc>
            </a:pPr>
            <a:r>
              <a:rPr lang="en-US" sz="2600" b="1">
                <a:solidFill>
                  <a:srgbClr val="1F2122"/>
                </a:solidFill>
                <a:latin typeface="Arimo Bold"/>
                <a:ea typeface="Arimo Bold"/>
                <a:cs typeface="Arimo Bold"/>
                <a:sym typeface="Arimo Bold"/>
              </a:rPr>
              <a:t>PORT MORESBY, PAPUA NEW GUINEA </a:t>
            </a:r>
          </a:p>
          <a:p>
            <a:pPr algn="ctr">
              <a:lnSpc>
                <a:spcPts val="3640"/>
              </a:lnSpc>
              <a:spcBef>
                <a:spcPct val="0"/>
              </a:spcBef>
            </a:pPr>
            <a:r>
              <a:rPr lang="en-US" sz="2600" b="1">
                <a:solidFill>
                  <a:srgbClr val="1F2122"/>
                </a:solidFill>
                <a:latin typeface="Arimo Bold"/>
                <a:ea typeface="Arimo Bold"/>
                <a:cs typeface="Arimo Bold"/>
                <a:sym typeface="Arimo Bold"/>
              </a:rPr>
              <a:t>&amp; ZOOM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r:embed="rId2">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780104" y="3442076"/>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0" name="TextBox 10"/>
          <p:cNvSpPr txBox="1"/>
          <p:nvPr/>
        </p:nvSpPr>
        <p:spPr>
          <a:xfrm>
            <a:off x="7482417" y="1913752"/>
            <a:ext cx="9776883" cy="1795363"/>
          </a:xfrm>
          <a:prstGeom prst="rect">
            <a:avLst/>
          </a:prstGeom>
        </p:spPr>
        <p:txBody>
          <a:bodyPr wrap="square" lIns="0" tIns="0" rIns="0" bIns="0" rtlCol="0" anchor="t">
            <a:spAutoFit/>
          </a:bodyPr>
          <a:lstStyle/>
          <a:p>
            <a:pPr algn="ctr">
              <a:lnSpc>
                <a:spcPts val="6960"/>
              </a:lnSpc>
            </a:pPr>
            <a:r>
              <a:rPr lang="en-US" sz="6000" b="1" dirty="0">
                <a:solidFill>
                  <a:srgbClr val="0892CD"/>
                </a:solidFill>
                <a:latin typeface="Roboto Bold"/>
                <a:ea typeface="Roboto Bold"/>
                <a:cs typeface="Roboto Bold"/>
                <a:sym typeface="Roboto Bold"/>
              </a:rPr>
              <a:t>Session 3: Looking Forward</a:t>
            </a:r>
          </a:p>
          <a:p>
            <a:pPr algn="ctr">
              <a:lnSpc>
                <a:spcPts val="6960"/>
              </a:lnSpc>
            </a:pPr>
            <a:r>
              <a:rPr lang="en-US" sz="6000" b="1" dirty="0" err="1">
                <a:solidFill>
                  <a:srgbClr val="0892CD"/>
                </a:solidFill>
                <a:latin typeface="Roboto Bold"/>
                <a:ea typeface="Roboto Bold"/>
                <a:cs typeface="Roboto Bold"/>
                <a:sym typeface="Roboto Bold"/>
              </a:rPr>
              <a:t>i</a:t>
            </a:r>
            <a:r>
              <a:rPr lang="en-US" sz="6000" b="1" dirty="0">
                <a:solidFill>
                  <a:srgbClr val="0892CD"/>
                </a:solidFill>
                <a:latin typeface="Roboto Bold"/>
                <a:ea typeface="Roboto Bold"/>
                <a:cs typeface="Roboto Bold"/>
                <a:sym typeface="Roboto Bold"/>
              </a:rPr>
              <a:t>. Atmosphere</a:t>
            </a:r>
          </a:p>
        </p:txBody>
      </p:sp>
      <p:sp>
        <p:nvSpPr>
          <p:cNvPr id="11" name="TextBox 11"/>
          <p:cNvSpPr txBox="1"/>
          <p:nvPr/>
        </p:nvSpPr>
        <p:spPr>
          <a:xfrm>
            <a:off x="6512518" y="4379467"/>
            <a:ext cx="11716680" cy="1858650"/>
          </a:xfrm>
          <a:prstGeom prst="rect">
            <a:avLst/>
          </a:prstGeom>
        </p:spPr>
        <p:txBody>
          <a:bodyPr lIns="0" tIns="0" rIns="0" bIns="0" rtlCol="0" anchor="t">
            <a:spAutoFit/>
          </a:bodyPr>
          <a:lstStyle/>
          <a:p>
            <a:pPr algn="ctr">
              <a:lnSpc>
                <a:spcPts val="3791"/>
              </a:lnSpc>
            </a:pPr>
            <a:r>
              <a:rPr lang="en-US" sz="2399" b="1" dirty="0">
                <a:solidFill>
                  <a:srgbClr val="000000"/>
                </a:solidFill>
                <a:latin typeface="Lato Bold"/>
                <a:ea typeface="Lato Bold"/>
                <a:cs typeface="Lato Bold"/>
                <a:sym typeface="Lato Bold"/>
              </a:rPr>
              <a:t>Suyeon Moon </a:t>
            </a:r>
          </a:p>
          <a:p>
            <a:pPr algn="ctr">
              <a:lnSpc>
                <a:spcPts val="3791"/>
              </a:lnSpc>
            </a:pPr>
            <a:r>
              <a:rPr lang="en-US" sz="2199" dirty="0">
                <a:solidFill>
                  <a:srgbClr val="000000"/>
                </a:solidFill>
                <a:latin typeface="Lato"/>
                <a:ea typeface="Lato"/>
                <a:cs typeface="Lato"/>
                <a:sym typeface="Lato"/>
              </a:rPr>
              <a:t>APEC Climate Center</a:t>
            </a:r>
          </a:p>
          <a:p>
            <a:pPr algn="ctr">
              <a:lnSpc>
                <a:spcPts val="3791"/>
              </a:lnSpc>
            </a:pPr>
            <a:endParaRPr lang="en-US" sz="2199" dirty="0">
              <a:solidFill>
                <a:srgbClr val="000000"/>
              </a:solidFill>
              <a:latin typeface="Lato"/>
              <a:ea typeface="Lato"/>
              <a:cs typeface="Lato"/>
              <a:sym typeface="Lato"/>
            </a:endParaRPr>
          </a:p>
          <a:p>
            <a:pPr algn="ctr">
              <a:lnSpc>
                <a:spcPts val="3475"/>
              </a:lnSpc>
            </a:pPr>
            <a:r>
              <a:rPr lang="en-US" sz="2199" dirty="0">
                <a:solidFill>
                  <a:srgbClr val="000000"/>
                </a:solidFill>
                <a:latin typeface="Lato"/>
                <a:ea typeface="Lato"/>
                <a:cs typeface="Lato"/>
                <a:sym typeface="Lato"/>
              </a:rPr>
              <a:t>Thanks to NIWA, BoM, </a:t>
            </a:r>
            <a:r>
              <a:rPr lang="en-US" sz="2199" dirty="0" err="1">
                <a:solidFill>
                  <a:srgbClr val="000000"/>
                </a:solidFill>
                <a:latin typeface="Lato"/>
                <a:ea typeface="Lato"/>
                <a:cs typeface="Lato"/>
                <a:sym typeface="Lato"/>
              </a:rPr>
              <a:t>Meteo</a:t>
            </a:r>
            <a:r>
              <a:rPr lang="en-US" sz="2199" dirty="0">
                <a:solidFill>
                  <a:srgbClr val="000000"/>
                </a:solidFill>
                <a:latin typeface="Lato"/>
                <a:ea typeface="Lato"/>
                <a:cs typeface="Lato"/>
                <a:sym typeface="Lato"/>
              </a:rPr>
              <a:t>-France, NOAA, University of Hawaii, SPREP, and SPC</a:t>
            </a:r>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67" name="그룹 66">
            <a:extLst>
              <a:ext uri="{FF2B5EF4-FFF2-40B4-BE49-F238E27FC236}">
                <a16:creationId xmlns:a16="http://schemas.microsoft.com/office/drawing/2014/main" id="{FA49B6AA-7A50-51EE-AF25-9FCCE8222183}"/>
              </a:ext>
            </a:extLst>
          </p:cNvPr>
          <p:cNvGrpSpPr/>
          <p:nvPr/>
        </p:nvGrpSpPr>
        <p:grpSpPr>
          <a:xfrm>
            <a:off x="7848600" y="6983243"/>
            <a:ext cx="10073267" cy="2424840"/>
            <a:chOff x="7848600" y="6983243"/>
            <a:chExt cx="10073267" cy="2424840"/>
          </a:xfrm>
        </p:grpSpPr>
        <p:grpSp>
          <p:nvGrpSpPr>
            <p:cNvPr id="53" name="Group 13">
              <a:extLst>
                <a:ext uri="{FF2B5EF4-FFF2-40B4-BE49-F238E27FC236}">
                  <a16:creationId xmlns:a16="http://schemas.microsoft.com/office/drawing/2014/main" id="{BD64B748-E225-4CA3-1D63-24FEF7CD6FB7}"/>
                </a:ext>
              </a:extLst>
            </p:cNvPr>
            <p:cNvGrpSpPr/>
            <p:nvPr/>
          </p:nvGrpSpPr>
          <p:grpSpPr>
            <a:xfrm>
              <a:off x="7888789" y="7200767"/>
              <a:ext cx="3344231" cy="1130473"/>
              <a:chOff x="0" y="0"/>
              <a:chExt cx="4458974" cy="1507298"/>
            </a:xfrm>
          </p:grpSpPr>
          <p:sp>
            <p:nvSpPr>
              <p:cNvPr id="54" name="Freeform 14">
                <a:extLst>
                  <a:ext uri="{FF2B5EF4-FFF2-40B4-BE49-F238E27FC236}">
                    <a16:creationId xmlns:a16="http://schemas.microsoft.com/office/drawing/2014/main" id="{C90B9ADB-1758-9F37-F8F7-072DE69EA4FC}"/>
                  </a:ext>
                </a:extLst>
              </p:cNvPr>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5" name="Freeform 15">
                <a:extLst>
                  <a:ext uri="{FF2B5EF4-FFF2-40B4-BE49-F238E27FC236}">
                    <a16:creationId xmlns:a16="http://schemas.microsoft.com/office/drawing/2014/main" id="{33B61A6F-7559-119C-EA6A-F9CCD2321306}"/>
                  </a:ext>
                </a:extLst>
              </p:cNvPr>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6" name="Freeform 16">
                <a:extLst>
                  <a:ext uri="{FF2B5EF4-FFF2-40B4-BE49-F238E27FC236}">
                    <a16:creationId xmlns:a16="http://schemas.microsoft.com/office/drawing/2014/main" id="{4F724D6D-D201-F981-9179-3A215FB3BBCC}"/>
                  </a:ext>
                </a:extLst>
              </p:cNvPr>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7" name="Freeform 17">
                <a:extLst>
                  <a:ext uri="{FF2B5EF4-FFF2-40B4-BE49-F238E27FC236}">
                    <a16:creationId xmlns:a16="http://schemas.microsoft.com/office/drawing/2014/main" id="{52F894E7-960B-90D2-6C12-A2DAF41148BC}"/>
                  </a:ext>
                </a:extLst>
              </p:cNvPr>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58" name="그림 57">
              <a:extLst>
                <a:ext uri="{FF2B5EF4-FFF2-40B4-BE49-F238E27FC236}">
                  <a16:creationId xmlns:a16="http://schemas.microsoft.com/office/drawing/2014/main" id="{7847AEA4-FD85-3039-D952-1A636D031FE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28339" y="6983243"/>
              <a:ext cx="1106374" cy="1565520"/>
            </a:xfrm>
            <a:prstGeom prst="rect">
              <a:avLst/>
            </a:prstGeom>
          </p:spPr>
        </p:pic>
        <p:pic>
          <p:nvPicPr>
            <p:cNvPr id="59" name="Picture 10" descr="A picture containing food&#10;&#10;Description automatically generated">
              <a:extLst>
                <a:ext uri="{FF2B5EF4-FFF2-40B4-BE49-F238E27FC236}">
                  <a16:creationId xmlns:a16="http://schemas.microsoft.com/office/drawing/2014/main" id="{9262B3FE-84F8-3212-D399-56D29EE46991}"/>
                </a:ext>
              </a:extLst>
            </p:cNvPr>
            <p:cNvPicPr>
              <a:picLocks noChangeAspect="1"/>
            </p:cNvPicPr>
            <p:nvPr/>
          </p:nvPicPr>
          <p:blipFill>
            <a:blip r:embed="rId11" cstate="print">
              <a:extLst>
                <a:ext uri="{28A0092B-C50C-407E-A947-70E740481C1C}">
                  <a14:useLocalDpi xmlns:a14="http://schemas.microsoft.com/office/drawing/2010/main" val="0"/>
                </a:ext>
              </a:extLst>
            </a:blip>
            <a:srcRect l="4957" r="-1"/>
            <a:stretch/>
          </p:blipFill>
          <p:spPr>
            <a:xfrm>
              <a:off x="13685875" y="8539063"/>
              <a:ext cx="857155" cy="842315"/>
            </a:xfrm>
            <a:prstGeom prst="rect">
              <a:avLst/>
            </a:prstGeom>
          </p:spPr>
        </p:pic>
        <p:pic>
          <p:nvPicPr>
            <p:cNvPr id="60" name="Picture 1" descr="niwa-logo - Bragato Research Institute">
              <a:extLst>
                <a:ext uri="{FF2B5EF4-FFF2-40B4-BE49-F238E27FC236}">
                  <a16:creationId xmlns:a16="http://schemas.microsoft.com/office/drawing/2014/main" id="{D1FCDEFB-C812-AFCE-1DDD-72627A29522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577273" y="8705745"/>
              <a:ext cx="1007259" cy="50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Freeform 10">
              <a:extLst>
                <a:ext uri="{FF2B5EF4-FFF2-40B4-BE49-F238E27FC236}">
                  <a16:creationId xmlns:a16="http://schemas.microsoft.com/office/drawing/2014/main" id="{701CEFF7-2339-9544-E388-68B1E8D9093C}"/>
                </a:ext>
              </a:extLst>
            </p:cNvPr>
            <p:cNvSpPr/>
            <p:nvPr/>
          </p:nvSpPr>
          <p:spPr>
            <a:xfrm>
              <a:off x="7848600" y="8606001"/>
              <a:ext cx="1957151" cy="708438"/>
            </a:xfrm>
            <a:custGeom>
              <a:avLst/>
              <a:gdLst/>
              <a:ahLst/>
              <a:cxnLst/>
              <a:rect l="l" t="t" r="r" b="b"/>
              <a:pathLst>
                <a:path w="2609535" h="944584">
                  <a:moveTo>
                    <a:pt x="0" y="0"/>
                  </a:moveTo>
                  <a:lnTo>
                    <a:pt x="2609535" y="0"/>
                  </a:lnTo>
                  <a:lnTo>
                    <a:pt x="2609535" y="944585"/>
                  </a:lnTo>
                  <a:lnTo>
                    <a:pt x="0" y="944585"/>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62" name="Freeform 12">
              <a:extLst>
                <a:ext uri="{FF2B5EF4-FFF2-40B4-BE49-F238E27FC236}">
                  <a16:creationId xmlns:a16="http://schemas.microsoft.com/office/drawing/2014/main" id="{C1E2EA56-E90A-4E75-9E63-3AA6F8564A9F}"/>
                </a:ext>
              </a:extLst>
            </p:cNvPr>
            <p:cNvSpPr/>
            <p:nvPr/>
          </p:nvSpPr>
          <p:spPr>
            <a:xfrm>
              <a:off x="9927845" y="8650859"/>
              <a:ext cx="1527334" cy="618722"/>
            </a:xfrm>
            <a:custGeom>
              <a:avLst/>
              <a:gdLst/>
              <a:ahLst/>
              <a:cxnLst/>
              <a:rect l="l" t="t" r="r" b="b"/>
              <a:pathLst>
                <a:path w="2036445" h="824962">
                  <a:moveTo>
                    <a:pt x="0" y="0"/>
                  </a:moveTo>
                  <a:lnTo>
                    <a:pt x="2036445" y="0"/>
                  </a:lnTo>
                  <a:lnTo>
                    <a:pt x="2036445" y="824962"/>
                  </a:lnTo>
                  <a:lnTo>
                    <a:pt x="0" y="824962"/>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63" name="Freeform 13">
              <a:extLst>
                <a:ext uri="{FF2B5EF4-FFF2-40B4-BE49-F238E27FC236}">
                  <a16:creationId xmlns:a16="http://schemas.microsoft.com/office/drawing/2014/main" id="{969F12F4-6015-1BA1-535E-632A3FD6ADA2}"/>
                </a:ext>
              </a:extLst>
            </p:cNvPr>
            <p:cNvSpPr/>
            <p:nvPr/>
          </p:nvSpPr>
          <p:spPr>
            <a:xfrm>
              <a:off x="15740612" y="7333717"/>
              <a:ext cx="2181255" cy="864573"/>
            </a:xfrm>
            <a:custGeom>
              <a:avLst/>
              <a:gdLst/>
              <a:ahLst/>
              <a:cxnLst/>
              <a:rect l="l" t="t" r="r" b="b"/>
              <a:pathLst>
                <a:path w="2908340" h="1152763">
                  <a:moveTo>
                    <a:pt x="0" y="0"/>
                  </a:moveTo>
                  <a:lnTo>
                    <a:pt x="2908340" y="0"/>
                  </a:lnTo>
                  <a:lnTo>
                    <a:pt x="2908340" y="1152763"/>
                  </a:lnTo>
                  <a:lnTo>
                    <a:pt x="0" y="1152763"/>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64" name="Freeform 17">
              <a:extLst>
                <a:ext uri="{FF2B5EF4-FFF2-40B4-BE49-F238E27FC236}">
                  <a16:creationId xmlns:a16="http://schemas.microsoft.com/office/drawing/2014/main" id="{975803E4-AE13-21AA-C841-F2FE424C9507}"/>
                </a:ext>
              </a:extLst>
            </p:cNvPr>
            <p:cNvSpPr/>
            <p:nvPr/>
          </p:nvSpPr>
          <p:spPr>
            <a:xfrm>
              <a:off x="14665126" y="8596285"/>
              <a:ext cx="719678" cy="727871"/>
            </a:xfrm>
            <a:custGeom>
              <a:avLst/>
              <a:gdLst/>
              <a:ahLst/>
              <a:cxnLst/>
              <a:rect l="l" t="t" r="r" b="b"/>
              <a:pathLst>
                <a:path w="959571" h="970494">
                  <a:moveTo>
                    <a:pt x="0" y="0"/>
                  </a:moveTo>
                  <a:lnTo>
                    <a:pt x="959571" y="0"/>
                  </a:lnTo>
                  <a:lnTo>
                    <a:pt x="959571" y="970494"/>
                  </a:lnTo>
                  <a:lnTo>
                    <a:pt x="0" y="970494"/>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65" name="Freeform 14">
              <a:extLst>
                <a:ext uri="{FF2B5EF4-FFF2-40B4-BE49-F238E27FC236}">
                  <a16:creationId xmlns:a16="http://schemas.microsoft.com/office/drawing/2014/main" id="{8A000B2C-6946-61FE-CD47-AB6D474B629C}"/>
                </a:ext>
              </a:extLst>
            </p:cNvPr>
            <p:cNvSpPr/>
            <p:nvPr/>
          </p:nvSpPr>
          <p:spPr>
            <a:xfrm>
              <a:off x="12706626" y="8512358"/>
              <a:ext cx="857155" cy="895725"/>
            </a:xfrm>
            <a:custGeom>
              <a:avLst/>
              <a:gdLst/>
              <a:ahLst/>
              <a:cxnLst/>
              <a:rect l="l" t="t" r="r" b="b"/>
              <a:pathLst>
                <a:path w="1142873" h="1194300">
                  <a:moveTo>
                    <a:pt x="0" y="0"/>
                  </a:moveTo>
                  <a:lnTo>
                    <a:pt x="1142873" y="0"/>
                  </a:lnTo>
                  <a:lnTo>
                    <a:pt x="1142873" y="1194301"/>
                  </a:lnTo>
                  <a:lnTo>
                    <a:pt x="0" y="1194301"/>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66" name="Freeform 11">
              <a:extLst>
                <a:ext uri="{FF2B5EF4-FFF2-40B4-BE49-F238E27FC236}">
                  <a16:creationId xmlns:a16="http://schemas.microsoft.com/office/drawing/2014/main" id="{D0FE6ACE-52B3-81C7-F130-9D4B4BB43D9B}"/>
                </a:ext>
              </a:extLst>
            </p:cNvPr>
            <p:cNvSpPr/>
            <p:nvPr/>
          </p:nvSpPr>
          <p:spPr>
            <a:xfrm>
              <a:off x="12330032" y="7405693"/>
              <a:ext cx="3415260" cy="720620"/>
            </a:xfrm>
            <a:custGeom>
              <a:avLst/>
              <a:gdLst/>
              <a:ahLst/>
              <a:cxnLst/>
              <a:rect l="l" t="t" r="r" b="b"/>
              <a:pathLst>
                <a:path w="4553680" h="960826">
                  <a:moveTo>
                    <a:pt x="0" y="0"/>
                  </a:moveTo>
                  <a:lnTo>
                    <a:pt x="4553680" y="0"/>
                  </a:lnTo>
                  <a:lnTo>
                    <a:pt x="4553680" y="960827"/>
                  </a:lnTo>
                  <a:lnTo>
                    <a:pt x="0" y="960827"/>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E244F-70A5-23FC-15CD-B23E7001D8F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B07DFB9C-C581-F340-F501-146B4F83CE44}"/>
              </a:ext>
            </a:extLst>
          </p:cNvPr>
          <p:cNvSpPr txBox="1"/>
          <p:nvPr/>
        </p:nvSpPr>
        <p:spPr>
          <a:xfrm>
            <a:off x="1028700" y="496570"/>
            <a:ext cx="16230600" cy="532130"/>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ENSO status</a:t>
            </a:r>
          </a:p>
        </p:txBody>
      </p:sp>
      <p:sp>
        <p:nvSpPr>
          <p:cNvPr id="6" name="TextBox 6">
            <a:extLst>
              <a:ext uri="{FF2B5EF4-FFF2-40B4-BE49-F238E27FC236}">
                <a16:creationId xmlns:a16="http://schemas.microsoft.com/office/drawing/2014/main" id="{25FE724C-BB2C-F24F-27F9-2DD832891245}"/>
              </a:ext>
            </a:extLst>
          </p:cNvPr>
          <p:cNvSpPr txBox="1"/>
          <p:nvPr/>
        </p:nvSpPr>
        <p:spPr>
          <a:xfrm>
            <a:off x="5623625" y="1142678"/>
            <a:ext cx="7040750" cy="339004"/>
          </a:xfrm>
          <a:prstGeom prst="rect">
            <a:avLst/>
          </a:prstGeom>
        </p:spPr>
        <p:txBody>
          <a:bodyPr lIns="0" tIns="0" rIns="0" bIns="0" rtlCol="0" anchor="t">
            <a:spAutoFit/>
          </a:bodyPr>
          <a:lstStyle/>
          <a:p>
            <a:pPr algn="ctr">
              <a:lnSpc>
                <a:spcPts val="2947"/>
              </a:lnSpc>
            </a:pPr>
            <a:r>
              <a:rPr lang="en-US" sz="2199" dirty="0">
                <a:solidFill>
                  <a:srgbClr val="000000"/>
                </a:solidFill>
                <a:latin typeface="Lato"/>
                <a:ea typeface="Lato"/>
                <a:cs typeface="Lato"/>
                <a:sym typeface="Lato"/>
              </a:rPr>
              <a:t>Source:</a:t>
            </a:r>
            <a:r>
              <a:rPr lang="ko-KR" altLang="en-US" sz="2199" dirty="0">
                <a:solidFill>
                  <a:srgbClr val="000000"/>
                </a:solidFill>
                <a:latin typeface="Lato"/>
                <a:ea typeface="Lato"/>
                <a:cs typeface="Lato"/>
                <a:sym typeface="Lato"/>
              </a:rPr>
              <a:t> </a:t>
            </a:r>
            <a:r>
              <a:rPr lang="en-US" altLang="ko-KR" sz="2199" dirty="0">
                <a:solidFill>
                  <a:srgbClr val="000000"/>
                </a:solidFill>
                <a:latin typeface="Lato"/>
                <a:ea typeface="Lato"/>
                <a:cs typeface="Lato"/>
                <a:sym typeface="Lato"/>
              </a:rPr>
              <a:t>APCC</a:t>
            </a:r>
            <a:r>
              <a:rPr lang="ko-KR" altLang="en-US" sz="2199" dirty="0">
                <a:solidFill>
                  <a:srgbClr val="000000"/>
                </a:solidFill>
                <a:latin typeface="Lato"/>
                <a:ea typeface="Lato"/>
                <a:cs typeface="Lato"/>
                <a:sym typeface="Lato"/>
              </a:rPr>
              <a:t> </a:t>
            </a:r>
            <a:r>
              <a:rPr lang="en-US" altLang="ko-KR" sz="2199" dirty="0">
                <a:solidFill>
                  <a:srgbClr val="000000"/>
                </a:solidFill>
                <a:latin typeface="Lato"/>
                <a:ea typeface="Lato"/>
                <a:cs typeface="Lato"/>
                <a:sym typeface="Lato"/>
              </a:rPr>
              <a:t>&amp;</a:t>
            </a:r>
            <a:r>
              <a:rPr lang="ko-KR" altLang="en-US" sz="2199" dirty="0">
                <a:solidFill>
                  <a:srgbClr val="000000"/>
                </a:solidFill>
                <a:latin typeface="Lato"/>
                <a:ea typeface="Lato"/>
                <a:cs typeface="Lato"/>
                <a:sym typeface="Lato"/>
              </a:rPr>
              <a:t> </a:t>
            </a:r>
            <a:r>
              <a:rPr lang="en-US" altLang="ko-KR" sz="2199" dirty="0">
                <a:solidFill>
                  <a:srgbClr val="000000"/>
                </a:solidFill>
                <a:latin typeface="Lato"/>
                <a:ea typeface="Lato"/>
                <a:cs typeface="Lato"/>
                <a:sym typeface="Lato"/>
              </a:rPr>
              <a:t>NOAA</a:t>
            </a:r>
            <a:endParaRPr lang="en-US" sz="2199" dirty="0">
              <a:solidFill>
                <a:srgbClr val="000000"/>
              </a:solidFill>
              <a:latin typeface="Lato"/>
              <a:ea typeface="Lato"/>
              <a:cs typeface="Lato"/>
              <a:sym typeface="Lato"/>
            </a:endParaRPr>
          </a:p>
        </p:txBody>
      </p:sp>
      <p:grpSp>
        <p:nvGrpSpPr>
          <p:cNvPr id="3" name="그룹 2">
            <a:extLst>
              <a:ext uri="{FF2B5EF4-FFF2-40B4-BE49-F238E27FC236}">
                <a16:creationId xmlns:a16="http://schemas.microsoft.com/office/drawing/2014/main" id="{ED6B360E-5A71-DC91-1764-F37BF574FCC2}"/>
              </a:ext>
            </a:extLst>
          </p:cNvPr>
          <p:cNvGrpSpPr/>
          <p:nvPr/>
        </p:nvGrpSpPr>
        <p:grpSpPr>
          <a:xfrm>
            <a:off x="7390603" y="2270386"/>
            <a:ext cx="10792410" cy="7277560"/>
            <a:chOff x="437202" y="1535252"/>
            <a:chExt cx="12357074" cy="8332648"/>
          </a:xfrm>
        </p:grpSpPr>
        <p:pic>
          <p:nvPicPr>
            <p:cNvPr id="14" name="그림 13">
              <a:extLst>
                <a:ext uri="{FF2B5EF4-FFF2-40B4-BE49-F238E27FC236}">
                  <a16:creationId xmlns:a16="http://schemas.microsoft.com/office/drawing/2014/main" id="{7D6C93E2-FDA4-B817-742B-4E3547111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202" y="1841338"/>
              <a:ext cx="6197263" cy="3788238"/>
            </a:xfrm>
            <a:prstGeom prst="rect">
              <a:avLst/>
            </a:prstGeom>
          </p:spPr>
        </p:pic>
        <p:pic>
          <p:nvPicPr>
            <p:cNvPr id="15" name="그림 14">
              <a:extLst>
                <a:ext uri="{FF2B5EF4-FFF2-40B4-BE49-F238E27FC236}">
                  <a16:creationId xmlns:a16="http://schemas.microsoft.com/office/drawing/2014/main" id="{1CA7C3CC-8362-ED85-EBCE-19C200FAAA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94" y="6055142"/>
              <a:ext cx="6056277" cy="3812758"/>
            </a:xfrm>
            <a:prstGeom prst="rect">
              <a:avLst/>
            </a:prstGeom>
          </p:spPr>
        </p:pic>
        <p:grpSp>
          <p:nvGrpSpPr>
            <p:cNvPr id="21" name="그룹 20">
              <a:extLst>
                <a:ext uri="{FF2B5EF4-FFF2-40B4-BE49-F238E27FC236}">
                  <a16:creationId xmlns:a16="http://schemas.microsoft.com/office/drawing/2014/main" id="{2DE33AC0-EAFD-3354-F74F-5A6EEC1A0971}"/>
                </a:ext>
              </a:extLst>
            </p:cNvPr>
            <p:cNvGrpSpPr/>
            <p:nvPr/>
          </p:nvGrpSpPr>
          <p:grpSpPr>
            <a:xfrm>
              <a:off x="6634465" y="1595659"/>
              <a:ext cx="6159811" cy="7815041"/>
              <a:chOff x="6553200" y="1595659"/>
              <a:chExt cx="6159811" cy="7815041"/>
            </a:xfrm>
          </p:grpSpPr>
          <p:pic>
            <p:nvPicPr>
              <p:cNvPr id="2054" name="Picture 6" descr="Climatology of SSTs in the longline fishing ground">
                <a:extLst>
                  <a:ext uri="{FF2B5EF4-FFF2-40B4-BE49-F238E27FC236}">
                    <a16:creationId xmlns:a16="http://schemas.microsoft.com/office/drawing/2014/main" id="{6934E954-A7A9-8A33-CE62-E3944A22C2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1595659"/>
                <a:ext cx="6159811" cy="475978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limatology of SSTs in the longline fishing ground">
                <a:extLst>
                  <a:ext uri="{FF2B5EF4-FFF2-40B4-BE49-F238E27FC236}">
                    <a16:creationId xmlns:a16="http://schemas.microsoft.com/office/drawing/2014/main" id="{E97170B9-01A8-193B-D94B-980AF800690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381"/>
              <a:stretch/>
            </p:blipFill>
            <p:spPr bwMode="auto">
              <a:xfrm>
                <a:off x="7000865" y="6134100"/>
                <a:ext cx="5488093" cy="3276600"/>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그림 16">
              <a:extLst>
                <a:ext uri="{FF2B5EF4-FFF2-40B4-BE49-F238E27FC236}">
                  <a16:creationId xmlns:a16="http://schemas.microsoft.com/office/drawing/2014/main" id="{6BFE0E92-26C8-E0DC-0CBB-C91DEF3F69C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518" y="1535252"/>
              <a:ext cx="545836" cy="772358"/>
            </a:xfrm>
            <a:prstGeom prst="rect">
              <a:avLst/>
            </a:prstGeom>
          </p:spPr>
        </p:pic>
      </p:grpSp>
      <p:pic>
        <p:nvPicPr>
          <p:cNvPr id="4" name="Picture 2" descr="Tropical Pacific Sea Surface Temperature Anomalies Animation">
            <a:extLst>
              <a:ext uri="{FF2B5EF4-FFF2-40B4-BE49-F238E27FC236}">
                <a16:creationId xmlns:a16="http://schemas.microsoft.com/office/drawing/2014/main" id="{0FCA83DA-A723-92C5-C6FF-EE50E83AA1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785" y="5991121"/>
            <a:ext cx="6364995" cy="31162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Tropical Pacific Sea Surface Temperature Animation">
            <a:extLst>
              <a:ext uri="{FF2B5EF4-FFF2-40B4-BE49-F238E27FC236}">
                <a16:creationId xmlns:a16="http://schemas.microsoft.com/office/drawing/2014/main" id="{84070980-9971-4FE9-6AB1-5C6679F9F6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4785" y="2579919"/>
            <a:ext cx="6197263" cy="326636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C29394B-1460-88DD-8BD6-DE418FF908DC}"/>
              </a:ext>
            </a:extLst>
          </p:cNvPr>
          <p:cNvSpPr txBox="1"/>
          <p:nvPr/>
        </p:nvSpPr>
        <p:spPr>
          <a:xfrm>
            <a:off x="11202577" y="1746199"/>
            <a:ext cx="3201172" cy="425501"/>
          </a:xfrm>
          <a:prstGeom prst="rect">
            <a:avLst/>
          </a:prstGeom>
        </p:spPr>
        <p:txBody>
          <a:bodyPr wrap="square" lIns="0" tIns="0" rIns="0" bIns="0" rtlCol="0" anchor="t">
            <a:spAutoFit/>
          </a:bodyPr>
          <a:lstStyle/>
          <a:p>
            <a:pPr marL="237488" lvl="1" algn="l">
              <a:lnSpc>
                <a:spcPts val="3805"/>
              </a:lnSpc>
            </a:pPr>
            <a:r>
              <a:rPr lang="en-US" sz="2199" dirty="0">
                <a:solidFill>
                  <a:srgbClr val="000000"/>
                </a:solidFill>
                <a:latin typeface="Lato"/>
                <a:ea typeface="Lato"/>
                <a:cs typeface="Lato"/>
                <a:sym typeface="Lato"/>
              </a:rPr>
              <a:t>ENSO Outlook</a:t>
            </a:r>
          </a:p>
        </p:txBody>
      </p:sp>
      <p:sp>
        <p:nvSpPr>
          <p:cNvPr id="11" name="TextBox 10">
            <a:extLst>
              <a:ext uri="{FF2B5EF4-FFF2-40B4-BE49-F238E27FC236}">
                <a16:creationId xmlns:a16="http://schemas.microsoft.com/office/drawing/2014/main" id="{806067D1-CA27-666B-594A-51D5B5AF201B}"/>
              </a:ext>
            </a:extLst>
          </p:cNvPr>
          <p:cNvSpPr txBox="1"/>
          <p:nvPr/>
        </p:nvSpPr>
        <p:spPr>
          <a:xfrm>
            <a:off x="2032830" y="1746199"/>
            <a:ext cx="3201172" cy="425501"/>
          </a:xfrm>
          <a:prstGeom prst="rect">
            <a:avLst/>
          </a:prstGeom>
        </p:spPr>
        <p:txBody>
          <a:bodyPr wrap="square" lIns="0" tIns="0" rIns="0" bIns="0" rtlCol="0" anchor="t">
            <a:spAutoFit/>
          </a:bodyPr>
          <a:lstStyle/>
          <a:p>
            <a:pPr marL="237488" lvl="1" algn="l">
              <a:lnSpc>
                <a:spcPts val="3805"/>
              </a:lnSpc>
            </a:pPr>
            <a:r>
              <a:rPr lang="en-US" sz="2199" dirty="0">
                <a:solidFill>
                  <a:srgbClr val="000000"/>
                </a:solidFill>
                <a:latin typeface="Lato"/>
                <a:ea typeface="Lato"/>
                <a:cs typeface="Lato"/>
                <a:sym typeface="Lato"/>
              </a:rPr>
              <a:t>Current ENSO state</a:t>
            </a:r>
          </a:p>
        </p:txBody>
      </p:sp>
    </p:spTree>
    <p:extLst>
      <p:ext uri="{BB962C8B-B14F-4D97-AF65-F5344CB8AC3E}">
        <p14:creationId xmlns:p14="http://schemas.microsoft.com/office/powerpoint/2010/main" val="2876560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C6E97227-4F9A-472B-9D71-1BF310F739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0" y="1529439"/>
            <a:ext cx="6147659" cy="85670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65B879AC-CFD8-4456-C811-CFE0ECCE9CF1}"/>
              </a:ext>
            </a:extLst>
          </p:cNvPr>
          <p:cNvSpPr txBox="1"/>
          <p:nvPr/>
        </p:nvSpPr>
        <p:spPr>
          <a:xfrm>
            <a:off x="1028700" y="496570"/>
            <a:ext cx="16230600" cy="532130"/>
          </a:xfrm>
          <a:prstGeom prst="rect">
            <a:avLst/>
          </a:prstGeom>
        </p:spPr>
        <p:txBody>
          <a:bodyPr lIns="0" tIns="0" rIns="0" bIns="0" rtlCol="0" anchor="t">
            <a:spAutoFit/>
          </a:bodyPr>
          <a:lstStyle/>
          <a:p>
            <a:pPr algn="ctr">
              <a:lnSpc>
                <a:spcPts val="4060"/>
              </a:lnSpc>
            </a:pPr>
            <a:r>
              <a:rPr lang="en-US" altLang="ko-KR" sz="3500" b="1" dirty="0">
                <a:solidFill>
                  <a:srgbClr val="0892CD"/>
                </a:solidFill>
                <a:latin typeface="Roboto Bold"/>
                <a:ea typeface="Roboto Bold"/>
                <a:cs typeface="Roboto Bold"/>
                <a:sym typeface="Roboto Bold"/>
              </a:rPr>
              <a:t>ENSO status</a:t>
            </a:r>
          </a:p>
        </p:txBody>
      </p:sp>
      <p:sp>
        <p:nvSpPr>
          <p:cNvPr id="5" name="TextBox 6">
            <a:extLst>
              <a:ext uri="{FF2B5EF4-FFF2-40B4-BE49-F238E27FC236}">
                <a16:creationId xmlns:a16="http://schemas.microsoft.com/office/drawing/2014/main" id="{93AFF8D8-19AF-CFDB-F2EC-7065DA8660EA}"/>
              </a:ext>
            </a:extLst>
          </p:cNvPr>
          <p:cNvSpPr txBox="1"/>
          <p:nvPr/>
        </p:nvSpPr>
        <p:spPr>
          <a:xfrm>
            <a:off x="5623625" y="1142678"/>
            <a:ext cx="7040750" cy="339004"/>
          </a:xfrm>
          <a:prstGeom prst="rect">
            <a:avLst/>
          </a:prstGeom>
        </p:spPr>
        <p:txBody>
          <a:bodyPr lIns="0" tIns="0" rIns="0" bIns="0" rtlCol="0" anchor="t">
            <a:spAutoFit/>
          </a:bodyPr>
          <a:lstStyle/>
          <a:p>
            <a:pPr algn="ctr">
              <a:lnSpc>
                <a:spcPts val="2947"/>
              </a:lnSpc>
            </a:pPr>
            <a:r>
              <a:rPr lang="en-US" sz="2199" dirty="0">
                <a:solidFill>
                  <a:srgbClr val="000000"/>
                </a:solidFill>
                <a:latin typeface="Lato"/>
                <a:ea typeface="Lato"/>
                <a:cs typeface="Lato"/>
                <a:sym typeface="Lato"/>
              </a:rPr>
              <a:t>Source:</a:t>
            </a:r>
            <a:r>
              <a:rPr lang="ko-KR" altLang="en-US" sz="2199" dirty="0">
                <a:solidFill>
                  <a:srgbClr val="000000"/>
                </a:solidFill>
                <a:latin typeface="Lato"/>
                <a:ea typeface="Lato"/>
                <a:cs typeface="Lato"/>
                <a:sym typeface="Lato"/>
              </a:rPr>
              <a:t> </a:t>
            </a:r>
            <a:r>
              <a:rPr lang="en-US" altLang="ko-KR" sz="2199" dirty="0">
                <a:solidFill>
                  <a:srgbClr val="000000"/>
                </a:solidFill>
                <a:latin typeface="Lato"/>
                <a:ea typeface="Lato"/>
                <a:cs typeface="Lato"/>
                <a:sym typeface="Lato"/>
              </a:rPr>
              <a:t>NOAA</a:t>
            </a:r>
            <a:endParaRPr lang="en-US" sz="2199" dirty="0">
              <a:solidFill>
                <a:srgbClr val="000000"/>
              </a:solidFill>
              <a:latin typeface="Lato"/>
              <a:ea typeface="Lato"/>
              <a:cs typeface="Lato"/>
              <a:sym typeface="Lato"/>
            </a:endParaRPr>
          </a:p>
        </p:txBody>
      </p:sp>
      <p:grpSp>
        <p:nvGrpSpPr>
          <p:cNvPr id="10" name="그룹 9">
            <a:extLst>
              <a:ext uri="{FF2B5EF4-FFF2-40B4-BE49-F238E27FC236}">
                <a16:creationId xmlns:a16="http://schemas.microsoft.com/office/drawing/2014/main" id="{3B60A725-812B-9D2C-FB42-303BED53FF4B}"/>
              </a:ext>
            </a:extLst>
          </p:cNvPr>
          <p:cNvGrpSpPr/>
          <p:nvPr/>
        </p:nvGrpSpPr>
        <p:grpSpPr>
          <a:xfrm>
            <a:off x="457201" y="1790700"/>
            <a:ext cx="8635134" cy="4725337"/>
            <a:chOff x="457200" y="1790700"/>
            <a:chExt cx="10503695" cy="5747855"/>
          </a:xfrm>
        </p:grpSpPr>
        <p:pic>
          <p:nvPicPr>
            <p:cNvPr id="3074" name="Picture 2" descr="XRO nino 3.4 plumes">
              <a:extLst>
                <a:ext uri="{FF2B5EF4-FFF2-40B4-BE49-F238E27FC236}">
                  <a16:creationId xmlns:a16="http://schemas.microsoft.com/office/drawing/2014/main" id="{2C4A28C8-6729-12C8-18ED-4D7BB30628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790700"/>
              <a:ext cx="10503695" cy="574785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그룹 7">
              <a:extLst>
                <a:ext uri="{FF2B5EF4-FFF2-40B4-BE49-F238E27FC236}">
                  <a16:creationId xmlns:a16="http://schemas.microsoft.com/office/drawing/2014/main" id="{058CE125-6D04-AD9D-5BD8-41D02D9FE311}"/>
                </a:ext>
              </a:extLst>
            </p:cNvPr>
            <p:cNvGrpSpPr/>
            <p:nvPr/>
          </p:nvGrpSpPr>
          <p:grpSpPr>
            <a:xfrm>
              <a:off x="4185589" y="2247900"/>
              <a:ext cx="2209800" cy="4648200"/>
              <a:chOff x="4185589" y="2247900"/>
              <a:chExt cx="2209800" cy="4648200"/>
            </a:xfrm>
          </p:grpSpPr>
          <p:sp>
            <p:nvSpPr>
              <p:cNvPr id="2" name="직사각형 1">
                <a:extLst>
                  <a:ext uri="{FF2B5EF4-FFF2-40B4-BE49-F238E27FC236}">
                    <a16:creationId xmlns:a16="http://schemas.microsoft.com/office/drawing/2014/main" id="{107CC449-BD88-4F9C-A81A-EBEEC1D6687A}"/>
                  </a:ext>
                </a:extLst>
              </p:cNvPr>
              <p:cNvSpPr/>
              <p:nvPr/>
            </p:nvSpPr>
            <p:spPr>
              <a:xfrm>
                <a:off x="4185589" y="2247900"/>
                <a:ext cx="2209800" cy="4648200"/>
              </a:xfrm>
              <a:prstGeom prst="rect">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sp>
            <p:nvSpPr>
              <p:cNvPr id="6" name="TextBox 5">
                <a:extLst>
                  <a:ext uri="{FF2B5EF4-FFF2-40B4-BE49-F238E27FC236}">
                    <a16:creationId xmlns:a16="http://schemas.microsoft.com/office/drawing/2014/main" id="{54899841-2392-57EB-5ECF-AA2BE54019D6}"/>
                  </a:ext>
                </a:extLst>
              </p:cNvPr>
              <p:cNvSpPr txBox="1"/>
              <p:nvPr/>
            </p:nvSpPr>
            <p:spPr>
              <a:xfrm>
                <a:off x="4289349" y="2259568"/>
                <a:ext cx="2002279" cy="369332"/>
              </a:xfrm>
              <a:prstGeom prst="rect">
                <a:avLst/>
              </a:prstGeom>
              <a:noFill/>
            </p:spPr>
            <p:txBody>
              <a:bodyPr wrap="none" rtlCol="0">
                <a:spAutoFit/>
              </a:bodyPr>
              <a:lstStyle/>
              <a:p>
                <a:pPr algn="ctr"/>
                <a:r>
                  <a:rPr kumimoji="1" lang="en-US" altLang="ko-KR" b="1" dirty="0">
                    <a:solidFill>
                      <a:srgbClr val="FF0000"/>
                    </a:solidFill>
                  </a:rPr>
                  <a:t>Very strong El Niño</a:t>
                </a:r>
                <a:endParaRPr kumimoji="1" lang="ko-KR" altLang="en-US" b="1" dirty="0">
                  <a:solidFill>
                    <a:srgbClr val="FF0000"/>
                  </a:solidFill>
                </a:endParaRPr>
              </a:p>
            </p:txBody>
          </p:sp>
        </p:grpSp>
      </p:grpSp>
      <p:sp>
        <p:nvSpPr>
          <p:cNvPr id="7" name="TextBox 6">
            <a:extLst>
              <a:ext uri="{FF2B5EF4-FFF2-40B4-BE49-F238E27FC236}">
                <a16:creationId xmlns:a16="http://schemas.microsoft.com/office/drawing/2014/main" id="{7D637B4F-B54A-6A04-7E8A-9008B29D928D}"/>
              </a:ext>
            </a:extLst>
          </p:cNvPr>
          <p:cNvSpPr txBox="1"/>
          <p:nvPr/>
        </p:nvSpPr>
        <p:spPr>
          <a:xfrm>
            <a:off x="5094514" y="8386354"/>
            <a:ext cx="333746" cy="369332"/>
          </a:xfrm>
          <a:prstGeom prst="rect">
            <a:avLst/>
          </a:prstGeom>
          <a:noFill/>
        </p:spPr>
        <p:txBody>
          <a:bodyPr wrap="none" rtlCol="0">
            <a:spAutoFit/>
          </a:bodyPr>
          <a:lstStyle/>
          <a:p>
            <a:r>
              <a:rPr kumimoji="1" lang="en-US" altLang="ko-KR" dirty="0"/>
              <a:t>N</a:t>
            </a:r>
            <a:endParaRPr kumimoji="1" lang="ko-KR" altLang="en-US" dirty="0"/>
          </a:p>
        </p:txBody>
      </p:sp>
      <p:pic>
        <p:nvPicPr>
          <p:cNvPr id="9" name="그림 8">
            <a:extLst>
              <a:ext uri="{FF2B5EF4-FFF2-40B4-BE49-F238E27FC236}">
                <a16:creationId xmlns:a16="http://schemas.microsoft.com/office/drawing/2014/main" id="{CA38B800-9F34-62A6-8971-6A71F9AAADDB}"/>
              </a:ext>
            </a:extLst>
          </p:cNvPr>
          <p:cNvPicPr>
            <a:picLocks noChangeAspect="1"/>
          </p:cNvPicPr>
          <p:nvPr/>
        </p:nvPicPr>
        <p:blipFill>
          <a:blip r:embed="rId5"/>
          <a:stretch>
            <a:fillRect/>
          </a:stretch>
        </p:blipFill>
        <p:spPr>
          <a:xfrm>
            <a:off x="457201" y="6827100"/>
            <a:ext cx="8635134" cy="3119608"/>
          </a:xfrm>
          <a:prstGeom prst="rect">
            <a:avLst/>
          </a:prstGeom>
        </p:spPr>
      </p:pic>
      <p:pic>
        <p:nvPicPr>
          <p:cNvPr id="11" name="그림 10">
            <a:extLst>
              <a:ext uri="{FF2B5EF4-FFF2-40B4-BE49-F238E27FC236}">
                <a16:creationId xmlns:a16="http://schemas.microsoft.com/office/drawing/2014/main" id="{0D63C8A1-BB55-09F0-5CE5-AE4B3FF4E591}"/>
              </a:ext>
            </a:extLst>
          </p:cNvPr>
          <p:cNvPicPr>
            <a:picLocks noChangeAspect="1"/>
          </p:cNvPicPr>
          <p:nvPr/>
        </p:nvPicPr>
        <p:blipFill>
          <a:blip r:embed="rId6"/>
          <a:stretch>
            <a:fillRect/>
          </a:stretch>
        </p:blipFill>
        <p:spPr>
          <a:xfrm>
            <a:off x="8946895" y="6896100"/>
            <a:ext cx="2237355" cy="2584450"/>
          </a:xfrm>
          <a:prstGeom prst="rect">
            <a:avLst/>
          </a:prstGeom>
        </p:spPr>
      </p:pic>
    </p:spTree>
    <p:extLst>
      <p:ext uri="{BB962C8B-B14F-4D97-AF65-F5344CB8AC3E}">
        <p14:creationId xmlns:p14="http://schemas.microsoft.com/office/powerpoint/2010/main" val="4134597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2F7ADD1F-AE0A-4CB9-568B-46812EC72D01}"/>
              </a:ext>
            </a:extLst>
          </p:cNvPr>
          <p:cNvSpPr txBox="1"/>
          <p:nvPr/>
        </p:nvSpPr>
        <p:spPr>
          <a:xfrm>
            <a:off x="1028700" y="496570"/>
            <a:ext cx="16230600" cy="532130"/>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El Ni</a:t>
            </a:r>
            <a:r>
              <a:rPr lang="en-US" altLang="ko-KR" sz="3600" dirty="0">
                <a:solidFill>
                  <a:srgbClr val="0892CD"/>
                </a:solidFill>
                <a:latin typeface="Roboto Bold" panose="020B0600000101010101" charset="0"/>
                <a:ea typeface="Roboto Bold" panose="020B0600000101010101" charset="0"/>
              </a:rPr>
              <a:t>ñ</a:t>
            </a:r>
            <a:r>
              <a:rPr lang="en-US" sz="3500" b="1" dirty="0">
                <a:solidFill>
                  <a:srgbClr val="0892CD"/>
                </a:solidFill>
                <a:latin typeface="Roboto Bold"/>
                <a:ea typeface="Roboto Bold"/>
                <a:cs typeface="Roboto Bold"/>
                <a:sym typeface="Roboto Bold"/>
              </a:rPr>
              <a:t>o impacts </a:t>
            </a:r>
          </a:p>
        </p:txBody>
      </p:sp>
      <p:sp>
        <p:nvSpPr>
          <p:cNvPr id="4" name="TextBox 6">
            <a:extLst>
              <a:ext uri="{FF2B5EF4-FFF2-40B4-BE49-F238E27FC236}">
                <a16:creationId xmlns:a16="http://schemas.microsoft.com/office/drawing/2014/main" id="{CD6C1435-2EAC-1F4A-8C46-F5121C5258B2}"/>
              </a:ext>
            </a:extLst>
          </p:cNvPr>
          <p:cNvSpPr txBox="1"/>
          <p:nvPr/>
        </p:nvSpPr>
        <p:spPr>
          <a:xfrm>
            <a:off x="5623625" y="1142678"/>
            <a:ext cx="7040750" cy="339004"/>
          </a:xfrm>
          <a:prstGeom prst="rect">
            <a:avLst/>
          </a:prstGeom>
        </p:spPr>
        <p:txBody>
          <a:bodyPr lIns="0" tIns="0" rIns="0" bIns="0" rtlCol="0" anchor="t">
            <a:spAutoFit/>
          </a:bodyPr>
          <a:lstStyle/>
          <a:p>
            <a:pPr algn="ctr">
              <a:lnSpc>
                <a:spcPts val="2947"/>
              </a:lnSpc>
            </a:pPr>
            <a:r>
              <a:rPr lang="en-US" sz="2199" dirty="0">
                <a:solidFill>
                  <a:srgbClr val="000000"/>
                </a:solidFill>
                <a:latin typeface="Lato"/>
                <a:ea typeface="Lato"/>
                <a:cs typeface="Lato"/>
                <a:sym typeface="Lato"/>
              </a:rPr>
              <a:t>Source:</a:t>
            </a:r>
            <a:r>
              <a:rPr lang="ko-KR" altLang="en-US" sz="2199" dirty="0">
                <a:solidFill>
                  <a:srgbClr val="000000"/>
                </a:solidFill>
                <a:latin typeface="Lato"/>
                <a:ea typeface="Lato"/>
                <a:cs typeface="Lato"/>
                <a:sym typeface="Lato"/>
              </a:rPr>
              <a:t> </a:t>
            </a:r>
            <a:r>
              <a:rPr lang="en-US" altLang="ko-KR" sz="2199" dirty="0">
                <a:solidFill>
                  <a:srgbClr val="000000"/>
                </a:solidFill>
                <a:latin typeface="Lato"/>
                <a:ea typeface="Lato"/>
                <a:cs typeface="Lato"/>
                <a:sym typeface="Lato"/>
              </a:rPr>
              <a:t>NOAA</a:t>
            </a:r>
            <a:endParaRPr lang="en-US" sz="2199" dirty="0">
              <a:solidFill>
                <a:srgbClr val="000000"/>
              </a:solidFill>
              <a:latin typeface="Lato"/>
              <a:ea typeface="Lato"/>
              <a:cs typeface="Lato"/>
              <a:sym typeface="Lato"/>
            </a:endParaRPr>
          </a:p>
        </p:txBody>
      </p:sp>
      <p:grpSp>
        <p:nvGrpSpPr>
          <p:cNvPr id="10" name="그룹 9">
            <a:extLst>
              <a:ext uri="{FF2B5EF4-FFF2-40B4-BE49-F238E27FC236}">
                <a16:creationId xmlns:a16="http://schemas.microsoft.com/office/drawing/2014/main" id="{0CD1BD5D-A815-1E0C-458B-7F440D2BBFB1}"/>
              </a:ext>
            </a:extLst>
          </p:cNvPr>
          <p:cNvGrpSpPr/>
          <p:nvPr/>
        </p:nvGrpSpPr>
        <p:grpSpPr>
          <a:xfrm>
            <a:off x="2980849" y="2171700"/>
            <a:ext cx="12326303" cy="6681039"/>
            <a:chOff x="2980849" y="1662861"/>
            <a:chExt cx="12326303" cy="6681039"/>
          </a:xfrm>
        </p:grpSpPr>
        <p:grpSp>
          <p:nvGrpSpPr>
            <p:cNvPr id="7" name="그룹 6">
              <a:extLst>
                <a:ext uri="{FF2B5EF4-FFF2-40B4-BE49-F238E27FC236}">
                  <a16:creationId xmlns:a16="http://schemas.microsoft.com/office/drawing/2014/main" id="{1B98E411-07FD-5EEB-9A86-E21D58A8DCF6}"/>
                </a:ext>
              </a:extLst>
            </p:cNvPr>
            <p:cNvGrpSpPr/>
            <p:nvPr/>
          </p:nvGrpSpPr>
          <p:grpSpPr>
            <a:xfrm>
              <a:off x="2980849" y="1662861"/>
              <a:ext cx="12326303" cy="6681039"/>
              <a:chOff x="742950" y="1839822"/>
              <a:chExt cx="8916147" cy="4832684"/>
            </a:xfrm>
          </p:grpSpPr>
          <p:pic>
            <p:nvPicPr>
              <p:cNvPr id="2" name="그림 1">
                <a:extLst>
                  <a:ext uri="{FF2B5EF4-FFF2-40B4-BE49-F238E27FC236}">
                    <a16:creationId xmlns:a16="http://schemas.microsoft.com/office/drawing/2014/main" id="{0FF92F7E-7181-380F-B08B-B2E09F667000}"/>
                  </a:ext>
                </a:extLst>
              </p:cNvPr>
              <p:cNvPicPr>
                <a:picLocks noChangeAspect="1"/>
              </p:cNvPicPr>
              <p:nvPr/>
            </p:nvPicPr>
            <p:blipFill>
              <a:blip r:embed="rId2"/>
              <a:srcRect t="92641"/>
              <a:stretch/>
            </p:blipFill>
            <p:spPr>
              <a:xfrm>
                <a:off x="742950" y="6024806"/>
                <a:ext cx="8916147" cy="647700"/>
              </a:xfrm>
              <a:prstGeom prst="rect">
                <a:avLst/>
              </a:prstGeom>
            </p:spPr>
          </p:pic>
          <p:pic>
            <p:nvPicPr>
              <p:cNvPr id="5" name="그림 4">
                <a:extLst>
                  <a:ext uri="{FF2B5EF4-FFF2-40B4-BE49-F238E27FC236}">
                    <a16:creationId xmlns:a16="http://schemas.microsoft.com/office/drawing/2014/main" id="{2BE633BA-B504-92CF-449E-43F734B084BD}"/>
                  </a:ext>
                </a:extLst>
              </p:cNvPr>
              <p:cNvPicPr>
                <a:picLocks noChangeAspect="1"/>
              </p:cNvPicPr>
              <p:nvPr/>
            </p:nvPicPr>
            <p:blipFill>
              <a:blip r:embed="rId2"/>
              <a:srcRect b="52381"/>
              <a:stretch/>
            </p:blipFill>
            <p:spPr>
              <a:xfrm>
                <a:off x="742950" y="1839822"/>
                <a:ext cx="8916147" cy="4191000"/>
              </a:xfrm>
              <a:prstGeom prst="rect">
                <a:avLst/>
              </a:prstGeom>
            </p:spPr>
          </p:pic>
        </p:grpSp>
        <p:sp>
          <p:nvSpPr>
            <p:cNvPr id="6" name="TextBox 5">
              <a:extLst>
                <a:ext uri="{FF2B5EF4-FFF2-40B4-BE49-F238E27FC236}">
                  <a16:creationId xmlns:a16="http://schemas.microsoft.com/office/drawing/2014/main" id="{EBFA6A6A-1DFE-3B6A-F63E-C6FFE696206D}"/>
                </a:ext>
              </a:extLst>
            </p:cNvPr>
            <p:cNvSpPr txBox="1"/>
            <p:nvPr/>
          </p:nvSpPr>
          <p:spPr>
            <a:xfrm>
              <a:off x="8449451" y="4620280"/>
              <a:ext cx="694549" cy="523220"/>
            </a:xfrm>
            <a:prstGeom prst="rect">
              <a:avLst/>
            </a:prstGeom>
            <a:noFill/>
          </p:spPr>
          <p:txBody>
            <a:bodyPr wrap="square" rtlCol="0">
              <a:spAutoFit/>
            </a:bodyPr>
            <a:lstStyle/>
            <a:p>
              <a:r>
                <a:rPr kumimoji="1" lang="en-US" altLang="ko-KR" sz="2800" dirty="0"/>
                <a:t>Dry</a:t>
              </a:r>
              <a:endParaRPr kumimoji="1" lang="ko-KR" altLang="en-US" sz="2800" dirty="0"/>
            </a:p>
          </p:txBody>
        </p:sp>
        <p:sp>
          <p:nvSpPr>
            <p:cNvPr id="8" name="TextBox 7">
              <a:extLst>
                <a:ext uri="{FF2B5EF4-FFF2-40B4-BE49-F238E27FC236}">
                  <a16:creationId xmlns:a16="http://schemas.microsoft.com/office/drawing/2014/main" id="{7CF65E3C-597B-6574-C887-67E77C4E0D2A}"/>
                </a:ext>
              </a:extLst>
            </p:cNvPr>
            <p:cNvSpPr txBox="1"/>
            <p:nvPr/>
          </p:nvSpPr>
          <p:spPr>
            <a:xfrm>
              <a:off x="9829800" y="5197415"/>
              <a:ext cx="2286000" cy="523220"/>
            </a:xfrm>
            <a:prstGeom prst="rect">
              <a:avLst/>
            </a:prstGeom>
            <a:noFill/>
          </p:spPr>
          <p:txBody>
            <a:bodyPr wrap="square" rtlCol="0">
              <a:spAutoFit/>
            </a:bodyPr>
            <a:lstStyle/>
            <a:p>
              <a:r>
                <a:rPr kumimoji="1" lang="en-US" altLang="ko-KR" sz="2800" dirty="0"/>
                <a:t>Warm &amp; Wet</a:t>
              </a:r>
              <a:endParaRPr kumimoji="1" lang="ko-KR" altLang="en-US" sz="2800" dirty="0"/>
            </a:p>
          </p:txBody>
        </p:sp>
        <p:sp>
          <p:nvSpPr>
            <p:cNvPr id="9" name="TextBox 8">
              <a:extLst>
                <a:ext uri="{FF2B5EF4-FFF2-40B4-BE49-F238E27FC236}">
                  <a16:creationId xmlns:a16="http://schemas.microsoft.com/office/drawing/2014/main" id="{049B069E-2C07-D7D1-B1A2-04A0310AAB12}"/>
                </a:ext>
              </a:extLst>
            </p:cNvPr>
            <p:cNvSpPr txBox="1"/>
            <p:nvPr/>
          </p:nvSpPr>
          <p:spPr>
            <a:xfrm>
              <a:off x="6548106" y="5063069"/>
              <a:ext cx="2286000" cy="523220"/>
            </a:xfrm>
            <a:prstGeom prst="rect">
              <a:avLst/>
            </a:prstGeom>
            <a:noFill/>
          </p:spPr>
          <p:txBody>
            <a:bodyPr wrap="square" rtlCol="0">
              <a:spAutoFit/>
            </a:bodyPr>
            <a:lstStyle/>
            <a:p>
              <a:r>
                <a:rPr kumimoji="1" lang="en-US" altLang="ko-KR" sz="2800" dirty="0"/>
                <a:t>Warm &amp; Dry</a:t>
              </a:r>
              <a:endParaRPr kumimoji="1" lang="ko-KR" altLang="en-US" sz="2800" dirty="0"/>
            </a:p>
          </p:txBody>
        </p:sp>
      </p:grpSp>
    </p:spTree>
    <p:extLst>
      <p:ext uri="{BB962C8B-B14F-4D97-AF65-F5344CB8AC3E}">
        <p14:creationId xmlns:p14="http://schemas.microsoft.com/office/powerpoint/2010/main" val="2609400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28700" y="496570"/>
            <a:ext cx="16230600" cy="532130"/>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WMO Lead Centre for Seasonal Prediction Multi-Model Ensemble</a:t>
            </a:r>
          </a:p>
        </p:txBody>
      </p:sp>
      <p:sp>
        <p:nvSpPr>
          <p:cNvPr id="6" name="TextBox 6"/>
          <p:cNvSpPr txBox="1"/>
          <p:nvPr/>
        </p:nvSpPr>
        <p:spPr>
          <a:xfrm>
            <a:off x="5623625" y="1142678"/>
            <a:ext cx="7040750" cy="339004"/>
          </a:xfrm>
          <a:prstGeom prst="rect">
            <a:avLst/>
          </a:prstGeom>
        </p:spPr>
        <p:txBody>
          <a:bodyPr lIns="0" tIns="0" rIns="0" bIns="0" rtlCol="0" anchor="t">
            <a:spAutoFit/>
          </a:bodyPr>
          <a:lstStyle/>
          <a:p>
            <a:pPr algn="ctr">
              <a:lnSpc>
                <a:spcPts val="2947"/>
              </a:lnSpc>
            </a:pPr>
            <a:r>
              <a:rPr lang="en-US" sz="2199" dirty="0">
                <a:solidFill>
                  <a:srgbClr val="000000"/>
                </a:solidFill>
                <a:latin typeface="Lato"/>
                <a:ea typeface="Lato"/>
                <a:cs typeface="Lato"/>
                <a:sym typeface="Lato"/>
              </a:rPr>
              <a:t>Source: WMO</a:t>
            </a:r>
            <a:r>
              <a:rPr lang="ko-KR" altLang="en-US" sz="2199" dirty="0">
                <a:solidFill>
                  <a:srgbClr val="000000"/>
                </a:solidFill>
                <a:latin typeface="Lato"/>
                <a:ea typeface="Lato"/>
                <a:cs typeface="Lato"/>
                <a:sym typeface="Lato"/>
              </a:rPr>
              <a:t> </a:t>
            </a:r>
            <a:r>
              <a:rPr lang="en-US" altLang="ko-KR" sz="2199" dirty="0">
                <a:solidFill>
                  <a:srgbClr val="000000"/>
                </a:solidFill>
                <a:latin typeface="Lato"/>
                <a:ea typeface="Lato"/>
                <a:cs typeface="Lato"/>
                <a:sym typeface="Lato"/>
              </a:rPr>
              <a:t>SP</a:t>
            </a:r>
            <a:r>
              <a:rPr lang="ko-KR" altLang="en-US" sz="2199" dirty="0">
                <a:solidFill>
                  <a:srgbClr val="000000"/>
                </a:solidFill>
                <a:latin typeface="Lato"/>
                <a:ea typeface="Lato"/>
                <a:cs typeface="Lato"/>
                <a:sym typeface="Lato"/>
              </a:rPr>
              <a:t> </a:t>
            </a:r>
            <a:r>
              <a:rPr lang="en-US" altLang="ko-KR" sz="2199" dirty="0">
                <a:solidFill>
                  <a:srgbClr val="000000"/>
                </a:solidFill>
                <a:latin typeface="Lato"/>
                <a:ea typeface="Lato"/>
                <a:cs typeface="Lato"/>
                <a:sym typeface="Lato"/>
              </a:rPr>
              <a:t>MME</a:t>
            </a:r>
            <a:endParaRPr lang="en-US" sz="2199" dirty="0">
              <a:solidFill>
                <a:srgbClr val="000000"/>
              </a:solidFill>
              <a:latin typeface="Lato"/>
              <a:ea typeface="Lato"/>
              <a:cs typeface="Lato"/>
              <a:sym typeface="Lato"/>
            </a:endParaRPr>
          </a:p>
        </p:txBody>
      </p:sp>
      <p:sp>
        <p:nvSpPr>
          <p:cNvPr id="9" name="TextBox 9"/>
          <p:cNvSpPr txBox="1"/>
          <p:nvPr/>
        </p:nvSpPr>
        <p:spPr>
          <a:xfrm>
            <a:off x="12943084" y="2645864"/>
            <a:ext cx="5078216" cy="3349443"/>
          </a:xfrm>
          <a:prstGeom prst="rect">
            <a:avLst/>
          </a:prstGeom>
        </p:spPr>
        <p:txBody>
          <a:bodyPr wrap="square" lIns="0" tIns="0" rIns="0" bIns="0" rtlCol="0" anchor="t">
            <a:spAutoFit/>
          </a:bodyPr>
          <a:lstStyle/>
          <a:p>
            <a:pPr marL="474975" lvl="1" indent="-237487" algn="l">
              <a:lnSpc>
                <a:spcPts val="3805"/>
              </a:lnSpc>
              <a:buFont typeface="Arial"/>
              <a:buChar char="•"/>
            </a:pPr>
            <a:r>
              <a:rPr lang="en-US" sz="2199" dirty="0">
                <a:solidFill>
                  <a:srgbClr val="000000"/>
                </a:solidFill>
                <a:latin typeface="Lato"/>
                <a:ea typeface="Lato"/>
                <a:cs typeface="Lato"/>
                <a:sym typeface="Lato"/>
              </a:rPr>
              <a:t>WMO LC MME official outlooks for PICOF</a:t>
            </a:r>
          </a:p>
          <a:p>
            <a:pPr marL="474975" lvl="1" indent="-237487" algn="l">
              <a:lnSpc>
                <a:spcPts val="3805"/>
              </a:lnSpc>
              <a:buFont typeface="Arial"/>
              <a:buChar char="•"/>
            </a:pPr>
            <a:r>
              <a:rPr lang="en-US" sz="2199" dirty="0">
                <a:solidFill>
                  <a:srgbClr val="000000"/>
                </a:solidFill>
                <a:latin typeface="Lato"/>
                <a:ea typeface="Lato"/>
                <a:cs typeface="Lato"/>
                <a:sym typeface="Lato"/>
              </a:rPr>
              <a:t>WMO LC MME based on </a:t>
            </a:r>
            <a:r>
              <a:rPr lang="en-US" sz="2199" dirty="0">
                <a:latin typeface="Lato"/>
                <a:ea typeface="Lato"/>
                <a:cs typeface="Lato"/>
                <a:sym typeface="Lato"/>
              </a:rPr>
              <a:t>1</a:t>
            </a:r>
            <a:r>
              <a:rPr lang="en-US" altLang="ko-KR" sz="2199" dirty="0">
                <a:latin typeface="Lato"/>
                <a:ea typeface="Lato"/>
                <a:cs typeface="Lato"/>
                <a:sym typeface="Lato"/>
              </a:rPr>
              <a:t>3</a:t>
            </a:r>
            <a:r>
              <a:rPr lang="en-US" sz="2199" dirty="0">
                <a:solidFill>
                  <a:srgbClr val="000000"/>
                </a:solidFill>
                <a:latin typeface="Lato"/>
                <a:ea typeface="Lato"/>
                <a:cs typeface="Lato"/>
                <a:sym typeface="Lato"/>
              </a:rPr>
              <a:t> GPC LRF models</a:t>
            </a:r>
          </a:p>
          <a:p>
            <a:pPr marL="474975" lvl="1" indent="-237487" algn="l">
              <a:lnSpc>
                <a:spcPts val="3805"/>
              </a:lnSpc>
              <a:buFont typeface="Arial"/>
              <a:buChar char="•"/>
            </a:pPr>
            <a:r>
              <a:rPr lang="en-US" sz="2199" dirty="0">
                <a:solidFill>
                  <a:srgbClr val="000000"/>
                </a:solidFill>
                <a:latin typeface="Lato"/>
                <a:ea typeface="Lato"/>
                <a:cs typeface="Lato"/>
                <a:sym typeface="Lato"/>
              </a:rPr>
              <a:t>Model skill varies significantly from model to model depending on a range of factors </a:t>
            </a:r>
          </a:p>
        </p:txBody>
      </p:sp>
      <p:pic>
        <p:nvPicPr>
          <p:cNvPr id="4" name="그림 3">
            <a:extLst>
              <a:ext uri="{FF2B5EF4-FFF2-40B4-BE49-F238E27FC236}">
                <a16:creationId xmlns:a16="http://schemas.microsoft.com/office/drawing/2014/main" id="{43DD0009-8A18-383A-9A30-5F439C1E64F6}"/>
              </a:ext>
            </a:extLst>
          </p:cNvPr>
          <p:cNvPicPr>
            <a:picLocks noChangeAspect="1"/>
          </p:cNvPicPr>
          <p:nvPr/>
        </p:nvPicPr>
        <p:blipFill>
          <a:blip r:embed="rId2"/>
          <a:stretch>
            <a:fillRect/>
          </a:stretch>
        </p:blipFill>
        <p:spPr>
          <a:xfrm>
            <a:off x="353816" y="1878803"/>
            <a:ext cx="12676384" cy="8070167"/>
          </a:xfrm>
          <a:prstGeom prst="rect">
            <a:avLst/>
          </a:prstGeom>
        </p:spPr>
      </p:pic>
    </p:spTree>
    <p:extLst>
      <p:ext uri="{BB962C8B-B14F-4D97-AF65-F5344CB8AC3E}">
        <p14:creationId xmlns:p14="http://schemas.microsoft.com/office/powerpoint/2010/main" val="599941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r:embed="rId2">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10" name="TextBox 10"/>
          <p:cNvSpPr txBox="1"/>
          <p:nvPr/>
        </p:nvSpPr>
        <p:spPr>
          <a:xfrm>
            <a:off x="6743153" y="3303757"/>
            <a:ext cx="9776883" cy="897682"/>
          </a:xfrm>
          <a:prstGeom prst="rect">
            <a:avLst/>
          </a:prstGeom>
        </p:spPr>
        <p:txBody>
          <a:bodyPr wrap="square" lIns="0" tIns="0" rIns="0" bIns="0" rtlCol="0" anchor="t">
            <a:spAutoFit/>
          </a:bodyPr>
          <a:lstStyle/>
          <a:p>
            <a:pPr algn="ctr">
              <a:lnSpc>
                <a:spcPts val="6960"/>
              </a:lnSpc>
            </a:pPr>
            <a:r>
              <a:rPr lang="en-US" sz="6000" b="1" dirty="0">
                <a:solidFill>
                  <a:srgbClr val="0892CD"/>
                </a:solidFill>
                <a:latin typeface="Roboto Bold"/>
                <a:ea typeface="Roboto Bold"/>
                <a:cs typeface="Roboto Bold"/>
                <a:sym typeface="Roboto Bold"/>
              </a:rPr>
              <a:t>Precipitation Outlook </a:t>
            </a:r>
          </a:p>
        </p:txBody>
      </p:sp>
      <p:grpSp>
        <p:nvGrpSpPr>
          <p:cNvPr id="32" name="그룹 31">
            <a:extLst>
              <a:ext uri="{FF2B5EF4-FFF2-40B4-BE49-F238E27FC236}">
                <a16:creationId xmlns:a16="http://schemas.microsoft.com/office/drawing/2014/main" id="{D3E9C875-DBC0-1590-8495-FFD0BD74D541}"/>
              </a:ext>
            </a:extLst>
          </p:cNvPr>
          <p:cNvGrpSpPr/>
          <p:nvPr/>
        </p:nvGrpSpPr>
        <p:grpSpPr>
          <a:xfrm>
            <a:off x="7848600" y="6983243"/>
            <a:ext cx="10073267" cy="2424840"/>
            <a:chOff x="7848600" y="6983243"/>
            <a:chExt cx="10073267" cy="2424840"/>
          </a:xfrm>
        </p:grpSpPr>
        <p:grpSp>
          <p:nvGrpSpPr>
            <p:cNvPr id="33" name="Group 13">
              <a:extLst>
                <a:ext uri="{FF2B5EF4-FFF2-40B4-BE49-F238E27FC236}">
                  <a16:creationId xmlns:a16="http://schemas.microsoft.com/office/drawing/2014/main" id="{D53F9AE4-35B3-E442-8C09-D771B193D34C}"/>
                </a:ext>
              </a:extLst>
            </p:cNvPr>
            <p:cNvGrpSpPr/>
            <p:nvPr/>
          </p:nvGrpSpPr>
          <p:grpSpPr>
            <a:xfrm>
              <a:off x="7888789" y="7200767"/>
              <a:ext cx="3344231" cy="1130473"/>
              <a:chOff x="0" y="0"/>
              <a:chExt cx="4458974" cy="1507298"/>
            </a:xfrm>
          </p:grpSpPr>
          <p:sp>
            <p:nvSpPr>
              <p:cNvPr id="43" name="Freeform 14">
                <a:extLst>
                  <a:ext uri="{FF2B5EF4-FFF2-40B4-BE49-F238E27FC236}">
                    <a16:creationId xmlns:a16="http://schemas.microsoft.com/office/drawing/2014/main" id="{23A707F7-6A45-FD64-77D7-FB777E9FEDC9}"/>
                  </a:ext>
                </a:extLst>
              </p:cNvPr>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44" name="Freeform 15">
                <a:extLst>
                  <a:ext uri="{FF2B5EF4-FFF2-40B4-BE49-F238E27FC236}">
                    <a16:creationId xmlns:a16="http://schemas.microsoft.com/office/drawing/2014/main" id="{351B82EE-55E2-DF33-EDE7-68DEDED9E8AB}"/>
                  </a:ext>
                </a:extLst>
              </p:cNvPr>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45" name="Freeform 16">
                <a:extLst>
                  <a:ext uri="{FF2B5EF4-FFF2-40B4-BE49-F238E27FC236}">
                    <a16:creationId xmlns:a16="http://schemas.microsoft.com/office/drawing/2014/main" id="{CD9F55A7-2986-63B1-11B7-B028854BA442}"/>
                  </a:ext>
                </a:extLst>
              </p:cNvPr>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46" name="Freeform 17">
                <a:extLst>
                  <a:ext uri="{FF2B5EF4-FFF2-40B4-BE49-F238E27FC236}">
                    <a16:creationId xmlns:a16="http://schemas.microsoft.com/office/drawing/2014/main" id="{6287BFD1-F455-456D-E38F-B5DB25A2B041}"/>
                  </a:ext>
                </a:extLst>
              </p:cNvPr>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34" name="그림 33">
              <a:extLst>
                <a:ext uri="{FF2B5EF4-FFF2-40B4-BE49-F238E27FC236}">
                  <a16:creationId xmlns:a16="http://schemas.microsoft.com/office/drawing/2014/main" id="{CBE97D27-3D4E-41BC-641D-BEA5AEC1BF0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28339" y="6983243"/>
              <a:ext cx="1106374" cy="1565520"/>
            </a:xfrm>
            <a:prstGeom prst="rect">
              <a:avLst/>
            </a:prstGeom>
          </p:spPr>
        </p:pic>
        <p:pic>
          <p:nvPicPr>
            <p:cNvPr id="35" name="Picture 10" descr="A picture containing food&#10;&#10;Description automatically generated">
              <a:extLst>
                <a:ext uri="{FF2B5EF4-FFF2-40B4-BE49-F238E27FC236}">
                  <a16:creationId xmlns:a16="http://schemas.microsoft.com/office/drawing/2014/main" id="{9A2C1045-780B-E930-25EC-442E3D21FBE1}"/>
                </a:ext>
              </a:extLst>
            </p:cNvPr>
            <p:cNvPicPr>
              <a:picLocks noChangeAspect="1"/>
            </p:cNvPicPr>
            <p:nvPr/>
          </p:nvPicPr>
          <p:blipFill>
            <a:blip r:embed="rId11" cstate="print">
              <a:extLst>
                <a:ext uri="{28A0092B-C50C-407E-A947-70E740481C1C}">
                  <a14:useLocalDpi xmlns:a14="http://schemas.microsoft.com/office/drawing/2010/main" val="0"/>
                </a:ext>
              </a:extLst>
            </a:blip>
            <a:srcRect l="4957" r="-1"/>
            <a:stretch/>
          </p:blipFill>
          <p:spPr>
            <a:xfrm>
              <a:off x="13685875" y="8539063"/>
              <a:ext cx="857155" cy="842315"/>
            </a:xfrm>
            <a:prstGeom prst="rect">
              <a:avLst/>
            </a:prstGeom>
          </p:spPr>
        </p:pic>
        <p:pic>
          <p:nvPicPr>
            <p:cNvPr id="36" name="Picture 1" descr="niwa-logo - Bragato Research Institute">
              <a:extLst>
                <a:ext uri="{FF2B5EF4-FFF2-40B4-BE49-F238E27FC236}">
                  <a16:creationId xmlns:a16="http://schemas.microsoft.com/office/drawing/2014/main" id="{B858512C-F6E1-9DCE-24AD-A377F933F38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577273" y="8705745"/>
              <a:ext cx="1007259" cy="50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Freeform 10">
              <a:extLst>
                <a:ext uri="{FF2B5EF4-FFF2-40B4-BE49-F238E27FC236}">
                  <a16:creationId xmlns:a16="http://schemas.microsoft.com/office/drawing/2014/main" id="{730CD035-33BD-62D4-E3B7-60ECD36E7CBF}"/>
                </a:ext>
              </a:extLst>
            </p:cNvPr>
            <p:cNvSpPr/>
            <p:nvPr/>
          </p:nvSpPr>
          <p:spPr>
            <a:xfrm>
              <a:off x="7848600" y="8606001"/>
              <a:ext cx="1957151" cy="708438"/>
            </a:xfrm>
            <a:custGeom>
              <a:avLst/>
              <a:gdLst/>
              <a:ahLst/>
              <a:cxnLst/>
              <a:rect l="l" t="t" r="r" b="b"/>
              <a:pathLst>
                <a:path w="2609535" h="944584">
                  <a:moveTo>
                    <a:pt x="0" y="0"/>
                  </a:moveTo>
                  <a:lnTo>
                    <a:pt x="2609535" y="0"/>
                  </a:lnTo>
                  <a:lnTo>
                    <a:pt x="2609535" y="944585"/>
                  </a:lnTo>
                  <a:lnTo>
                    <a:pt x="0" y="944585"/>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38" name="Freeform 12">
              <a:extLst>
                <a:ext uri="{FF2B5EF4-FFF2-40B4-BE49-F238E27FC236}">
                  <a16:creationId xmlns:a16="http://schemas.microsoft.com/office/drawing/2014/main" id="{8AE825BF-5A9C-344F-A0A3-A11C4B6D417A}"/>
                </a:ext>
              </a:extLst>
            </p:cNvPr>
            <p:cNvSpPr/>
            <p:nvPr/>
          </p:nvSpPr>
          <p:spPr>
            <a:xfrm>
              <a:off x="9927845" y="8650859"/>
              <a:ext cx="1527334" cy="618722"/>
            </a:xfrm>
            <a:custGeom>
              <a:avLst/>
              <a:gdLst/>
              <a:ahLst/>
              <a:cxnLst/>
              <a:rect l="l" t="t" r="r" b="b"/>
              <a:pathLst>
                <a:path w="2036445" h="824962">
                  <a:moveTo>
                    <a:pt x="0" y="0"/>
                  </a:moveTo>
                  <a:lnTo>
                    <a:pt x="2036445" y="0"/>
                  </a:lnTo>
                  <a:lnTo>
                    <a:pt x="2036445" y="824962"/>
                  </a:lnTo>
                  <a:lnTo>
                    <a:pt x="0" y="824962"/>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39" name="Freeform 13">
              <a:extLst>
                <a:ext uri="{FF2B5EF4-FFF2-40B4-BE49-F238E27FC236}">
                  <a16:creationId xmlns:a16="http://schemas.microsoft.com/office/drawing/2014/main" id="{7267B816-114B-6D7C-FD50-335E73DCB39B}"/>
                </a:ext>
              </a:extLst>
            </p:cNvPr>
            <p:cNvSpPr/>
            <p:nvPr/>
          </p:nvSpPr>
          <p:spPr>
            <a:xfrm>
              <a:off x="15740612" y="7333717"/>
              <a:ext cx="2181255" cy="864573"/>
            </a:xfrm>
            <a:custGeom>
              <a:avLst/>
              <a:gdLst/>
              <a:ahLst/>
              <a:cxnLst/>
              <a:rect l="l" t="t" r="r" b="b"/>
              <a:pathLst>
                <a:path w="2908340" h="1152763">
                  <a:moveTo>
                    <a:pt x="0" y="0"/>
                  </a:moveTo>
                  <a:lnTo>
                    <a:pt x="2908340" y="0"/>
                  </a:lnTo>
                  <a:lnTo>
                    <a:pt x="2908340" y="1152763"/>
                  </a:lnTo>
                  <a:lnTo>
                    <a:pt x="0" y="1152763"/>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40" name="Freeform 17">
              <a:extLst>
                <a:ext uri="{FF2B5EF4-FFF2-40B4-BE49-F238E27FC236}">
                  <a16:creationId xmlns:a16="http://schemas.microsoft.com/office/drawing/2014/main" id="{6E0ACE66-ECF0-6FDC-6482-C5772712A2F6}"/>
                </a:ext>
              </a:extLst>
            </p:cNvPr>
            <p:cNvSpPr/>
            <p:nvPr/>
          </p:nvSpPr>
          <p:spPr>
            <a:xfrm>
              <a:off x="14665126" y="8596285"/>
              <a:ext cx="719678" cy="727871"/>
            </a:xfrm>
            <a:custGeom>
              <a:avLst/>
              <a:gdLst/>
              <a:ahLst/>
              <a:cxnLst/>
              <a:rect l="l" t="t" r="r" b="b"/>
              <a:pathLst>
                <a:path w="959571" h="970494">
                  <a:moveTo>
                    <a:pt x="0" y="0"/>
                  </a:moveTo>
                  <a:lnTo>
                    <a:pt x="959571" y="0"/>
                  </a:lnTo>
                  <a:lnTo>
                    <a:pt x="959571" y="970494"/>
                  </a:lnTo>
                  <a:lnTo>
                    <a:pt x="0" y="970494"/>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41" name="Freeform 14">
              <a:extLst>
                <a:ext uri="{FF2B5EF4-FFF2-40B4-BE49-F238E27FC236}">
                  <a16:creationId xmlns:a16="http://schemas.microsoft.com/office/drawing/2014/main" id="{DB166C2E-DFB6-E16D-BE0F-ACF2369523A9}"/>
                </a:ext>
              </a:extLst>
            </p:cNvPr>
            <p:cNvSpPr/>
            <p:nvPr/>
          </p:nvSpPr>
          <p:spPr>
            <a:xfrm>
              <a:off x="12706626" y="8512358"/>
              <a:ext cx="857155" cy="895725"/>
            </a:xfrm>
            <a:custGeom>
              <a:avLst/>
              <a:gdLst/>
              <a:ahLst/>
              <a:cxnLst/>
              <a:rect l="l" t="t" r="r" b="b"/>
              <a:pathLst>
                <a:path w="1142873" h="1194300">
                  <a:moveTo>
                    <a:pt x="0" y="0"/>
                  </a:moveTo>
                  <a:lnTo>
                    <a:pt x="1142873" y="0"/>
                  </a:lnTo>
                  <a:lnTo>
                    <a:pt x="1142873" y="1194301"/>
                  </a:lnTo>
                  <a:lnTo>
                    <a:pt x="0" y="1194301"/>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42" name="Freeform 11">
              <a:extLst>
                <a:ext uri="{FF2B5EF4-FFF2-40B4-BE49-F238E27FC236}">
                  <a16:creationId xmlns:a16="http://schemas.microsoft.com/office/drawing/2014/main" id="{273297CB-33D8-991E-23FB-2FC2AF13AA8F}"/>
                </a:ext>
              </a:extLst>
            </p:cNvPr>
            <p:cNvSpPr/>
            <p:nvPr/>
          </p:nvSpPr>
          <p:spPr>
            <a:xfrm>
              <a:off x="12330032" y="7405693"/>
              <a:ext cx="3415260" cy="720620"/>
            </a:xfrm>
            <a:custGeom>
              <a:avLst/>
              <a:gdLst/>
              <a:ahLst/>
              <a:cxnLst/>
              <a:rect l="l" t="t" r="r" b="b"/>
              <a:pathLst>
                <a:path w="4553680" h="960826">
                  <a:moveTo>
                    <a:pt x="0" y="0"/>
                  </a:moveTo>
                  <a:lnTo>
                    <a:pt x="4553680" y="0"/>
                  </a:lnTo>
                  <a:lnTo>
                    <a:pt x="4553680" y="960827"/>
                  </a:lnTo>
                  <a:lnTo>
                    <a:pt x="0" y="960827"/>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grpSp>
    </p:spTree>
    <p:extLst>
      <p:ext uri="{BB962C8B-B14F-4D97-AF65-F5344CB8AC3E}">
        <p14:creationId xmlns:p14="http://schemas.microsoft.com/office/powerpoint/2010/main" val="1637429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그룹 23">
            <a:extLst>
              <a:ext uri="{FF2B5EF4-FFF2-40B4-BE49-F238E27FC236}">
                <a16:creationId xmlns:a16="http://schemas.microsoft.com/office/drawing/2014/main" id="{03F131B9-008F-4FC1-A2AB-9ABDFC140C60}"/>
              </a:ext>
            </a:extLst>
          </p:cNvPr>
          <p:cNvGrpSpPr/>
          <p:nvPr/>
        </p:nvGrpSpPr>
        <p:grpSpPr>
          <a:xfrm>
            <a:off x="1750971" y="1576546"/>
            <a:ext cx="14786058" cy="5929154"/>
            <a:chOff x="1752600" y="1576546"/>
            <a:chExt cx="14786058" cy="5929154"/>
          </a:xfrm>
        </p:grpSpPr>
        <p:pic>
          <p:nvPicPr>
            <p:cNvPr id="23" name="그림 22">
              <a:extLst>
                <a:ext uri="{FF2B5EF4-FFF2-40B4-BE49-F238E27FC236}">
                  <a16:creationId xmlns:a16="http://schemas.microsoft.com/office/drawing/2014/main" id="{FB3B542E-BC5D-4AEA-BFC0-F75C7C69C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576546"/>
              <a:ext cx="7013658" cy="5929154"/>
            </a:xfrm>
            <a:prstGeom prst="rect">
              <a:avLst/>
            </a:prstGeom>
          </p:spPr>
        </p:pic>
        <p:pic>
          <p:nvPicPr>
            <p:cNvPr id="18" name="그림 17">
              <a:extLst>
                <a:ext uri="{FF2B5EF4-FFF2-40B4-BE49-F238E27FC236}">
                  <a16:creationId xmlns:a16="http://schemas.microsoft.com/office/drawing/2014/main" id="{6A9FA793-B345-4AFC-B730-180ADF94B6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0" y="1707867"/>
              <a:ext cx="7013658" cy="5453119"/>
            </a:xfrm>
            <a:prstGeom prst="rect">
              <a:avLst/>
            </a:prstGeom>
          </p:spPr>
        </p:pic>
      </p:grpSp>
      <p:sp>
        <p:nvSpPr>
          <p:cNvPr id="5" name="TextBox 5"/>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Precipitation Outlook: November 2026 – January 2027</a:t>
            </a:r>
          </a:p>
        </p:txBody>
      </p:sp>
      <p:sp>
        <p:nvSpPr>
          <p:cNvPr id="9" name="TextBox 9"/>
          <p:cNvSpPr txBox="1"/>
          <p:nvPr/>
        </p:nvSpPr>
        <p:spPr>
          <a:xfrm>
            <a:off x="123045" y="7200900"/>
            <a:ext cx="18041911" cy="3012299"/>
          </a:xfrm>
          <a:prstGeom prst="rect">
            <a:avLst/>
          </a:prstGeom>
        </p:spPr>
        <p:txBody>
          <a:bodyPr wrap="square" lIns="0" tIns="0" rIns="0" bIns="0" rtlCol="0" anchor="t">
            <a:spAutoFit/>
          </a:bodyPr>
          <a:lstStyle/>
          <a:p>
            <a:pPr marL="474975" lvl="1" indent="-237487" algn="l">
              <a:lnSpc>
                <a:spcPct val="150000"/>
              </a:lnSpc>
              <a:buFont typeface="Arial"/>
              <a:buChar char="•"/>
            </a:pPr>
            <a:r>
              <a:rPr lang="en-US" sz="1900" dirty="0">
                <a:solidFill>
                  <a:srgbClr val="000000"/>
                </a:solidFill>
                <a:latin typeface="Lato"/>
                <a:ea typeface="Lato"/>
                <a:cs typeface="Lato"/>
                <a:sym typeface="Lato"/>
              </a:rPr>
              <a:t>The precipitation outlook is characterized by an </a:t>
            </a:r>
            <a:r>
              <a:rPr lang="en-US" sz="1900" b="1" dirty="0">
                <a:solidFill>
                  <a:srgbClr val="000000"/>
                </a:solidFill>
                <a:latin typeface="Lato"/>
                <a:ea typeface="Lato"/>
                <a:cs typeface="Lato"/>
                <a:sym typeface="Lato"/>
              </a:rPr>
              <a:t>El Ni</a:t>
            </a:r>
            <a:r>
              <a:rPr lang="en-US" altLang="ko-KR" sz="1900" b="1" dirty="0">
                <a:solidFill>
                  <a:srgbClr val="000000"/>
                </a:solidFill>
                <a:latin typeface="Lato"/>
                <a:ea typeface="Lato"/>
                <a:cs typeface="Lato"/>
                <a:sym typeface="Lato"/>
              </a:rPr>
              <a:t>ñ</a:t>
            </a:r>
            <a:r>
              <a:rPr lang="en-US" sz="1900" b="1" dirty="0">
                <a:solidFill>
                  <a:srgbClr val="000000"/>
                </a:solidFill>
                <a:latin typeface="Lato"/>
                <a:ea typeface="Lato"/>
                <a:cs typeface="Lato"/>
                <a:sym typeface="Lato"/>
              </a:rPr>
              <a:t>o</a:t>
            </a:r>
            <a:r>
              <a:rPr lang="en-US" altLang="ko-KR" sz="1900" b="1" dirty="0">
                <a:solidFill>
                  <a:srgbClr val="000000"/>
                </a:solidFill>
                <a:latin typeface="Lato"/>
                <a:ea typeface="Lato"/>
                <a:cs typeface="Lato"/>
                <a:sym typeface="Lato"/>
              </a:rPr>
              <a:t>-like</a:t>
            </a:r>
            <a:r>
              <a:rPr lang="en-US" sz="1900" b="1" dirty="0">
                <a:solidFill>
                  <a:srgbClr val="000000"/>
                </a:solidFill>
                <a:latin typeface="Lato"/>
                <a:ea typeface="Lato"/>
                <a:cs typeface="Lato"/>
                <a:sym typeface="Lato"/>
              </a:rPr>
              <a:t> pattern </a:t>
            </a:r>
            <a:r>
              <a:rPr lang="en-US" sz="1900" dirty="0">
                <a:solidFill>
                  <a:srgbClr val="000000"/>
                </a:solidFill>
                <a:latin typeface="Lato"/>
                <a:ea typeface="Lato"/>
                <a:cs typeface="Lato"/>
                <a:sym typeface="Lato"/>
              </a:rPr>
              <a:t>across the tropical Pacific, with </a:t>
            </a:r>
            <a:r>
              <a:rPr lang="en-US" sz="1900" b="1" dirty="0">
                <a:solidFill>
                  <a:srgbClr val="008000"/>
                </a:solidFill>
                <a:latin typeface="Lato"/>
                <a:ea typeface="Lato"/>
                <a:cs typeface="Lato"/>
                <a:sym typeface="Lato"/>
              </a:rPr>
              <a:t>enhanced precipitation in the central and eastern Pacific </a:t>
            </a:r>
            <a:r>
              <a:rPr lang="en-US" sz="1900" dirty="0">
                <a:solidFill>
                  <a:srgbClr val="000000"/>
                </a:solidFill>
                <a:latin typeface="Lato"/>
                <a:ea typeface="Lato"/>
                <a:cs typeface="Lato"/>
                <a:sym typeface="Lato"/>
              </a:rPr>
              <a:t>and </a:t>
            </a:r>
            <a:r>
              <a:rPr lang="en-US" sz="1900" b="1" dirty="0">
                <a:solidFill>
                  <a:schemeClr val="accent6"/>
                </a:solidFill>
                <a:latin typeface="Lato"/>
                <a:ea typeface="Lato"/>
                <a:cs typeface="Lato"/>
                <a:sym typeface="Lato"/>
              </a:rPr>
              <a:t>suppressed precipitation over much of the western Pacific</a:t>
            </a:r>
            <a:r>
              <a:rPr lang="en-US" sz="1900" dirty="0">
                <a:solidFill>
                  <a:srgbClr val="000000"/>
                </a:solidFill>
                <a:latin typeface="Lato"/>
                <a:ea typeface="Lato"/>
                <a:cs typeface="Lato"/>
                <a:sym typeface="Lato"/>
              </a:rPr>
              <a:t>. </a:t>
            </a:r>
          </a:p>
          <a:p>
            <a:pPr marL="474975" lvl="1" indent="-237487" algn="l">
              <a:lnSpc>
                <a:spcPct val="150000"/>
              </a:lnSpc>
              <a:buFont typeface="Arial"/>
              <a:buChar char="•"/>
            </a:pPr>
            <a:r>
              <a:rPr lang="en-US" sz="1900" dirty="0">
                <a:solidFill>
                  <a:srgbClr val="000000"/>
                </a:solidFill>
                <a:latin typeface="Lato"/>
                <a:ea typeface="Lato"/>
                <a:cs typeface="Lato"/>
                <a:sym typeface="Lato"/>
              </a:rPr>
              <a:t>Above-normal rainfall is favored for the </a:t>
            </a:r>
            <a:r>
              <a:rPr lang="en-US" sz="1900" b="1" dirty="0">
                <a:solidFill>
                  <a:srgbClr val="008000"/>
                </a:solidFill>
                <a:latin typeface="Lato"/>
                <a:ea typeface="Lato"/>
                <a:cs typeface="Lato"/>
                <a:sym typeface="Lato"/>
              </a:rPr>
              <a:t>central and eastern equatorial Pacific, including parts of the Line Islands (Kiribati)</a:t>
            </a:r>
            <a:r>
              <a:rPr lang="en-US" sz="1900" dirty="0">
                <a:solidFill>
                  <a:srgbClr val="000000"/>
                </a:solidFill>
                <a:latin typeface="Lato"/>
                <a:ea typeface="Lato"/>
                <a:cs typeface="Lato"/>
                <a:sym typeface="Lato"/>
              </a:rPr>
              <a:t>. Below-normal precipitation is favored for </a:t>
            </a:r>
            <a:r>
              <a:rPr lang="en-US" sz="1900" b="1" dirty="0">
                <a:solidFill>
                  <a:schemeClr val="accent6"/>
                </a:solidFill>
                <a:latin typeface="Lato"/>
                <a:ea typeface="Lato"/>
                <a:cs typeface="Lato"/>
                <a:sym typeface="Lato"/>
              </a:rPr>
              <a:t>PNG, Palau, Solomon island, Vanuatu, Nauru, Gilbert Islands (Kiribati), FSM, RMI, Tuvalu, Tokelau, Fiji, Tonga, Samoa, Niue, Cook islands, and much of French Polynesia</a:t>
            </a:r>
            <a:r>
              <a:rPr lang="en-US" sz="1900" dirty="0">
                <a:solidFill>
                  <a:srgbClr val="000000"/>
                </a:solidFill>
                <a:latin typeface="Lato"/>
                <a:ea typeface="Lato"/>
                <a:cs typeface="Lato"/>
                <a:sym typeface="Lato"/>
              </a:rPr>
              <a:t>. Near-normal precipitation is favored for </a:t>
            </a:r>
            <a:r>
              <a:rPr lang="en-US" sz="1900" b="1" dirty="0">
                <a:solidFill>
                  <a:srgbClr val="000000"/>
                </a:solidFill>
                <a:latin typeface="Lato"/>
                <a:ea typeface="Lato"/>
                <a:cs typeface="Lato"/>
                <a:sym typeface="Lato"/>
              </a:rPr>
              <a:t>parts of New Caledonia and southern French Polynesia</a:t>
            </a:r>
            <a:r>
              <a:rPr lang="en-US" sz="1900" dirty="0">
                <a:solidFill>
                  <a:srgbClr val="000000"/>
                </a:solidFill>
                <a:latin typeface="Lato"/>
                <a:ea typeface="Lato"/>
                <a:cs typeface="Lato"/>
                <a:sym typeface="Lato"/>
              </a:rPr>
              <a:t>. </a:t>
            </a:r>
          </a:p>
          <a:p>
            <a:pPr marL="474975" lvl="1" indent="-237487" algn="l">
              <a:lnSpc>
                <a:spcPct val="150000"/>
              </a:lnSpc>
              <a:buFont typeface="Arial"/>
              <a:buChar char="•"/>
            </a:pPr>
            <a:r>
              <a:rPr lang="en-US" sz="1900" dirty="0">
                <a:solidFill>
                  <a:srgbClr val="000000"/>
                </a:solidFill>
                <a:latin typeface="Lato"/>
                <a:ea typeface="Lato"/>
                <a:cs typeface="Lato"/>
                <a:sym typeface="Lato"/>
              </a:rPr>
              <a:t>Hindcast skill is generally good for Nauru, Kiribati, Tuvalu, Tokelau, FSM, RMI, PNG, Solomon Islands, and Vanuatu, while relatively lower skill is found in parts of the Cook Islands and southern French Polynesia. </a:t>
            </a:r>
          </a:p>
        </p:txBody>
      </p:sp>
      <p:sp>
        <p:nvSpPr>
          <p:cNvPr id="15" name="TextBox 6">
            <a:extLst>
              <a:ext uri="{FF2B5EF4-FFF2-40B4-BE49-F238E27FC236}">
                <a16:creationId xmlns:a16="http://schemas.microsoft.com/office/drawing/2014/main" id="{A04CE75B-86A1-416A-B738-2E81D412427F}"/>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WMO Lead Center for Seasonal Prediction Multi-Model Ensemble</a:t>
            </a:r>
          </a:p>
        </p:txBody>
      </p:sp>
      <p:grpSp>
        <p:nvGrpSpPr>
          <p:cNvPr id="33" name="그룹 32">
            <a:extLst>
              <a:ext uri="{FF2B5EF4-FFF2-40B4-BE49-F238E27FC236}">
                <a16:creationId xmlns:a16="http://schemas.microsoft.com/office/drawing/2014/main" id="{76BF72F7-C115-49A2-B7BC-8A7A93CA0EE3}"/>
              </a:ext>
            </a:extLst>
          </p:cNvPr>
          <p:cNvGrpSpPr/>
          <p:nvPr/>
        </p:nvGrpSpPr>
        <p:grpSpPr>
          <a:xfrm>
            <a:off x="10744200" y="3314700"/>
            <a:ext cx="4495800" cy="2590800"/>
            <a:chOff x="10668000" y="3162300"/>
            <a:chExt cx="4495800" cy="2590800"/>
          </a:xfrm>
        </p:grpSpPr>
        <p:sp>
          <p:nvSpPr>
            <p:cNvPr id="34" name="직사각형 33">
              <a:extLst>
                <a:ext uri="{FF2B5EF4-FFF2-40B4-BE49-F238E27FC236}">
                  <a16:creationId xmlns:a16="http://schemas.microsoft.com/office/drawing/2014/main" id="{23FF77C7-24A6-4DAF-A1E7-C401FB3B59C0}"/>
                </a:ext>
              </a:extLst>
            </p:cNvPr>
            <p:cNvSpPr/>
            <p:nvPr/>
          </p:nvSpPr>
          <p:spPr>
            <a:xfrm>
              <a:off x="10668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직사각형 34">
              <a:extLst>
                <a:ext uri="{FF2B5EF4-FFF2-40B4-BE49-F238E27FC236}">
                  <a16:creationId xmlns:a16="http://schemas.microsoft.com/office/drawing/2014/main" id="{A7489FFB-4103-4BF1-8689-F1BB8332C692}"/>
                </a:ext>
              </a:extLst>
            </p:cNvPr>
            <p:cNvSpPr/>
            <p:nvPr/>
          </p:nvSpPr>
          <p:spPr>
            <a:xfrm>
              <a:off x="10668000" y="52197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직사각형 35">
              <a:extLst>
                <a:ext uri="{FF2B5EF4-FFF2-40B4-BE49-F238E27FC236}">
                  <a16:creationId xmlns:a16="http://schemas.microsoft.com/office/drawing/2014/main" id="{67B2A02D-34EB-41D2-9FDF-16199430A50A}"/>
                </a:ext>
              </a:extLst>
            </p:cNvPr>
            <p:cNvSpPr/>
            <p:nvPr/>
          </p:nvSpPr>
          <p:spPr>
            <a:xfrm>
              <a:off x="14097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395482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5063BDD1-2A4C-4EDE-A26D-12BA8C287C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0971" y="1424147"/>
            <a:ext cx="7013658" cy="5929153"/>
          </a:xfrm>
          <a:prstGeom prst="rect">
            <a:avLst/>
          </a:prstGeom>
        </p:spPr>
      </p:pic>
      <p:sp>
        <p:nvSpPr>
          <p:cNvPr id="5" name="TextBox 5"/>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Precipitation Outlook: February 2027 – April 2027</a:t>
            </a:r>
          </a:p>
        </p:txBody>
      </p:sp>
      <p:sp>
        <p:nvSpPr>
          <p:cNvPr id="9" name="TextBox 9"/>
          <p:cNvSpPr txBox="1"/>
          <p:nvPr/>
        </p:nvSpPr>
        <p:spPr>
          <a:xfrm>
            <a:off x="123045" y="7001832"/>
            <a:ext cx="18041911" cy="3170868"/>
          </a:xfrm>
          <a:prstGeom prst="rect">
            <a:avLst/>
          </a:prstGeom>
        </p:spPr>
        <p:txBody>
          <a:bodyPr wrap="square" lIns="0" tIns="0" rIns="0" bIns="0" rtlCol="0" anchor="t">
            <a:spAutoFit/>
          </a:bodyPr>
          <a:lstStyle/>
          <a:p>
            <a:pPr marL="474975" lvl="1" indent="-237487" algn="l">
              <a:lnSpc>
                <a:spcPct val="150000"/>
              </a:lnSpc>
              <a:buFont typeface="Arial"/>
              <a:buChar char="•"/>
            </a:pPr>
            <a:r>
              <a:rPr lang="en-US" sz="2000" dirty="0">
                <a:solidFill>
                  <a:srgbClr val="000000"/>
                </a:solidFill>
                <a:latin typeface="Lato"/>
                <a:ea typeface="Lato"/>
                <a:cs typeface="Lato"/>
                <a:sym typeface="Lato"/>
              </a:rPr>
              <a:t>The tercile rainfall outlook for February–April 2027 generally continues the pattern projected for November 2026–January 2027, with </a:t>
            </a:r>
            <a:r>
              <a:rPr lang="en-US" sz="2000" b="1" dirty="0">
                <a:solidFill>
                  <a:schemeClr val="accent6"/>
                </a:solidFill>
                <a:latin typeface="Lato"/>
                <a:ea typeface="Lato"/>
                <a:cs typeface="Lato"/>
                <a:sym typeface="Lato"/>
              </a:rPr>
              <a:t>below-normal precipitation favored across much of the western and southwestern Pacific </a:t>
            </a:r>
            <a:r>
              <a:rPr lang="en-US" sz="2000" dirty="0">
                <a:solidFill>
                  <a:srgbClr val="000000"/>
                </a:solidFill>
                <a:latin typeface="Lato"/>
                <a:ea typeface="Lato"/>
                <a:cs typeface="Lato"/>
                <a:sym typeface="Lato"/>
              </a:rPr>
              <a:t>and </a:t>
            </a:r>
            <a:r>
              <a:rPr lang="en-US" sz="2000" b="1" dirty="0">
                <a:solidFill>
                  <a:srgbClr val="008000"/>
                </a:solidFill>
                <a:latin typeface="Lato"/>
                <a:ea typeface="Lato"/>
                <a:cs typeface="Lato"/>
                <a:sym typeface="Lato"/>
              </a:rPr>
              <a:t>above-normal precipitation along the central and eastern equatorial Pacific</a:t>
            </a:r>
            <a:r>
              <a:rPr lang="en-US" sz="2000" dirty="0">
                <a:solidFill>
                  <a:srgbClr val="000000"/>
                </a:solidFill>
                <a:latin typeface="Lato"/>
                <a:ea typeface="Lato"/>
                <a:cs typeface="Lato"/>
                <a:sym typeface="Lato"/>
              </a:rPr>
              <a:t>. </a:t>
            </a:r>
          </a:p>
          <a:p>
            <a:pPr marL="474975" lvl="1" indent="-237487" algn="l">
              <a:lnSpc>
                <a:spcPct val="150000"/>
              </a:lnSpc>
              <a:buFont typeface="Arial"/>
              <a:buChar char="•"/>
            </a:pPr>
            <a:r>
              <a:rPr lang="en-US" sz="2000" dirty="0">
                <a:solidFill>
                  <a:srgbClr val="000000"/>
                </a:solidFill>
                <a:latin typeface="Lato"/>
                <a:ea typeface="Lato"/>
                <a:cs typeface="Lato"/>
                <a:sym typeface="Lato"/>
              </a:rPr>
              <a:t>Below-normal rainfall is favored for </a:t>
            </a:r>
            <a:r>
              <a:rPr lang="en-US" sz="2000" b="1" dirty="0">
                <a:solidFill>
                  <a:schemeClr val="accent6"/>
                </a:solidFill>
                <a:latin typeface="Lato"/>
                <a:ea typeface="Lato"/>
                <a:cs typeface="Lato"/>
                <a:sym typeface="Lato"/>
              </a:rPr>
              <a:t>Palau, most of FSM and RMI, Nauru, Gilbert Islands (Kiribati), northern PNG, Solomon Islands, Vanuatu, Fiji, Tuvalu, Tokelau, Samoa, Tonga, Niue, northern Cook Islands, and northern French Polynesia</a:t>
            </a:r>
            <a:r>
              <a:rPr lang="en-US" sz="2000" dirty="0">
                <a:solidFill>
                  <a:srgbClr val="000000"/>
                </a:solidFill>
                <a:latin typeface="Lato"/>
                <a:ea typeface="Lato"/>
                <a:cs typeface="Lato"/>
                <a:sym typeface="Lato"/>
              </a:rPr>
              <a:t>. Above-normal rainfall is favored for parts of the Line Islands (Kiribati), while near-normal rainfall or no clear guidance is indicated for New Caledonia, southern Cook Islands, and southern French Polynesia. </a:t>
            </a:r>
          </a:p>
          <a:p>
            <a:pPr marL="474975" lvl="1" indent="-237487" algn="l">
              <a:lnSpc>
                <a:spcPct val="150000"/>
              </a:lnSpc>
              <a:buFont typeface="Arial"/>
              <a:buChar char="•"/>
            </a:pPr>
            <a:r>
              <a:rPr lang="en-US" sz="2000" dirty="0">
                <a:solidFill>
                  <a:srgbClr val="000000"/>
                </a:solidFill>
                <a:latin typeface="Lato"/>
                <a:ea typeface="Lato"/>
                <a:cs typeface="Lato"/>
                <a:sym typeface="Lato"/>
              </a:rPr>
              <a:t>Hindcast skill is generally </a:t>
            </a:r>
            <a:r>
              <a:rPr lang="en-US" sz="2000" b="1" dirty="0">
                <a:solidFill>
                  <a:srgbClr val="000000"/>
                </a:solidFill>
                <a:latin typeface="Lato"/>
                <a:ea typeface="Lato"/>
                <a:cs typeface="Lato"/>
                <a:sym typeface="Lato"/>
              </a:rPr>
              <a:t>good for Nauru, Kiribati, Tuvalu, Tokelau, and parts of FSM and RMI</a:t>
            </a:r>
            <a:r>
              <a:rPr lang="en-US" sz="2000" dirty="0">
                <a:solidFill>
                  <a:srgbClr val="000000"/>
                </a:solidFill>
                <a:latin typeface="Lato"/>
                <a:ea typeface="Lato"/>
                <a:cs typeface="Lato"/>
                <a:sym typeface="Lato"/>
              </a:rPr>
              <a:t>. Skill is </a:t>
            </a:r>
            <a:r>
              <a:rPr lang="en-US" sz="2000" b="1" dirty="0">
                <a:solidFill>
                  <a:srgbClr val="000000"/>
                </a:solidFill>
                <a:latin typeface="Lato"/>
                <a:ea typeface="Lato"/>
                <a:cs typeface="Lato"/>
                <a:sym typeface="Lato"/>
              </a:rPr>
              <a:t>acceptable for Palau, PNG, Solomon Islands, Vanuatu, Fiji, Samoa, Tonga, Niue, and the Cook Islands</a:t>
            </a:r>
            <a:r>
              <a:rPr lang="en-US" sz="2000" dirty="0">
                <a:solidFill>
                  <a:srgbClr val="000000"/>
                </a:solidFill>
                <a:latin typeface="Lato"/>
                <a:ea typeface="Lato"/>
                <a:cs typeface="Lato"/>
                <a:sym typeface="Lato"/>
              </a:rPr>
              <a:t>, while relatively lower skill is found in parts of New Caledonia and French Polynesia. </a:t>
            </a:r>
          </a:p>
        </p:txBody>
      </p:sp>
      <p:sp>
        <p:nvSpPr>
          <p:cNvPr id="15" name="TextBox 6">
            <a:extLst>
              <a:ext uri="{FF2B5EF4-FFF2-40B4-BE49-F238E27FC236}">
                <a16:creationId xmlns:a16="http://schemas.microsoft.com/office/drawing/2014/main" id="{A04CE75B-86A1-416A-B738-2E81D412427F}"/>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WMO Lead Center for Seasonal Prediction Multi-Model Ensemble</a:t>
            </a:r>
          </a:p>
        </p:txBody>
      </p:sp>
      <p:pic>
        <p:nvPicPr>
          <p:cNvPr id="8" name="그림 7">
            <a:extLst>
              <a:ext uri="{FF2B5EF4-FFF2-40B4-BE49-F238E27FC236}">
                <a16:creationId xmlns:a16="http://schemas.microsoft.com/office/drawing/2014/main" id="{D60D8818-19C7-47F4-B997-B4D6EDE762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0" y="1605097"/>
            <a:ext cx="6739197" cy="5239726"/>
          </a:xfrm>
          <a:prstGeom prst="rect">
            <a:avLst/>
          </a:prstGeom>
        </p:spPr>
      </p:pic>
      <p:grpSp>
        <p:nvGrpSpPr>
          <p:cNvPr id="11" name="그룹 10">
            <a:extLst>
              <a:ext uri="{FF2B5EF4-FFF2-40B4-BE49-F238E27FC236}">
                <a16:creationId xmlns:a16="http://schemas.microsoft.com/office/drawing/2014/main" id="{2DA892F8-853D-41AB-91C9-388A56E218A4}"/>
              </a:ext>
            </a:extLst>
          </p:cNvPr>
          <p:cNvGrpSpPr/>
          <p:nvPr/>
        </p:nvGrpSpPr>
        <p:grpSpPr>
          <a:xfrm>
            <a:off x="10668000" y="3162300"/>
            <a:ext cx="4495800" cy="2590800"/>
            <a:chOff x="10668000" y="3162300"/>
            <a:chExt cx="4495800" cy="2590800"/>
          </a:xfrm>
        </p:grpSpPr>
        <p:sp>
          <p:nvSpPr>
            <p:cNvPr id="10" name="직사각형 9">
              <a:extLst>
                <a:ext uri="{FF2B5EF4-FFF2-40B4-BE49-F238E27FC236}">
                  <a16:creationId xmlns:a16="http://schemas.microsoft.com/office/drawing/2014/main" id="{A34EB1CF-772B-4EE1-B6B2-B4123230CF8A}"/>
                </a:ext>
              </a:extLst>
            </p:cNvPr>
            <p:cNvSpPr/>
            <p:nvPr/>
          </p:nvSpPr>
          <p:spPr>
            <a:xfrm>
              <a:off x="10668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a:extLst>
                <a:ext uri="{FF2B5EF4-FFF2-40B4-BE49-F238E27FC236}">
                  <a16:creationId xmlns:a16="http://schemas.microsoft.com/office/drawing/2014/main" id="{C393BD3C-609E-4EDB-84FA-628C803E0244}"/>
                </a:ext>
              </a:extLst>
            </p:cNvPr>
            <p:cNvSpPr/>
            <p:nvPr/>
          </p:nvSpPr>
          <p:spPr>
            <a:xfrm>
              <a:off x="10668000" y="52197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직사각형 24">
              <a:extLst>
                <a:ext uri="{FF2B5EF4-FFF2-40B4-BE49-F238E27FC236}">
                  <a16:creationId xmlns:a16="http://schemas.microsoft.com/office/drawing/2014/main" id="{914AE10C-41C2-471F-91F6-9F944994D077}"/>
                </a:ext>
              </a:extLst>
            </p:cNvPr>
            <p:cNvSpPr/>
            <p:nvPr/>
          </p:nvSpPr>
          <p:spPr>
            <a:xfrm>
              <a:off x="14097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9149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그림 13">
            <a:extLst>
              <a:ext uri="{FF2B5EF4-FFF2-40B4-BE49-F238E27FC236}">
                <a16:creationId xmlns:a16="http://schemas.microsoft.com/office/drawing/2014/main" id="{C3F09E08-3387-45DD-80B5-A1EBE4564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19" y="1602005"/>
            <a:ext cx="4287394" cy="3624444"/>
          </a:xfrm>
          <a:prstGeom prst="rect">
            <a:avLst/>
          </a:prstGeom>
        </p:spPr>
      </p:pic>
      <p:sp>
        <p:nvSpPr>
          <p:cNvPr id="5" name="TextBox 5"/>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Precipitation Outlook</a:t>
            </a:r>
          </a:p>
        </p:txBody>
      </p:sp>
      <p:sp>
        <p:nvSpPr>
          <p:cNvPr id="15" name="TextBox 6">
            <a:extLst>
              <a:ext uri="{FF2B5EF4-FFF2-40B4-BE49-F238E27FC236}">
                <a16:creationId xmlns:a16="http://schemas.microsoft.com/office/drawing/2014/main" id="{A04CE75B-86A1-416A-B738-2E81D412427F}"/>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BoM</a:t>
            </a:r>
          </a:p>
        </p:txBody>
      </p:sp>
      <p:pic>
        <p:nvPicPr>
          <p:cNvPr id="3" name="그림 2">
            <a:extLst>
              <a:ext uri="{FF2B5EF4-FFF2-40B4-BE49-F238E27FC236}">
                <a16:creationId xmlns:a16="http://schemas.microsoft.com/office/drawing/2014/main" id="{51F77EB8-8730-4B15-9BE0-3D74BD6F5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3513" y="1511761"/>
            <a:ext cx="5608287" cy="4217846"/>
          </a:xfrm>
          <a:prstGeom prst="rect">
            <a:avLst/>
          </a:prstGeom>
        </p:spPr>
      </p:pic>
      <p:pic>
        <p:nvPicPr>
          <p:cNvPr id="16" name="그림 15">
            <a:extLst>
              <a:ext uri="{FF2B5EF4-FFF2-40B4-BE49-F238E27FC236}">
                <a16:creationId xmlns:a16="http://schemas.microsoft.com/office/drawing/2014/main" id="{C2FB8550-60B4-411B-8045-F43B647D9A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1400" y="1511761"/>
            <a:ext cx="5151631" cy="4293026"/>
          </a:xfrm>
          <a:prstGeom prst="rect">
            <a:avLst/>
          </a:prstGeom>
        </p:spPr>
      </p:pic>
      <p:pic>
        <p:nvPicPr>
          <p:cNvPr id="12" name="그림 11">
            <a:extLst>
              <a:ext uri="{FF2B5EF4-FFF2-40B4-BE49-F238E27FC236}">
                <a16:creationId xmlns:a16="http://schemas.microsoft.com/office/drawing/2014/main" id="{933EC312-444A-4F7A-AB45-A1BBCC8301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01400" y="5891149"/>
            <a:ext cx="5151631" cy="4293026"/>
          </a:xfrm>
          <a:prstGeom prst="rect">
            <a:avLst/>
          </a:prstGeom>
        </p:spPr>
      </p:pic>
      <p:pic>
        <p:nvPicPr>
          <p:cNvPr id="1026" name="Picture 2" descr="outlooks rain">
            <a:extLst>
              <a:ext uri="{FF2B5EF4-FFF2-40B4-BE49-F238E27FC236}">
                <a16:creationId xmlns:a16="http://schemas.microsoft.com/office/drawing/2014/main" id="{B64DC1C4-1A45-D523-9CB8-CB35D57939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3513" y="5891149"/>
            <a:ext cx="5608287" cy="42179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0CD6292-B125-5C37-C98A-E759D6E5929E}"/>
              </a:ext>
            </a:extLst>
          </p:cNvPr>
          <p:cNvSpPr txBox="1"/>
          <p:nvPr/>
        </p:nvSpPr>
        <p:spPr>
          <a:xfrm>
            <a:off x="5410200" y="4305300"/>
            <a:ext cx="1300292" cy="400110"/>
          </a:xfrm>
          <a:prstGeom prst="rect">
            <a:avLst/>
          </a:prstGeom>
          <a:noFill/>
        </p:spPr>
        <p:txBody>
          <a:bodyPr wrap="none" rtlCol="0">
            <a:spAutoFit/>
          </a:bodyPr>
          <a:lstStyle/>
          <a:p>
            <a:r>
              <a:rPr kumimoji="1" lang="en-US" altLang="ko-KR" sz="2000" b="1" dirty="0"/>
              <a:t>Nov to Jan</a:t>
            </a:r>
            <a:endParaRPr kumimoji="1" lang="ko-KR" altLang="en-US" sz="2000" b="1" dirty="0"/>
          </a:p>
        </p:txBody>
      </p:sp>
      <p:sp>
        <p:nvSpPr>
          <p:cNvPr id="4" name="TextBox 3">
            <a:extLst>
              <a:ext uri="{FF2B5EF4-FFF2-40B4-BE49-F238E27FC236}">
                <a16:creationId xmlns:a16="http://schemas.microsoft.com/office/drawing/2014/main" id="{5084F889-B260-1FAD-2168-D1E901CE158B}"/>
              </a:ext>
            </a:extLst>
          </p:cNvPr>
          <p:cNvSpPr txBox="1"/>
          <p:nvPr/>
        </p:nvSpPr>
        <p:spPr>
          <a:xfrm>
            <a:off x="5410200" y="8744212"/>
            <a:ext cx="1303690" cy="400110"/>
          </a:xfrm>
          <a:prstGeom prst="rect">
            <a:avLst/>
          </a:prstGeom>
          <a:noFill/>
        </p:spPr>
        <p:txBody>
          <a:bodyPr wrap="none" rtlCol="0">
            <a:spAutoFit/>
          </a:bodyPr>
          <a:lstStyle/>
          <a:p>
            <a:r>
              <a:rPr kumimoji="1" lang="en-US" altLang="ko-KR" sz="2000" b="1" dirty="0"/>
              <a:t>Dec to Feb</a:t>
            </a:r>
            <a:endParaRPr kumimoji="1" lang="ko-KR" altLang="en-US" sz="2000" b="1" dirty="0"/>
          </a:p>
        </p:txBody>
      </p:sp>
    </p:spTree>
    <p:extLst>
      <p:ext uri="{BB962C8B-B14F-4D97-AF65-F5344CB8AC3E}">
        <p14:creationId xmlns:p14="http://schemas.microsoft.com/office/powerpoint/2010/main" val="1123452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98082-A21E-A826-A285-30BBF2EFE82D}"/>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8221AA06-0774-28B3-E330-536B7DD9FE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7756" y="1864204"/>
            <a:ext cx="6050280" cy="392450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3507A4BA-4281-3C4D-B325-E782D071C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7756" y="5981700"/>
            <a:ext cx="6050280" cy="3924506"/>
          </a:xfrm>
          <a:prstGeom prst="rect">
            <a:avLst/>
          </a:prstGeom>
          <a:noFill/>
          <a:extLst>
            <a:ext uri="{909E8E84-426E-40DD-AFC4-6F175D3DCCD1}">
              <a14:hiddenFill xmlns:a14="http://schemas.microsoft.com/office/drawing/2010/main">
                <a:solidFill>
                  <a:srgbClr val="FFFFFF"/>
                </a:solidFill>
              </a14:hiddenFill>
            </a:ext>
          </a:extLst>
        </p:spPr>
      </p:pic>
      <p:pic>
        <p:nvPicPr>
          <p:cNvPr id="14" name="그림 13">
            <a:extLst>
              <a:ext uri="{FF2B5EF4-FFF2-40B4-BE49-F238E27FC236}">
                <a16:creationId xmlns:a16="http://schemas.microsoft.com/office/drawing/2014/main" id="{A8A58479-114C-798E-3B2A-DB71FBCBB4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19" y="1602005"/>
            <a:ext cx="4287394" cy="3624444"/>
          </a:xfrm>
          <a:prstGeom prst="rect">
            <a:avLst/>
          </a:prstGeom>
        </p:spPr>
      </p:pic>
      <p:sp>
        <p:nvSpPr>
          <p:cNvPr id="5" name="TextBox 5">
            <a:extLst>
              <a:ext uri="{FF2B5EF4-FFF2-40B4-BE49-F238E27FC236}">
                <a16:creationId xmlns:a16="http://schemas.microsoft.com/office/drawing/2014/main" id="{566D4F3C-79A0-63F4-F462-A8A0B7DD0103}"/>
              </a:ext>
            </a:extLst>
          </p:cNvPr>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Precipitation Outlook</a:t>
            </a:r>
          </a:p>
        </p:txBody>
      </p:sp>
      <p:sp>
        <p:nvSpPr>
          <p:cNvPr id="15" name="TextBox 6">
            <a:extLst>
              <a:ext uri="{FF2B5EF4-FFF2-40B4-BE49-F238E27FC236}">
                <a16:creationId xmlns:a16="http://schemas.microsoft.com/office/drawing/2014/main" id="{02FEA374-8B63-BF53-A127-0E446DD4A141}"/>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NIWA</a:t>
            </a:r>
          </a:p>
        </p:txBody>
      </p:sp>
      <p:sp>
        <p:nvSpPr>
          <p:cNvPr id="2" name="TextBox 1">
            <a:extLst>
              <a:ext uri="{FF2B5EF4-FFF2-40B4-BE49-F238E27FC236}">
                <a16:creationId xmlns:a16="http://schemas.microsoft.com/office/drawing/2014/main" id="{255413CD-5FEA-1E2D-43E3-89BCAFCC7342}"/>
              </a:ext>
            </a:extLst>
          </p:cNvPr>
          <p:cNvSpPr txBox="1"/>
          <p:nvPr/>
        </p:nvSpPr>
        <p:spPr>
          <a:xfrm>
            <a:off x="4876800" y="4777654"/>
            <a:ext cx="1300292" cy="400110"/>
          </a:xfrm>
          <a:prstGeom prst="rect">
            <a:avLst/>
          </a:prstGeom>
          <a:noFill/>
        </p:spPr>
        <p:txBody>
          <a:bodyPr wrap="none" rtlCol="0">
            <a:spAutoFit/>
          </a:bodyPr>
          <a:lstStyle/>
          <a:p>
            <a:r>
              <a:rPr kumimoji="1" lang="en-US" altLang="ko-KR" sz="2000" b="1" dirty="0"/>
              <a:t>Nov to Jan</a:t>
            </a:r>
            <a:endParaRPr kumimoji="1" lang="ko-KR" altLang="en-US" sz="2000" b="1" dirty="0"/>
          </a:p>
        </p:txBody>
      </p:sp>
      <p:sp>
        <p:nvSpPr>
          <p:cNvPr id="4" name="TextBox 3">
            <a:extLst>
              <a:ext uri="{FF2B5EF4-FFF2-40B4-BE49-F238E27FC236}">
                <a16:creationId xmlns:a16="http://schemas.microsoft.com/office/drawing/2014/main" id="{01DEB63B-91DC-741A-170F-7A4113472577}"/>
              </a:ext>
            </a:extLst>
          </p:cNvPr>
          <p:cNvSpPr txBox="1"/>
          <p:nvPr/>
        </p:nvSpPr>
        <p:spPr>
          <a:xfrm>
            <a:off x="4889810" y="8858190"/>
            <a:ext cx="1315488" cy="400110"/>
          </a:xfrm>
          <a:prstGeom prst="rect">
            <a:avLst/>
          </a:prstGeom>
          <a:noFill/>
        </p:spPr>
        <p:txBody>
          <a:bodyPr wrap="none" rtlCol="0">
            <a:spAutoFit/>
          </a:bodyPr>
          <a:lstStyle/>
          <a:p>
            <a:r>
              <a:rPr kumimoji="1" lang="en-US" altLang="ko-KR" sz="2000" b="1" dirty="0"/>
              <a:t>Jan to Mar</a:t>
            </a:r>
            <a:endParaRPr kumimoji="1" lang="ko-KR" altLang="en-US" sz="2000" b="1" dirty="0"/>
          </a:p>
        </p:txBody>
      </p:sp>
      <p:pic>
        <p:nvPicPr>
          <p:cNvPr id="8" name="그림 7">
            <a:extLst>
              <a:ext uri="{FF2B5EF4-FFF2-40B4-BE49-F238E27FC236}">
                <a16:creationId xmlns:a16="http://schemas.microsoft.com/office/drawing/2014/main" id="{996D0CC7-8608-D0B0-45AA-A555420D28B9}"/>
              </a:ext>
            </a:extLst>
          </p:cNvPr>
          <p:cNvPicPr>
            <a:picLocks noChangeAspect="1"/>
          </p:cNvPicPr>
          <p:nvPr/>
        </p:nvPicPr>
        <p:blipFill>
          <a:blip r:embed="rId5"/>
          <a:stretch>
            <a:fillRect/>
          </a:stretch>
        </p:blipFill>
        <p:spPr>
          <a:xfrm>
            <a:off x="12749862" y="1864204"/>
            <a:ext cx="4564011" cy="3920368"/>
          </a:xfrm>
          <a:prstGeom prst="rect">
            <a:avLst/>
          </a:prstGeom>
        </p:spPr>
      </p:pic>
      <p:pic>
        <p:nvPicPr>
          <p:cNvPr id="10" name="그림 9">
            <a:extLst>
              <a:ext uri="{FF2B5EF4-FFF2-40B4-BE49-F238E27FC236}">
                <a16:creationId xmlns:a16="http://schemas.microsoft.com/office/drawing/2014/main" id="{28242B5A-8419-2888-4A58-A2BA882DAD45}"/>
              </a:ext>
            </a:extLst>
          </p:cNvPr>
          <p:cNvPicPr>
            <a:picLocks noChangeAspect="1"/>
          </p:cNvPicPr>
          <p:nvPr/>
        </p:nvPicPr>
        <p:blipFill>
          <a:blip r:embed="rId6"/>
          <a:stretch>
            <a:fillRect/>
          </a:stretch>
        </p:blipFill>
        <p:spPr>
          <a:xfrm>
            <a:off x="11582400" y="6043242"/>
            <a:ext cx="6429578" cy="3604330"/>
          </a:xfrm>
          <a:prstGeom prst="rect">
            <a:avLst/>
          </a:prstGeom>
        </p:spPr>
      </p:pic>
    </p:spTree>
    <p:extLst>
      <p:ext uri="{BB962C8B-B14F-4D97-AF65-F5344CB8AC3E}">
        <p14:creationId xmlns:p14="http://schemas.microsoft.com/office/powerpoint/2010/main" val="2613211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lected Data Image">
            <a:extLst>
              <a:ext uri="{FF2B5EF4-FFF2-40B4-BE49-F238E27FC236}">
                <a16:creationId xmlns:a16="http://schemas.microsoft.com/office/drawing/2014/main" id="{1C922896-E9BA-06A9-02E0-2D3865F9A0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714500"/>
            <a:ext cx="5105400" cy="40535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elected Data Image">
            <a:extLst>
              <a:ext uri="{FF2B5EF4-FFF2-40B4-BE49-F238E27FC236}">
                <a16:creationId xmlns:a16="http://schemas.microsoft.com/office/drawing/2014/main" id="{4C911400-8433-AEBE-13A4-092B77719B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6134100"/>
            <a:ext cx="5105400" cy="40535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196E50F-5DE0-3C55-127D-4F591D91D2D7}"/>
              </a:ext>
            </a:extLst>
          </p:cNvPr>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Precipitation Outlook</a:t>
            </a:r>
          </a:p>
        </p:txBody>
      </p:sp>
      <p:sp>
        <p:nvSpPr>
          <p:cNvPr id="3" name="TextBox 6">
            <a:extLst>
              <a:ext uri="{FF2B5EF4-FFF2-40B4-BE49-F238E27FC236}">
                <a16:creationId xmlns:a16="http://schemas.microsoft.com/office/drawing/2014/main" id="{5BBA0BCA-7AA2-63F9-56B4-0285D87D3AEE}"/>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APCC</a:t>
            </a:r>
          </a:p>
        </p:txBody>
      </p:sp>
      <p:pic>
        <p:nvPicPr>
          <p:cNvPr id="4" name="그림 3">
            <a:extLst>
              <a:ext uri="{FF2B5EF4-FFF2-40B4-BE49-F238E27FC236}">
                <a16:creationId xmlns:a16="http://schemas.microsoft.com/office/drawing/2014/main" id="{6DB0E5A7-A733-1FE3-F74B-5F4AF4FD0C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19" y="1602005"/>
            <a:ext cx="4287394" cy="3624444"/>
          </a:xfrm>
          <a:prstGeom prst="rect">
            <a:avLst/>
          </a:prstGeom>
        </p:spPr>
      </p:pic>
      <p:pic>
        <p:nvPicPr>
          <p:cNvPr id="5" name="그림 4">
            <a:extLst>
              <a:ext uri="{FF2B5EF4-FFF2-40B4-BE49-F238E27FC236}">
                <a16:creationId xmlns:a16="http://schemas.microsoft.com/office/drawing/2014/main" id="{C7D0C7CF-8597-5694-7CC1-E1F3A83DAA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519" y="6105308"/>
            <a:ext cx="4287394" cy="3624445"/>
          </a:xfrm>
          <a:prstGeom prst="rect">
            <a:avLst/>
          </a:prstGeom>
        </p:spPr>
      </p:pic>
      <p:sp>
        <p:nvSpPr>
          <p:cNvPr id="6" name="TextBox 5">
            <a:extLst>
              <a:ext uri="{FF2B5EF4-FFF2-40B4-BE49-F238E27FC236}">
                <a16:creationId xmlns:a16="http://schemas.microsoft.com/office/drawing/2014/main" id="{DAC18BC2-8484-FAC1-BC96-BDCF576A81D7}"/>
              </a:ext>
            </a:extLst>
          </p:cNvPr>
          <p:cNvSpPr txBox="1"/>
          <p:nvPr/>
        </p:nvSpPr>
        <p:spPr>
          <a:xfrm>
            <a:off x="5638800" y="2171700"/>
            <a:ext cx="1300292" cy="400110"/>
          </a:xfrm>
          <a:prstGeom prst="rect">
            <a:avLst/>
          </a:prstGeom>
          <a:noFill/>
        </p:spPr>
        <p:txBody>
          <a:bodyPr wrap="none" rtlCol="0">
            <a:spAutoFit/>
          </a:bodyPr>
          <a:lstStyle/>
          <a:p>
            <a:r>
              <a:rPr kumimoji="1" lang="en-US" altLang="ko-KR" sz="2000" b="1" dirty="0">
                <a:effectLst>
                  <a:glow rad="63500">
                    <a:schemeClr val="bg1">
                      <a:alpha val="40000"/>
                    </a:schemeClr>
                  </a:glow>
                </a:effectLst>
              </a:rPr>
              <a:t>Nov to Jan</a:t>
            </a:r>
            <a:endParaRPr kumimoji="1" lang="ko-KR" altLang="en-US" sz="2000" b="1" dirty="0">
              <a:effectLst>
                <a:glow rad="63500">
                  <a:schemeClr val="bg1">
                    <a:alpha val="40000"/>
                  </a:schemeClr>
                </a:glow>
              </a:effectLst>
            </a:endParaRPr>
          </a:p>
        </p:txBody>
      </p:sp>
      <p:sp>
        <p:nvSpPr>
          <p:cNvPr id="7" name="TextBox 6">
            <a:extLst>
              <a:ext uri="{FF2B5EF4-FFF2-40B4-BE49-F238E27FC236}">
                <a16:creationId xmlns:a16="http://schemas.microsoft.com/office/drawing/2014/main" id="{6252B020-7581-E82C-5D3D-78442AAFD8DF}"/>
              </a:ext>
            </a:extLst>
          </p:cNvPr>
          <p:cNvSpPr txBox="1"/>
          <p:nvPr/>
        </p:nvSpPr>
        <p:spPr>
          <a:xfrm>
            <a:off x="5638800" y="6591300"/>
            <a:ext cx="1289264" cy="400110"/>
          </a:xfrm>
          <a:prstGeom prst="rect">
            <a:avLst/>
          </a:prstGeom>
          <a:noFill/>
        </p:spPr>
        <p:txBody>
          <a:bodyPr wrap="none" rtlCol="0">
            <a:spAutoFit/>
          </a:bodyPr>
          <a:lstStyle/>
          <a:p>
            <a:r>
              <a:rPr kumimoji="1" lang="en-US" altLang="ko-KR" sz="2000" b="1" dirty="0">
                <a:effectLst>
                  <a:glow rad="63500">
                    <a:schemeClr val="bg1">
                      <a:alpha val="40000"/>
                    </a:schemeClr>
                  </a:glow>
                </a:effectLst>
              </a:rPr>
              <a:t>Feb to Apr</a:t>
            </a:r>
            <a:endParaRPr kumimoji="1" lang="ko-KR" altLang="en-US" sz="2000" b="1" dirty="0">
              <a:effectLst>
                <a:glow rad="63500">
                  <a:schemeClr val="bg1">
                    <a:alpha val="40000"/>
                  </a:schemeClr>
                </a:glow>
              </a:effectLst>
            </a:endParaRPr>
          </a:p>
        </p:txBody>
      </p:sp>
      <p:pic>
        <p:nvPicPr>
          <p:cNvPr id="3078" name="Picture 6" descr="Selected Data Image">
            <a:extLst>
              <a:ext uri="{FF2B5EF4-FFF2-40B4-BE49-F238E27FC236}">
                <a16:creationId xmlns:a16="http://schemas.microsoft.com/office/drawing/2014/main" id="{9ED843FC-CF28-10F3-98E2-F3B9AC03A3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48893" y="1727200"/>
            <a:ext cx="5486507" cy="405350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lected Data Image">
            <a:extLst>
              <a:ext uri="{FF2B5EF4-FFF2-40B4-BE49-F238E27FC236}">
                <a16:creationId xmlns:a16="http://schemas.microsoft.com/office/drawing/2014/main" id="{7F3B947E-37FB-385B-C520-1D39FD0097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48893" y="6134100"/>
            <a:ext cx="5486507" cy="4053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068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7840D-9B9A-EBB8-4C0B-FD2A2C76FFA9}"/>
            </a:ext>
          </a:extLst>
        </p:cNvPr>
        <p:cNvGrpSpPr/>
        <p:nvPr/>
      </p:nvGrpSpPr>
      <p:grpSpPr>
        <a:xfrm>
          <a:off x="0" y="0"/>
          <a:ext cx="0" cy="0"/>
          <a:chOff x="0" y="0"/>
          <a:chExt cx="0" cy="0"/>
        </a:xfrm>
      </p:grpSpPr>
      <p:sp>
        <p:nvSpPr>
          <p:cNvPr id="2" name="TextBox 5">
            <a:extLst>
              <a:ext uri="{FF2B5EF4-FFF2-40B4-BE49-F238E27FC236}">
                <a16:creationId xmlns:a16="http://schemas.microsoft.com/office/drawing/2014/main" id="{CAF15210-E8FE-9B5F-7356-814C351B1B6B}"/>
              </a:ext>
            </a:extLst>
          </p:cNvPr>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Precipitation Outlook</a:t>
            </a:r>
          </a:p>
        </p:txBody>
      </p:sp>
      <p:sp>
        <p:nvSpPr>
          <p:cNvPr id="3" name="TextBox 6">
            <a:extLst>
              <a:ext uri="{FF2B5EF4-FFF2-40B4-BE49-F238E27FC236}">
                <a16:creationId xmlns:a16="http://schemas.microsoft.com/office/drawing/2014/main" id="{AB523F18-E4BF-F916-2B3D-2A86936F45E8}"/>
              </a:ext>
            </a:extLst>
          </p:cNvPr>
          <p:cNvSpPr txBox="1"/>
          <p:nvPr/>
        </p:nvSpPr>
        <p:spPr>
          <a:xfrm>
            <a:off x="5359033" y="1223096"/>
            <a:ext cx="4586167"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NMME (</a:t>
            </a:r>
            <a:r>
              <a:rPr lang="en-US" altLang="ko-KR" sz="2199" dirty="0">
                <a:solidFill>
                  <a:srgbClr val="000000"/>
                </a:solidFill>
                <a:latin typeface="Lato"/>
                <a:ea typeface="Lato"/>
                <a:cs typeface="Lato"/>
                <a:sym typeface="Lato"/>
              </a:rPr>
              <a:t>NOAA)</a:t>
            </a:r>
            <a:endParaRPr lang="en-US" sz="2199" dirty="0">
              <a:solidFill>
                <a:srgbClr val="000000"/>
              </a:solidFill>
              <a:latin typeface="Lato"/>
              <a:ea typeface="Lato"/>
              <a:cs typeface="Lato"/>
              <a:sym typeface="Lato"/>
            </a:endParaRPr>
          </a:p>
        </p:txBody>
      </p:sp>
      <p:pic>
        <p:nvPicPr>
          <p:cNvPr id="4" name="그림 3">
            <a:extLst>
              <a:ext uri="{FF2B5EF4-FFF2-40B4-BE49-F238E27FC236}">
                <a16:creationId xmlns:a16="http://schemas.microsoft.com/office/drawing/2014/main" id="{6B7B2D7F-4D15-F184-0E7A-C6ABD24DF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519" y="2307602"/>
            <a:ext cx="4287394" cy="3624444"/>
          </a:xfrm>
          <a:prstGeom prst="rect">
            <a:avLst/>
          </a:prstGeom>
        </p:spPr>
      </p:pic>
      <p:grpSp>
        <p:nvGrpSpPr>
          <p:cNvPr id="12" name="그룹 11">
            <a:extLst>
              <a:ext uri="{FF2B5EF4-FFF2-40B4-BE49-F238E27FC236}">
                <a16:creationId xmlns:a16="http://schemas.microsoft.com/office/drawing/2014/main" id="{1B487E2E-FC3E-FB5B-77BA-58B62C755170}"/>
              </a:ext>
            </a:extLst>
          </p:cNvPr>
          <p:cNvGrpSpPr/>
          <p:nvPr/>
        </p:nvGrpSpPr>
        <p:grpSpPr>
          <a:xfrm>
            <a:off x="5306198" y="2150120"/>
            <a:ext cx="4691837" cy="7914048"/>
            <a:chOff x="5181600" y="2150120"/>
            <a:chExt cx="4691837" cy="7914048"/>
          </a:xfrm>
        </p:grpSpPr>
        <p:pic>
          <p:nvPicPr>
            <p:cNvPr id="5122" name="Picture 2" descr="Selected Data Image">
              <a:extLst>
                <a:ext uri="{FF2B5EF4-FFF2-40B4-BE49-F238E27FC236}">
                  <a16:creationId xmlns:a16="http://schemas.microsoft.com/office/drawing/2014/main" id="{7990C78C-609F-539F-C3C5-272E141041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2305361"/>
              <a:ext cx="4691837" cy="362444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elected Data Image">
              <a:extLst>
                <a:ext uri="{FF2B5EF4-FFF2-40B4-BE49-F238E27FC236}">
                  <a16:creationId xmlns:a16="http://schemas.microsoft.com/office/drawing/2014/main" id="{94B2DBA1-A3A5-CC67-CFC3-6945B7CF9D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6439724"/>
              <a:ext cx="4691837" cy="36244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DB8B3B2-6AF4-D6E8-D0AF-16EFC8ABC381}"/>
                </a:ext>
              </a:extLst>
            </p:cNvPr>
            <p:cNvSpPr txBox="1"/>
            <p:nvPr/>
          </p:nvSpPr>
          <p:spPr>
            <a:xfrm>
              <a:off x="5390112" y="2150120"/>
              <a:ext cx="1300292" cy="400110"/>
            </a:xfrm>
            <a:prstGeom prst="rect">
              <a:avLst/>
            </a:prstGeom>
            <a:noFill/>
          </p:spPr>
          <p:txBody>
            <a:bodyPr wrap="none" rtlCol="0">
              <a:spAutoFit/>
            </a:bodyPr>
            <a:lstStyle/>
            <a:p>
              <a:r>
                <a:rPr kumimoji="1" lang="en-US" altLang="ko-KR" sz="2000" b="1" dirty="0">
                  <a:effectLst>
                    <a:glow rad="63500">
                      <a:schemeClr val="bg1">
                        <a:alpha val="40000"/>
                      </a:schemeClr>
                    </a:glow>
                  </a:effectLst>
                </a:rPr>
                <a:t>Nov to Jan</a:t>
              </a:r>
              <a:endParaRPr kumimoji="1" lang="ko-KR" altLang="en-US" sz="2000" b="1" dirty="0">
                <a:effectLst>
                  <a:glow rad="63500">
                    <a:schemeClr val="bg1">
                      <a:alpha val="40000"/>
                    </a:schemeClr>
                  </a:glow>
                </a:effectLst>
              </a:endParaRPr>
            </a:p>
          </p:txBody>
        </p:sp>
        <p:sp>
          <p:nvSpPr>
            <p:cNvPr id="7" name="TextBox 6">
              <a:extLst>
                <a:ext uri="{FF2B5EF4-FFF2-40B4-BE49-F238E27FC236}">
                  <a16:creationId xmlns:a16="http://schemas.microsoft.com/office/drawing/2014/main" id="{CA2B73A7-F3E5-D7B6-2219-2C3A8F15D737}"/>
                </a:ext>
              </a:extLst>
            </p:cNvPr>
            <p:cNvSpPr txBox="1"/>
            <p:nvPr/>
          </p:nvSpPr>
          <p:spPr>
            <a:xfrm>
              <a:off x="5390112" y="6286500"/>
              <a:ext cx="1315488" cy="400110"/>
            </a:xfrm>
            <a:prstGeom prst="rect">
              <a:avLst/>
            </a:prstGeom>
            <a:noFill/>
          </p:spPr>
          <p:txBody>
            <a:bodyPr wrap="none" rtlCol="0">
              <a:spAutoFit/>
            </a:bodyPr>
            <a:lstStyle/>
            <a:p>
              <a:r>
                <a:rPr kumimoji="1" lang="en-US" altLang="ko-KR" sz="2000" b="1" dirty="0">
                  <a:effectLst>
                    <a:glow rad="63500">
                      <a:schemeClr val="bg1">
                        <a:alpha val="40000"/>
                      </a:schemeClr>
                    </a:glow>
                  </a:effectLst>
                </a:rPr>
                <a:t>Jan to Mar</a:t>
              </a:r>
              <a:endParaRPr kumimoji="1" lang="ko-KR" altLang="en-US" sz="2000" b="1" dirty="0">
                <a:effectLst>
                  <a:glow rad="63500">
                    <a:schemeClr val="bg1">
                      <a:alpha val="40000"/>
                    </a:schemeClr>
                  </a:glow>
                </a:effectLst>
              </a:endParaRPr>
            </a:p>
          </p:txBody>
        </p:sp>
      </p:grpSp>
      <p:sp>
        <p:nvSpPr>
          <p:cNvPr id="8" name="TextBox 6">
            <a:extLst>
              <a:ext uri="{FF2B5EF4-FFF2-40B4-BE49-F238E27FC236}">
                <a16:creationId xmlns:a16="http://schemas.microsoft.com/office/drawing/2014/main" id="{4A663F2D-5B09-7264-52E8-F24175D03550}"/>
              </a:ext>
            </a:extLst>
          </p:cNvPr>
          <p:cNvSpPr txBox="1"/>
          <p:nvPr/>
        </p:nvSpPr>
        <p:spPr>
          <a:xfrm>
            <a:off x="11801360" y="1223096"/>
            <a:ext cx="4586167"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a:t>
            </a:r>
            <a:r>
              <a:rPr lang="en-US" sz="2199" dirty="0" err="1">
                <a:solidFill>
                  <a:srgbClr val="000000"/>
                </a:solidFill>
                <a:latin typeface="Lato"/>
                <a:ea typeface="Lato"/>
                <a:cs typeface="Lato"/>
                <a:sym typeface="Lato"/>
              </a:rPr>
              <a:t>Meteo</a:t>
            </a:r>
            <a:r>
              <a:rPr lang="en-US" sz="2199" dirty="0">
                <a:solidFill>
                  <a:srgbClr val="000000"/>
                </a:solidFill>
                <a:latin typeface="Lato"/>
                <a:ea typeface="Lato"/>
                <a:cs typeface="Lato"/>
                <a:sym typeface="Lato"/>
              </a:rPr>
              <a:t>-France</a:t>
            </a:r>
          </a:p>
        </p:txBody>
      </p:sp>
      <p:grpSp>
        <p:nvGrpSpPr>
          <p:cNvPr id="13" name="그룹 12">
            <a:extLst>
              <a:ext uri="{FF2B5EF4-FFF2-40B4-BE49-F238E27FC236}">
                <a16:creationId xmlns:a16="http://schemas.microsoft.com/office/drawing/2014/main" id="{69FC91CF-4A5F-3509-6E31-58DE8A7B7593}"/>
              </a:ext>
            </a:extLst>
          </p:cNvPr>
          <p:cNvGrpSpPr/>
          <p:nvPr/>
        </p:nvGrpSpPr>
        <p:grpSpPr>
          <a:xfrm>
            <a:off x="11120087" y="1686013"/>
            <a:ext cx="5948713" cy="8189715"/>
            <a:chOff x="11120087" y="1686013"/>
            <a:chExt cx="5948713" cy="8189715"/>
          </a:xfrm>
        </p:grpSpPr>
        <p:pic>
          <p:nvPicPr>
            <p:cNvPr id="5126" name="Picture 6" descr="NDJ 2026/2027">
              <a:extLst>
                <a:ext uri="{FF2B5EF4-FFF2-40B4-BE49-F238E27FC236}">
                  <a16:creationId xmlns:a16="http://schemas.microsoft.com/office/drawing/2014/main" id="{4531FB95-D8D4-7022-49B0-9C5FEC0666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01682" y="1686013"/>
              <a:ext cx="5767118" cy="394592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JFM 2027">
              <a:extLst>
                <a:ext uri="{FF2B5EF4-FFF2-40B4-BE49-F238E27FC236}">
                  <a16:creationId xmlns:a16="http://schemas.microsoft.com/office/drawing/2014/main" id="{7A2C6199-2864-7097-CD07-DEB5398EDB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20087" y="5929805"/>
              <a:ext cx="5767119" cy="394592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D66E09E-5E62-2055-8436-64A127BDC55B}"/>
                </a:ext>
              </a:extLst>
            </p:cNvPr>
            <p:cNvSpPr txBox="1"/>
            <p:nvPr/>
          </p:nvSpPr>
          <p:spPr>
            <a:xfrm>
              <a:off x="15677112" y="1945285"/>
              <a:ext cx="1300292" cy="400110"/>
            </a:xfrm>
            <a:prstGeom prst="rect">
              <a:avLst/>
            </a:prstGeom>
            <a:noFill/>
          </p:spPr>
          <p:txBody>
            <a:bodyPr wrap="none" rtlCol="0">
              <a:spAutoFit/>
            </a:bodyPr>
            <a:lstStyle/>
            <a:p>
              <a:r>
                <a:rPr kumimoji="1" lang="en-US" altLang="ko-KR" sz="2000" b="1" dirty="0">
                  <a:effectLst>
                    <a:glow rad="63500">
                      <a:schemeClr val="bg1">
                        <a:alpha val="40000"/>
                      </a:schemeClr>
                    </a:glow>
                  </a:effectLst>
                </a:rPr>
                <a:t>Nov to Jan</a:t>
              </a:r>
              <a:endParaRPr kumimoji="1" lang="ko-KR" altLang="en-US" sz="2000" b="1" dirty="0">
                <a:effectLst>
                  <a:glow rad="63500">
                    <a:schemeClr val="bg1">
                      <a:alpha val="40000"/>
                    </a:schemeClr>
                  </a:glow>
                </a:effectLst>
              </a:endParaRPr>
            </a:p>
          </p:txBody>
        </p:sp>
        <p:sp>
          <p:nvSpPr>
            <p:cNvPr id="11" name="TextBox 10">
              <a:extLst>
                <a:ext uri="{FF2B5EF4-FFF2-40B4-BE49-F238E27FC236}">
                  <a16:creationId xmlns:a16="http://schemas.microsoft.com/office/drawing/2014/main" id="{C5DDE77E-3DFC-0080-8856-44E1519D5E88}"/>
                </a:ext>
              </a:extLst>
            </p:cNvPr>
            <p:cNvSpPr txBox="1"/>
            <p:nvPr/>
          </p:nvSpPr>
          <p:spPr>
            <a:xfrm>
              <a:off x="15677112" y="6189077"/>
              <a:ext cx="1315488" cy="400110"/>
            </a:xfrm>
            <a:prstGeom prst="rect">
              <a:avLst/>
            </a:prstGeom>
            <a:noFill/>
          </p:spPr>
          <p:txBody>
            <a:bodyPr wrap="none" rtlCol="0">
              <a:spAutoFit/>
            </a:bodyPr>
            <a:lstStyle/>
            <a:p>
              <a:r>
                <a:rPr kumimoji="1" lang="en-US" altLang="ko-KR" sz="2000" b="1" dirty="0">
                  <a:effectLst>
                    <a:glow rad="63500">
                      <a:schemeClr val="bg1">
                        <a:alpha val="40000"/>
                      </a:schemeClr>
                    </a:glow>
                  </a:effectLst>
                </a:rPr>
                <a:t>Jan to Mar</a:t>
              </a:r>
              <a:endParaRPr kumimoji="1" lang="ko-KR" altLang="en-US" sz="2000" b="1" dirty="0">
                <a:effectLst>
                  <a:glow rad="63500">
                    <a:schemeClr val="bg1">
                      <a:alpha val="40000"/>
                    </a:schemeClr>
                  </a:glow>
                </a:effectLst>
              </a:endParaRPr>
            </a:p>
          </p:txBody>
        </p:sp>
      </p:grpSp>
    </p:spTree>
    <p:extLst>
      <p:ext uri="{BB962C8B-B14F-4D97-AF65-F5344CB8AC3E}">
        <p14:creationId xmlns:p14="http://schemas.microsoft.com/office/powerpoint/2010/main" val="22201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r:embed="rId2">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10" name="TextBox 10"/>
          <p:cNvSpPr txBox="1"/>
          <p:nvPr/>
        </p:nvSpPr>
        <p:spPr>
          <a:xfrm>
            <a:off x="6743153" y="3303757"/>
            <a:ext cx="9776883" cy="897682"/>
          </a:xfrm>
          <a:prstGeom prst="rect">
            <a:avLst/>
          </a:prstGeom>
        </p:spPr>
        <p:txBody>
          <a:bodyPr wrap="square" lIns="0" tIns="0" rIns="0" bIns="0" rtlCol="0" anchor="t">
            <a:spAutoFit/>
          </a:bodyPr>
          <a:lstStyle/>
          <a:p>
            <a:pPr algn="ctr">
              <a:lnSpc>
                <a:spcPts val="6960"/>
              </a:lnSpc>
            </a:pPr>
            <a:r>
              <a:rPr lang="en-US" sz="6000" b="1" dirty="0">
                <a:solidFill>
                  <a:srgbClr val="0892CD"/>
                </a:solidFill>
                <a:latin typeface="Roboto Bold"/>
                <a:ea typeface="Roboto Bold"/>
                <a:cs typeface="Roboto Bold"/>
                <a:sym typeface="Roboto Bold"/>
              </a:rPr>
              <a:t>Temperature Outlook </a:t>
            </a:r>
          </a:p>
        </p:txBody>
      </p:sp>
      <p:grpSp>
        <p:nvGrpSpPr>
          <p:cNvPr id="9" name="그룹 8">
            <a:extLst>
              <a:ext uri="{FF2B5EF4-FFF2-40B4-BE49-F238E27FC236}">
                <a16:creationId xmlns:a16="http://schemas.microsoft.com/office/drawing/2014/main" id="{CEF12BD7-479B-A405-AA7A-BDE51B2EB44C}"/>
              </a:ext>
            </a:extLst>
          </p:cNvPr>
          <p:cNvGrpSpPr/>
          <p:nvPr/>
        </p:nvGrpSpPr>
        <p:grpSpPr>
          <a:xfrm>
            <a:off x="7848600" y="6983243"/>
            <a:ext cx="10073267" cy="2424840"/>
            <a:chOff x="7848600" y="6983243"/>
            <a:chExt cx="10073267" cy="2424840"/>
          </a:xfrm>
        </p:grpSpPr>
        <p:grpSp>
          <p:nvGrpSpPr>
            <p:cNvPr id="11" name="Group 13">
              <a:extLst>
                <a:ext uri="{FF2B5EF4-FFF2-40B4-BE49-F238E27FC236}">
                  <a16:creationId xmlns:a16="http://schemas.microsoft.com/office/drawing/2014/main" id="{99BA42BA-13D6-5410-3A00-49E739C4BF3B}"/>
                </a:ext>
              </a:extLst>
            </p:cNvPr>
            <p:cNvGrpSpPr/>
            <p:nvPr/>
          </p:nvGrpSpPr>
          <p:grpSpPr>
            <a:xfrm>
              <a:off x="7888789" y="7200767"/>
              <a:ext cx="3344231" cy="1130473"/>
              <a:chOff x="0" y="0"/>
              <a:chExt cx="4458974" cy="1507298"/>
            </a:xfrm>
          </p:grpSpPr>
          <p:sp>
            <p:nvSpPr>
              <p:cNvPr id="36" name="Freeform 14">
                <a:extLst>
                  <a:ext uri="{FF2B5EF4-FFF2-40B4-BE49-F238E27FC236}">
                    <a16:creationId xmlns:a16="http://schemas.microsoft.com/office/drawing/2014/main" id="{3A28D1D5-EA76-4206-F87F-C42F0E02F003}"/>
                  </a:ext>
                </a:extLst>
              </p:cNvPr>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37" name="Freeform 15">
                <a:extLst>
                  <a:ext uri="{FF2B5EF4-FFF2-40B4-BE49-F238E27FC236}">
                    <a16:creationId xmlns:a16="http://schemas.microsoft.com/office/drawing/2014/main" id="{78EB2B59-5E92-B4B3-5014-56A7878BC5B5}"/>
                  </a:ext>
                </a:extLst>
              </p:cNvPr>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38" name="Freeform 16">
                <a:extLst>
                  <a:ext uri="{FF2B5EF4-FFF2-40B4-BE49-F238E27FC236}">
                    <a16:creationId xmlns:a16="http://schemas.microsoft.com/office/drawing/2014/main" id="{B8A68116-091A-93A6-DAD4-99B6ECE4FFA0}"/>
                  </a:ext>
                </a:extLst>
              </p:cNvPr>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39" name="Freeform 17">
                <a:extLst>
                  <a:ext uri="{FF2B5EF4-FFF2-40B4-BE49-F238E27FC236}">
                    <a16:creationId xmlns:a16="http://schemas.microsoft.com/office/drawing/2014/main" id="{4FD876EE-6375-E2FF-49B7-E9A1D83F5466}"/>
                  </a:ext>
                </a:extLst>
              </p:cNvPr>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12" name="그림 11">
              <a:extLst>
                <a:ext uri="{FF2B5EF4-FFF2-40B4-BE49-F238E27FC236}">
                  <a16:creationId xmlns:a16="http://schemas.microsoft.com/office/drawing/2014/main" id="{CF4106C2-562D-EADC-A9F6-CDA5E09041B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28339" y="6983243"/>
              <a:ext cx="1106374" cy="1565520"/>
            </a:xfrm>
            <a:prstGeom prst="rect">
              <a:avLst/>
            </a:prstGeom>
          </p:spPr>
        </p:pic>
        <p:pic>
          <p:nvPicPr>
            <p:cNvPr id="21" name="Picture 10" descr="A picture containing food&#10;&#10;Description automatically generated">
              <a:extLst>
                <a:ext uri="{FF2B5EF4-FFF2-40B4-BE49-F238E27FC236}">
                  <a16:creationId xmlns:a16="http://schemas.microsoft.com/office/drawing/2014/main" id="{4C2A943D-01F9-F9E9-77F6-113E5D9BBEDB}"/>
                </a:ext>
              </a:extLst>
            </p:cNvPr>
            <p:cNvPicPr>
              <a:picLocks noChangeAspect="1"/>
            </p:cNvPicPr>
            <p:nvPr/>
          </p:nvPicPr>
          <p:blipFill>
            <a:blip r:embed="rId11" cstate="print">
              <a:extLst>
                <a:ext uri="{28A0092B-C50C-407E-A947-70E740481C1C}">
                  <a14:useLocalDpi xmlns:a14="http://schemas.microsoft.com/office/drawing/2010/main" val="0"/>
                </a:ext>
              </a:extLst>
            </a:blip>
            <a:srcRect l="4957" r="-1"/>
            <a:stretch/>
          </p:blipFill>
          <p:spPr>
            <a:xfrm>
              <a:off x="13685875" y="8539063"/>
              <a:ext cx="857155" cy="842315"/>
            </a:xfrm>
            <a:prstGeom prst="rect">
              <a:avLst/>
            </a:prstGeom>
          </p:spPr>
        </p:pic>
        <p:pic>
          <p:nvPicPr>
            <p:cNvPr id="29" name="Picture 1" descr="niwa-logo - Bragato Research Institute">
              <a:extLst>
                <a:ext uri="{FF2B5EF4-FFF2-40B4-BE49-F238E27FC236}">
                  <a16:creationId xmlns:a16="http://schemas.microsoft.com/office/drawing/2014/main" id="{71821A0F-F6C7-8356-CEA6-ADC9A11FF8D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577273" y="8705745"/>
              <a:ext cx="1007259" cy="50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reeform 10">
              <a:extLst>
                <a:ext uri="{FF2B5EF4-FFF2-40B4-BE49-F238E27FC236}">
                  <a16:creationId xmlns:a16="http://schemas.microsoft.com/office/drawing/2014/main" id="{E1AF7A7E-8E29-16DF-7438-7E2612573E9B}"/>
                </a:ext>
              </a:extLst>
            </p:cNvPr>
            <p:cNvSpPr/>
            <p:nvPr/>
          </p:nvSpPr>
          <p:spPr>
            <a:xfrm>
              <a:off x="7848600" y="8606001"/>
              <a:ext cx="1957151" cy="708438"/>
            </a:xfrm>
            <a:custGeom>
              <a:avLst/>
              <a:gdLst/>
              <a:ahLst/>
              <a:cxnLst/>
              <a:rect l="l" t="t" r="r" b="b"/>
              <a:pathLst>
                <a:path w="2609535" h="944584">
                  <a:moveTo>
                    <a:pt x="0" y="0"/>
                  </a:moveTo>
                  <a:lnTo>
                    <a:pt x="2609535" y="0"/>
                  </a:lnTo>
                  <a:lnTo>
                    <a:pt x="2609535" y="944585"/>
                  </a:lnTo>
                  <a:lnTo>
                    <a:pt x="0" y="944585"/>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31" name="Freeform 12">
              <a:extLst>
                <a:ext uri="{FF2B5EF4-FFF2-40B4-BE49-F238E27FC236}">
                  <a16:creationId xmlns:a16="http://schemas.microsoft.com/office/drawing/2014/main" id="{A02CD5E0-4FAD-D924-675E-C2AE95B61E76}"/>
                </a:ext>
              </a:extLst>
            </p:cNvPr>
            <p:cNvSpPr/>
            <p:nvPr/>
          </p:nvSpPr>
          <p:spPr>
            <a:xfrm>
              <a:off x="9927845" y="8650859"/>
              <a:ext cx="1527334" cy="618722"/>
            </a:xfrm>
            <a:custGeom>
              <a:avLst/>
              <a:gdLst/>
              <a:ahLst/>
              <a:cxnLst/>
              <a:rect l="l" t="t" r="r" b="b"/>
              <a:pathLst>
                <a:path w="2036445" h="824962">
                  <a:moveTo>
                    <a:pt x="0" y="0"/>
                  </a:moveTo>
                  <a:lnTo>
                    <a:pt x="2036445" y="0"/>
                  </a:lnTo>
                  <a:lnTo>
                    <a:pt x="2036445" y="824962"/>
                  </a:lnTo>
                  <a:lnTo>
                    <a:pt x="0" y="824962"/>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32" name="Freeform 13">
              <a:extLst>
                <a:ext uri="{FF2B5EF4-FFF2-40B4-BE49-F238E27FC236}">
                  <a16:creationId xmlns:a16="http://schemas.microsoft.com/office/drawing/2014/main" id="{0844FACB-5BDC-753D-B625-0ED57040A545}"/>
                </a:ext>
              </a:extLst>
            </p:cNvPr>
            <p:cNvSpPr/>
            <p:nvPr/>
          </p:nvSpPr>
          <p:spPr>
            <a:xfrm>
              <a:off x="15740612" y="7333717"/>
              <a:ext cx="2181255" cy="864573"/>
            </a:xfrm>
            <a:custGeom>
              <a:avLst/>
              <a:gdLst/>
              <a:ahLst/>
              <a:cxnLst/>
              <a:rect l="l" t="t" r="r" b="b"/>
              <a:pathLst>
                <a:path w="2908340" h="1152763">
                  <a:moveTo>
                    <a:pt x="0" y="0"/>
                  </a:moveTo>
                  <a:lnTo>
                    <a:pt x="2908340" y="0"/>
                  </a:lnTo>
                  <a:lnTo>
                    <a:pt x="2908340" y="1152763"/>
                  </a:lnTo>
                  <a:lnTo>
                    <a:pt x="0" y="1152763"/>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33" name="Freeform 17">
              <a:extLst>
                <a:ext uri="{FF2B5EF4-FFF2-40B4-BE49-F238E27FC236}">
                  <a16:creationId xmlns:a16="http://schemas.microsoft.com/office/drawing/2014/main" id="{E1CF97CD-1E16-1F5B-4653-26578D23046A}"/>
                </a:ext>
              </a:extLst>
            </p:cNvPr>
            <p:cNvSpPr/>
            <p:nvPr/>
          </p:nvSpPr>
          <p:spPr>
            <a:xfrm>
              <a:off x="14665126" y="8596285"/>
              <a:ext cx="719678" cy="727871"/>
            </a:xfrm>
            <a:custGeom>
              <a:avLst/>
              <a:gdLst/>
              <a:ahLst/>
              <a:cxnLst/>
              <a:rect l="l" t="t" r="r" b="b"/>
              <a:pathLst>
                <a:path w="959571" h="970494">
                  <a:moveTo>
                    <a:pt x="0" y="0"/>
                  </a:moveTo>
                  <a:lnTo>
                    <a:pt x="959571" y="0"/>
                  </a:lnTo>
                  <a:lnTo>
                    <a:pt x="959571" y="970494"/>
                  </a:lnTo>
                  <a:lnTo>
                    <a:pt x="0" y="970494"/>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34" name="Freeform 14">
              <a:extLst>
                <a:ext uri="{FF2B5EF4-FFF2-40B4-BE49-F238E27FC236}">
                  <a16:creationId xmlns:a16="http://schemas.microsoft.com/office/drawing/2014/main" id="{9D99C8BE-BAFA-BFC2-2C32-4A98385852CF}"/>
                </a:ext>
              </a:extLst>
            </p:cNvPr>
            <p:cNvSpPr/>
            <p:nvPr/>
          </p:nvSpPr>
          <p:spPr>
            <a:xfrm>
              <a:off x="12706626" y="8512358"/>
              <a:ext cx="857155" cy="895725"/>
            </a:xfrm>
            <a:custGeom>
              <a:avLst/>
              <a:gdLst/>
              <a:ahLst/>
              <a:cxnLst/>
              <a:rect l="l" t="t" r="r" b="b"/>
              <a:pathLst>
                <a:path w="1142873" h="1194300">
                  <a:moveTo>
                    <a:pt x="0" y="0"/>
                  </a:moveTo>
                  <a:lnTo>
                    <a:pt x="1142873" y="0"/>
                  </a:lnTo>
                  <a:lnTo>
                    <a:pt x="1142873" y="1194301"/>
                  </a:lnTo>
                  <a:lnTo>
                    <a:pt x="0" y="1194301"/>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sp>
          <p:nvSpPr>
            <p:cNvPr id="35" name="Freeform 11">
              <a:extLst>
                <a:ext uri="{FF2B5EF4-FFF2-40B4-BE49-F238E27FC236}">
                  <a16:creationId xmlns:a16="http://schemas.microsoft.com/office/drawing/2014/main" id="{396A1665-4E1C-06D0-8D35-1AB44FDBB73D}"/>
                </a:ext>
              </a:extLst>
            </p:cNvPr>
            <p:cNvSpPr/>
            <p:nvPr/>
          </p:nvSpPr>
          <p:spPr>
            <a:xfrm>
              <a:off x="12330032" y="7405693"/>
              <a:ext cx="3415260" cy="720620"/>
            </a:xfrm>
            <a:custGeom>
              <a:avLst/>
              <a:gdLst/>
              <a:ahLst/>
              <a:cxnLst/>
              <a:rect l="l" t="t" r="r" b="b"/>
              <a:pathLst>
                <a:path w="4553680" h="960826">
                  <a:moveTo>
                    <a:pt x="0" y="0"/>
                  </a:moveTo>
                  <a:lnTo>
                    <a:pt x="4553680" y="0"/>
                  </a:lnTo>
                  <a:lnTo>
                    <a:pt x="4553680" y="960827"/>
                  </a:lnTo>
                  <a:lnTo>
                    <a:pt x="0" y="960827"/>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a:p>
          </p:txBody>
        </p:sp>
      </p:grpSp>
    </p:spTree>
    <p:extLst>
      <p:ext uri="{BB962C8B-B14F-4D97-AF65-F5344CB8AC3E}">
        <p14:creationId xmlns:p14="http://schemas.microsoft.com/office/powerpoint/2010/main" val="3811969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a:extLst>
              <a:ext uri="{FF2B5EF4-FFF2-40B4-BE49-F238E27FC236}">
                <a16:creationId xmlns:a16="http://schemas.microsoft.com/office/drawing/2014/main" id="{73D2A888-03D9-4223-AD03-A3BF80C5AB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1404" y="1576546"/>
            <a:ext cx="6859629" cy="5798942"/>
          </a:xfrm>
          <a:prstGeom prst="rect">
            <a:avLst/>
          </a:prstGeom>
        </p:spPr>
      </p:pic>
      <p:pic>
        <p:nvPicPr>
          <p:cNvPr id="3" name="그림 2">
            <a:extLst>
              <a:ext uri="{FF2B5EF4-FFF2-40B4-BE49-F238E27FC236}">
                <a16:creationId xmlns:a16="http://schemas.microsoft.com/office/drawing/2014/main" id="{B942C140-EB0D-4EF6-AC9F-2767FA97C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0" y="1757496"/>
            <a:ext cx="6739196" cy="5239725"/>
          </a:xfrm>
          <a:prstGeom prst="rect">
            <a:avLst/>
          </a:prstGeom>
        </p:spPr>
      </p:pic>
      <p:sp>
        <p:nvSpPr>
          <p:cNvPr id="5" name="TextBox 5"/>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Temperature Outlook: November 2026 – January 2027</a:t>
            </a:r>
          </a:p>
        </p:txBody>
      </p:sp>
      <p:sp>
        <p:nvSpPr>
          <p:cNvPr id="9" name="TextBox 9"/>
          <p:cNvSpPr txBox="1"/>
          <p:nvPr/>
        </p:nvSpPr>
        <p:spPr>
          <a:xfrm>
            <a:off x="123045" y="7048500"/>
            <a:ext cx="17936355" cy="3170868"/>
          </a:xfrm>
          <a:prstGeom prst="rect">
            <a:avLst/>
          </a:prstGeom>
        </p:spPr>
        <p:txBody>
          <a:bodyPr wrap="square" lIns="0" tIns="0" rIns="0" bIns="0" rtlCol="0" anchor="t">
            <a:spAutoFit/>
          </a:bodyPr>
          <a:lstStyle/>
          <a:p>
            <a:pPr marL="474975" lvl="1" indent="-237487" algn="l">
              <a:lnSpc>
                <a:spcPct val="150000"/>
              </a:lnSpc>
              <a:buFont typeface="Arial"/>
              <a:buChar char="•"/>
            </a:pPr>
            <a:r>
              <a:rPr lang="en-US" sz="2000" dirty="0">
                <a:latin typeface="Lato"/>
                <a:ea typeface="Lato"/>
                <a:cs typeface="Lato"/>
                <a:sym typeface="Lato"/>
              </a:rPr>
              <a:t>The tercile air temperature outlook for November 2026–January 2027 shows a broad pattern of </a:t>
            </a:r>
            <a:r>
              <a:rPr lang="en-US" sz="2000" b="1" dirty="0">
                <a:solidFill>
                  <a:srgbClr val="FF0000"/>
                </a:solidFill>
                <a:latin typeface="Lato"/>
                <a:ea typeface="Lato"/>
                <a:cs typeface="Lato"/>
                <a:sym typeface="Lato"/>
              </a:rPr>
              <a:t>above-normal temperatures across the western and northern tropical Pacific</a:t>
            </a:r>
            <a:r>
              <a:rPr lang="en-US" sz="2000" dirty="0">
                <a:latin typeface="Lato"/>
                <a:ea typeface="Lato"/>
                <a:cs typeface="Lato"/>
                <a:sym typeface="Lato"/>
              </a:rPr>
              <a:t>, with </a:t>
            </a:r>
            <a:r>
              <a:rPr lang="en-US" sz="2000" b="1" dirty="0">
                <a:solidFill>
                  <a:srgbClr val="0432FF"/>
                </a:solidFill>
                <a:latin typeface="Lato"/>
                <a:ea typeface="Lato"/>
                <a:cs typeface="Lato"/>
                <a:sym typeface="Lato"/>
              </a:rPr>
              <a:t>below-normal temperatures favored over parts of the southeastern tropical Pacific</a:t>
            </a:r>
            <a:r>
              <a:rPr lang="en-US" sz="2000" dirty="0">
                <a:latin typeface="Lato"/>
                <a:ea typeface="Lato"/>
                <a:cs typeface="Lato"/>
                <a:sym typeface="Lato"/>
              </a:rPr>
              <a:t>. </a:t>
            </a:r>
          </a:p>
          <a:p>
            <a:pPr marL="474975" lvl="1" indent="-237487" algn="l">
              <a:lnSpc>
                <a:spcPct val="150000"/>
              </a:lnSpc>
              <a:buFont typeface="Arial"/>
              <a:buChar char="•"/>
            </a:pPr>
            <a:r>
              <a:rPr lang="en-US" sz="2000" b="1" dirty="0">
                <a:solidFill>
                  <a:srgbClr val="FF0000"/>
                </a:solidFill>
                <a:latin typeface="Lato"/>
                <a:ea typeface="Lato"/>
                <a:cs typeface="Lato"/>
                <a:sym typeface="Lato"/>
              </a:rPr>
              <a:t>Above-normal air temperatures are favored for Palau, Guam, CNMI, FSM, RMI, PNG, Solomon Islands, Vanuatu, Nauru, Kiribati, Tuvalu, Tokelau, Fiji, Samoa, Tonga, and much of the Cook Islands and French Polynesia</a:t>
            </a:r>
            <a:r>
              <a:rPr lang="en-US" sz="2000" dirty="0">
                <a:solidFill>
                  <a:srgbClr val="000000"/>
                </a:solidFill>
                <a:latin typeface="Lato"/>
                <a:ea typeface="Lato"/>
                <a:cs typeface="Lato"/>
                <a:sym typeface="Lato"/>
              </a:rPr>
              <a:t>. Near-normal or below-normal temperatures are favored for parts of the southern Cook Islands and southern French Polynesia, with some spatial variations across New Caledonia.  </a:t>
            </a:r>
          </a:p>
          <a:p>
            <a:pPr marL="474975" lvl="1" indent="-237487" algn="l">
              <a:lnSpc>
                <a:spcPct val="150000"/>
              </a:lnSpc>
              <a:buFont typeface="Arial"/>
              <a:buChar char="•"/>
            </a:pPr>
            <a:r>
              <a:rPr lang="en-US" sz="2000" dirty="0">
                <a:solidFill>
                  <a:srgbClr val="000000"/>
                </a:solidFill>
                <a:latin typeface="Lato"/>
                <a:ea typeface="Lato"/>
                <a:cs typeface="Lato"/>
                <a:sym typeface="Lato"/>
              </a:rPr>
              <a:t>Hindcast skill is generally good over much of the western and central tropical Pacific, including PNG, Solomon Islands, FSM, RMI, Kiribati, Tuvalu, and Vanuatu</a:t>
            </a:r>
            <a:r>
              <a:rPr lang="en-US" altLang="ko-KR" sz="2000" dirty="0">
                <a:solidFill>
                  <a:srgbClr val="000000"/>
                </a:solidFill>
                <a:latin typeface="Lato"/>
                <a:ea typeface="Lato"/>
                <a:cs typeface="Lato"/>
                <a:sym typeface="Lato"/>
              </a:rPr>
              <a:t>.</a:t>
            </a:r>
            <a:r>
              <a:rPr lang="en-US" sz="2000" dirty="0">
                <a:solidFill>
                  <a:srgbClr val="000000"/>
                </a:solidFill>
                <a:latin typeface="Lato"/>
                <a:ea typeface="Lato"/>
                <a:cs typeface="Lato"/>
                <a:sym typeface="Lato"/>
              </a:rPr>
              <a:t> Skill is relatively lower in parts of the subtropical South Pacific, particularly around the southern Cook Islands and southern French Polynesia. </a:t>
            </a:r>
          </a:p>
        </p:txBody>
      </p:sp>
      <p:sp>
        <p:nvSpPr>
          <p:cNvPr id="15" name="TextBox 6">
            <a:extLst>
              <a:ext uri="{FF2B5EF4-FFF2-40B4-BE49-F238E27FC236}">
                <a16:creationId xmlns:a16="http://schemas.microsoft.com/office/drawing/2014/main" id="{A04CE75B-86A1-416A-B738-2E81D412427F}"/>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WMO Lead Center for Seasonal Prediction Multi-Model Ensemble</a:t>
            </a:r>
          </a:p>
        </p:txBody>
      </p:sp>
      <p:grpSp>
        <p:nvGrpSpPr>
          <p:cNvPr id="16" name="그룹 15">
            <a:extLst>
              <a:ext uri="{FF2B5EF4-FFF2-40B4-BE49-F238E27FC236}">
                <a16:creationId xmlns:a16="http://schemas.microsoft.com/office/drawing/2014/main" id="{F9AC852C-2512-45A6-B14F-9FF868B675DD}"/>
              </a:ext>
            </a:extLst>
          </p:cNvPr>
          <p:cNvGrpSpPr/>
          <p:nvPr/>
        </p:nvGrpSpPr>
        <p:grpSpPr>
          <a:xfrm>
            <a:off x="10668000" y="3238500"/>
            <a:ext cx="4495800" cy="2590800"/>
            <a:chOff x="10668000" y="3162300"/>
            <a:chExt cx="4495800" cy="2590800"/>
          </a:xfrm>
        </p:grpSpPr>
        <p:sp>
          <p:nvSpPr>
            <p:cNvPr id="17" name="직사각형 16">
              <a:extLst>
                <a:ext uri="{FF2B5EF4-FFF2-40B4-BE49-F238E27FC236}">
                  <a16:creationId xmlns:a16="http://schemas.microsoft.com/office/drawing/2014/main" id="{DFD93214-1751-4BE6-9F64-2030225105DF}"/>
                </a:ext>
              </a:extLst>
            </p:cNvPr>
            <p:cNvSpPr/>
            <p:nvPr/>
          </p:nvSpPr>
          <p:spPr>
            <a:xfrm>
              <a:off x="10668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8BB50EBF-D18C-4001-8A3B-671056C4F45D}"/>
                </a:ext>
              </a:extLst>
            </p:cNvPr>
            <p:cNvSpPr/>
            <p:nvPr/>
          </p:nvSpPr>
          <p:spPr>
            <a:xfrm>
              <a:off x="10668000" y="52197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a:extLst>
                <a:ext uri="{FF2B5EF4-FFF2-40B4-BE49-F238E27FC236}">
                  <a16:creationId xmlns:a16="http://schemas.microsoft.com/office/drawing/2014/main" id="{C375755E-4BAA-4EF9-83B2-4B1818FD7FC8}"/>
                </a:ext>
              </a:extLst>
            </p:cNvPr>
            <p:cNvSpPr/>
            <p:nvPr/>
          </p:nvSpPr>
          <p:spPr>
            <a:xfrm>
              <a:off x="14097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756949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09F54C8A-71AE-4F27-9FFA-9901B04ED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0" y="1757496"/>
            <a:ext cx="6739196" cy="5239725"/>
          </a:xfrm>
          <a:prstGeom prst="rect">
            <a:avLst/>
          </a:prstGeom>
        </p:spPr>
      </p:pic>
      <p:pic>
        <p:nvPicPr>
          <p:cNvPr id="3" name="그림 2">
            <a:extLst>
              <a:ext uri="{FF2B5EF4-FFF2-40B4-BE49-F238E27FC236}">
                <a16:creationId xmlns:a16="http://schemas.microsoft.com/office/drawing/2014/main" id="{2C927941-B12A-4C04-815F-FB7FE61C2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0972" y="1576546"/>
            <a:ext cx="6833384" cy="5776754"/>
          </a:xfrm>
          <a:prstGeom prst="rect">
            <a:avLst/>
          </a:prstGeom>
        </p:spPr>
      </p:pic>
      <p:sp>
        <p:nvSpPr>
          <p:cNvPr id="5" name="TextBox 5"/>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Temperature Outlook: February 2027 – April 2027</a:t>
            </a:r>
          </a:p>
        </p:txBody>
      </p:sp>
      <p:sp>
        <p:nvSpPr>
          <p:cNvPr id="9" name="TextBox 9"/>
          <p:cNvSpPr txBox="1"/>
          <p:nvPr/>
        </p:nvSpPr>
        <p:spPr>
          <a:xfrm>
            <a:off x="123045" y="7001832"/>
            <a:ext cx="18041911" cy="3170868"/>
          </a:xfrm>
          <a:prstGeom prst="rect">
            <a:avLst/>
          </a:prstGeom>
        </p:spPr>
        <p:txBody>
          <a:bodyPr wrap="square" lIns="0" tIns="0" rIns="0" bIns="0" rtlCol="0" anchor="t">
            <a:spAutoFit/>
          </a:bodyPr>
          <a:lstStyle/>
          <a:p>
            <a:pPr marL="474975" lvl="1" indent="-237487" algn="l">
              <a:lnSpc>
                <a:spcPct val="150000"/>
              </a:lnSpc>
              <a:buFont typeface="Arial"/>
              <a:buChar char="•"/>
            </a:pPr>
            <a:r>
              <a:rPr lang="en-US" sz="2000" dirty="0">
                <a:solidFill>
                  <a:srgbClr val="000000"/>
                </a:solidFill>
                <a:latin typeface="Lato"/>
                <a:ea typeface="Lato"/>
                <a:cs typeface="Lato"/>
                <a:sym typeface="Lato"/>
              </a:rPr>
              <a:t>The tercile air temperature outlook for February–April 2027 shows a similar pattern to the preceding season, with </a:t>
            </a:r>
            <a:r>
              <a:rPr lang="en-US" sz="2000" b="1" dirty="0">
                <a:solidFill>
                  <a:srgbClr val="FF0000"/>
                </a:solidFill>
                <a:latin typeface="Lato"/>
                <a:ea typeface="Lato"/>
                <a:cs typeface="Lato"/>
                <a:sym typeface="Lato"/>
              </a:rPr>
              <a:t>above-normal temperature</a:t>
            </a:r>
            <a:r>
              <a:rPr lang="en-US" altLang="ko-KR" sz="2000" b="1" dirty="0">
                <a:solidFill>
                  <a:srgbClr val="FF0000"/>
                </a:solidFill>
                <a:latin typeface="Lato"/>
                <a:ea typeface="Lato"/>
                <a:cs typeface="Lato"/>
                <a:sym typeface="Lato"/>
              </a:rPr>
              <a:t>s</a:t>
            </a:r>
            <a:r>
              <a:rPr lang="en-US" sz="2000" b="1" dirty="0">
                <a:solidFill>
                  <a:srgbClr val="FF0000"/>
                </a:solidFill>
                <a:latin typeface="Lato"/>
                <a:ea typeface="Lato"/>
                <a:cs typeface="Lato"/>
                <a:sym typeface="Lato"/>
              </a:rPr>
              <a:t> favored across much of the western and central tropical Pacific</a:t>
            </a:r>
            <a:r>
              <a:rPr lang="en-US" sz="2000" dirty="0">
                <a:solidFill>
                  <a:srgbClr val="FF0000"/>
                </a:solidFill>
                <a:latin typeface="Lato"/>
                <a:ea typeface="Lato"/>
                <a:cs typeface="Lato"/>
                <a:sym typeface="Lato"/>
              </a:rPr>
              <a:t> </a:t>
            </a:r>
            <a:r>
              <a:rPr lang="en-US" sz="2000" dirty="0">
                <a:solidFill>
                  <a:srgbClr val="000000"/>
                </a:solidFill>
                <a:latin typeface="Lato"/>
                <a:ea typeface="Lato"/>
                <a:cs typeface="Lato"/>
                <a:sym typeface="Lato"/>
              </a:rPr>
              <a:t>and </a:t>
            </a:r>
            <a:r>
              <a:rPr lang="en-US" sz="2000" b="1" dirty="0">
                <a:solidFill>
                  <a:srgbClr val="0432FF"/>
                </a:solidFill>
                <a:latin typeface="Lato"/>
                <a:ea typeface="Lato"/>
                <a:cs typeface="Lato"/>
                <a:sym typeface="Lato"/>
              </a:rPr>
              <a:t>below-normal temperatures favored over parts of the eastern and southeastern Pacific</a:t>
            </a:r>
            <a:r>
              <a:rPr lang="en-US" sz="2000" dirty="0">
                <a:solidFill>
                  <a:srgbClr val="000000"/>
                </a:solidFill>
                <a:latin typeface="Lato"/>
                <a:ea typeface="Lato"/>
                <a:cs typeface="Lato"/>
                <a:sym typeface="Lato"/>
              </a:rPr>
              <a:t>. </a:t>
            </a:r>
          </a:p>
          <a:p>
            <a:pPr marL="474975" lvl="1" indent="-237487" algn="l">
              <a:lnSpc>
                <a:spcPct val="150000"/>
              </a:lnSpc>
              <a:buFont typeface="Arial"/>
              <a:buChar char="•"/>
            </a:pPr>
            <a:r>
              <a:rPr lang="en-US" sz="2000" b="1" dirty="0">
                <a:solidFill>
                  <a:srgbClr val="FF0000"/>
                </a:solidFill>
                <a:latin typeface="Lato"/>
                <a:ea typeface="Lato"/>
                <a:cs typeface="Lato"/>
                <a:sym typeface="Lato"/>
              </a:rPr>
              <a:t>Above-normal air temperatures are favored for </a:t>
            </a:r>
            <a:r>
              <a:rPr lang="en-US" altLang="ko-KR" sz="2000" b="1" dirty="0">
                <a:solidFill>
                  <a:srgbClr val="FF0000"/>
                </a:solidFill>
                <a:latin typeface="Lato"/>
                <a:ea typeface="Lato"/>
                <a:cs typeface="Lato"/>
                <a:sym typeface="Lato"/>
              </a:rPr>
              <a:t>Palau, Guam, CNMI, FSM, RMI, PNG, Solomon Islands, Vanuatu, New Caledonia, Nauru, Kiribati, Tuvalu, Tokelau, Fiji, Samoa, Tonga, Niue, and much of the Cook Islands and French Polynesia</a:t>
            </a:r>
            <a:r>
              <a:rPr lang="en-US" altLang="ko-KR" sz="2000" dirty="0">
                <a:solidFill>
                  <a:srgbClr val="000000"/>
                </a:solidFill>
                <a:latin typeface="Lato"/>
                <a:ea typeface="Lato"/>
                <a:cs typeface="Lato"/>
                <a:sym typeface="Lato"/>
              </a:rPr>
              <a:t>. Near-normal or below-normal temperatures are favored for parts of the southern Cook Islands and southern French Polynesia. </a:t>
            </a:r>
          </a:p>
          <a:p>
            <a:pPr marL="474975" lvl="1" indent="-237487" algn="l">
              <a:lnSpc>
                <a:spcPct val="150000"/>
              </a:lnSpc>
              <a:buFont typeface="Arial"/>
              <a:buChar char="•"/>
            </a:pPr>
            <a:r>
              <a:rPr lang="en-US" altLang="ko-KR" sz="2000" dirty="0">
                <a:solidFill>
                  <a:srgbClr val="000000"/>
                </a:solidFill>
                <a:latin typeface="Lato"/>
                <a:ea typeface="Lato"/>
                <a:cs typeface="Lato"/>
                <a:sym typeface="Lato"/>
              </a:rPr>
              <a:t>Hindcast skill is generally good over much of the equatorial Pacific, including Nauru, Kiribati, Tuvalu, and Tokelau. Skill is considered acceptable across much of FSM, RMI, PNG, Solomon Islands, Vanuatu, and Fiji, while relatively lower skill is found in parts of the Cook Islands and French Polynesia. </a:t>
            </a:r>
            <a:endParaRPr lang="en-US" sz="2000" dirty="0">
              <a:solidFill>
                <a:srgbClr val="000000"/>
              </a:solidFill>
              <a:latin typeface="Lato"/>
              <a:ea typeface="Lato"/>
              <a:cs typeface="Lato"/>
              <a:sym typeface="Lato"/>
            </a:endParaRPr>
          </a:p>
        </p:txBody>
      </p:sp>
      <p:sp>
        <p:nvSpPr>
          <p:cNvPr id="15" name="TextBox 6">
            <a:extLst>
              <a:ext uri="{FF2B5EF4-FFF2-40B4-BE49-F238E27FC236}">
                <a16:creationId xmlns:a16="http://schemas.microsoft.com/office/drawing/2014/main" id="{A04CE75B-86A1-416A-B738-2E81D412427F}"/>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WMO Lead Center for Seasonal Prediction Multi-Model Ensemble</a:t>
            </a:r>
          </a:p>
        </p:txBody>
      </p:sp>
      <p:grpSp>
        <p:nvGrpSpPr>
          <p:cNvPr id="16" name="그룹 15">
            <a:extLst>
              <a:ext uri="{FF2B5EF4-FFF2-40B4-BE49-F238E27FC236}">
                <a16:creationId xmlns:a16="http://schemas.microsoft.com/office/drawing/2014/main" id="{EBA0970E-ED9D-406E-BFD2-886FC1C887A7}"/>
              </a:ext>
            </a:extLst>
          </p:cNvPr>
          <p:cNvGrpSpPr/>
          <p:nvPr/>
        </p:nvGrpSpPr>
        <p:grpSpPr>
          <a:xfrm>
            <a:off x="10668000" y="3238500"/>
            <a:ext cx="4495800" cy="2590800"/>
            <a:chOff x="10668000" y="3162300"/>
            <a:chExt cx="4495800" cy="2590800"/>
          </a:xfrm>
        </p:grpSpPr>
        <p:sp>
          <p:nvSpPr>
            <p:cNvPr id="17" name="직사각형 16">
              <a:extLst>
                <a:ext uri="{FF2B5EF4-FFF2-40B4-BE49-F238E27FC236}">
                  <a16:creationId xmlns:a16="http://schemas.microsoft.com/office/drawing/2014/main" id="{D3D90BB2-04B0-4DA7-8D04-77944A6B2734}"/>
                </a:ext>
              </a:extLst>
            </p:cNvPr>
            <p:cNvSpPr/>
            <p:nvPr/>
          </p:nvSpPr>
          <p:spPr>
            <a:xfrm>
              <a:off x="10668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1939C460-4B74-44B3-84B5-F53CCEB9EEE0}"/>
                </a:ext>
              </a:extLst>
            </p:cNvPr>
            <p:cNvSpPr/>
            <p:nvPr/>
          </p:nvSpPr>
          <p:spPr>
            <a:xfrm>
              <a:off x="10668000" y="52197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id="{379188D8-DEAF-4DAA-B605-84E1B642101B}"/>
                </a:ext>
              </a:extLst>
            </p:cNvPr>
            <p:cNvSpPr/>
            <p:nvPr/>
          </p:nvSpPr>
          <p:spPr>
            <a:xfrm>
              <a:off x="14097000" y="3162300"/>
              <a:ext cx="1066800" cy="5334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3902134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sz="3500" b="1" dirty="0">
                <a:solidFill>
                  <a:srgbClr val="0892CD"/>
                </a:solidFill>
                <a:latin typeface="Roboto Bold"/>
                <a:ea typeface="Roboto Bold"/>
                <a:cs typeface="Roboto Bold"/>
                <a:sym typeface="Roboto Bold"/>
              </a:rPr>
              <a:t>Temperature Outlook</a:t>
            </a:r>
          </a:p>
        </p:txBody>
      </p:sp>
      <p:sp>
        <p:nvSpPr>
          <p:cNvPr id="15" name="TextBox 6">
            <a:extLst>
              <a:ext uri="{FF2B5EF4-FFF2-40B4-BE49-F238E27FC236}">
                <a16:creationId xmlns:a16="http://schemas.microsoft.com/office/drawing/2014/main" id="{A04CE75B-86A1-416A-B738-2E81D412427F}"/>
              </a:ext>
            </a:extLst>
          </p:cNvPr>
          <p:cNvSpPr txBox="1"/>
          <p:nvPr/>
        </p:nvSpPr>
        <p:spPr>
          <a:xfrm>
            <a:off x="4297713" y="1142678"/>
            <a:ext cx="9692575" cy="339004"/>
          </a:xfrm>
          <a:prstGeom prst="rect">
            <a:avLst/>
          </a:prstGeom>
        </p:spPr>
        <p:txBody>
          <a:bodyPr wrap="square" lIns="0" tIns="0" rIns="0" bIns="0" rtlCol="0" anchor="t">
            <a:spAutoFit/>
          </a:bodyPr>
          <a:lstStyle/>
          <a:p>
            <a:pPr algn="ctr">
              <a:lnSpc>
                <a:spcPts val="2947"/>
              </a:lnSpc>
            </a:pPr>
            <a:r>
              <a:rPr lang="en-US" sz="2199" dirty="0">
                <a:solidFill>
                  <a:srgbClr val="000000"/>
                </a:solidFill>
                <a:latin typeface="Lato"/>
                <a:ea typeface="Lato"/>
                <a:cs typeface="Lato"/>
                <a:sym typeface="Lato"/>
              </a:rPr>
              <a:t>Source: BoM &amp; APCC</a:t>
            </a:r>
          </a:p>
        </p:txBody>
      </p:sp>
      <p:grpSp>
        <p:nvGrpSpPr>
          <p:cNvPr id="21" name="그룹 20">
            <a:extLst>
              <a:ext uri="{FF2B5EF4-FFF2-40B4-BE49-F238E27FC236}">
                <a16:creationId xmlns:a16="http://schemas.microsoft.com/office/drawing/2014/main" id="{5C348245-0650-B09D-2E14-1EED7C519B00}"/>
              </a:ext>
            </a:extLst>
          </p:cNvPr>
          <p:cNvGrpSpPr/>
          <p:nvPr/>
        </p:nvGrpSpPr>
        <p:grpSpPr>
          <a:xfrm>
            <a:off x="694113" y="1823135"/>
            <a:ext cx="7913637" cy="8063945"/>
            <a:chOff x="381001" y="1823135"/>
            <a:chExt cx="7913637" cy="8063945"/>
          </a:xfrm>
        </p:grpSpPr>
        <p:pic>
          <p:nvPicPr>
            <p:cNvPr id="4" name="그림 3">
              <a:extLst>
                <a:ext uri="{FF2B5EF4-FFF2-40B4-BE49-F238E27FC236}">
                  <a16:creationId xmlns:a16="http://schemas.microsoft.com/office/drawing/2014/main" id="{EC2C8AAE-FAAB-4A2A-94E6-8A003FDAF5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8859" y="1954064"/>
              <a:ext cx="2503438" cy="2086198"/>
            </a:xfrm>
            <a:prstGeom prst="rect">
              <a:avLst/>
            </a:prstGeom>
          </p:spPr>
        </p:pic>
        <p:pic>
          <p:nvPicPr>
            <p:cNvPr id="7" name="그림 6">
              <a:extLst>
                <a:ext uri="{FF2B5EF4-FFF2-40B4-BE49-F238E27FC236}">
                  <a16:creationId xmlns:a16="http://schemas.microsoft.com/office/drawing/2014/main" id="{ED5E6C9C-69C7-482E-A32C-3F80FAE75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6210300"/>
              <a:ext cx="2503438" cy="2086198"/>
            </a:xfrm>
            <a:prstGeom prst="rect">
              <a:avLst/>
            </a:prstGeom>
          </p:spPr>
        </p:pic>
        <p:pic>
          <p:nvPicPr>
            <p:cNvPr id="24" name="그림 23">
              <a:extLst>
                <a:ext uri="{FF2B5EF4-FFF2-40B4-BE49-F238E27FC236}">
                  <a16:creationId xmlns:a16="http://schemas.microsoft.com/office/drawing/2014/main" id="{3FB7D857-B363-4705-8955-C284C66FDD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1" y="6013082"/>
              <a:ext cx="5151088" cy="3873998"/>
            </a:xfrm>
            <a:prstGeom prst="rect">
              <a:avLst/>
            </a:prstGeom>
          </p:spPr>
        </p:pic>
        <p:pic>
          <p:nvPicPr>
            <p:cNvPr id="26" name="그림 25">
              <a:extLst>
                <a:ext uri="{FF2B5EF4-FFF2-40B4-BE49-F238E27FC236}">
                  <a16:creationId xmlns:a16="http://schemas.microsoft.com/office/drawing/2014/main" id="{52976130-8541-4D6E-8B10-718701573E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1" y="1823135"/>
              <a:ext cx="5151088" cy="3873998"/>
            </a:xfrm>
            <a:prstGeom prst="rect">
              <a:avLst/>
            </a:prstGeom>
          </p:spPr>
        </p:pic>
        <p:sp>
          <p:nvSpPr>
            <p:cNvPr id="8" name="TextBox 7">
              <a:extLst>
                <a:ext uri="{FF2B5EF4-FFF2-40B4-BE49-F238E27FC236}">
                  <a16:creationId xmlns:a16="http://schemas.microsoft.com/office/drawing/2014/main" id="{5926FDA5-F25D-6096-8FF8-3EA5F74B57EB}"/>
                </a:ext>
              </a:extLst>
            </p:cNvPr>
            <p:cNvSpPr txBox="1"/>
            <p:nvPr/>
          </p:nvSpPr>
          <p:spPr>
            <a:xfrm>
              <a:off x="832188" y="2214686"/>
              <a:ext cx="669214" cy="454603"/>
            </a:xfrm>
            <a:prstGeom prst="rect">
              <a:avLst/>
            </a:prstGeom>
            <a:noFill/>
          </p:spPr>
          <p:txBody>
            <a:bodyPr wrap="none" rtlCol="0">
              <a:spAutoFit/>
            </a:bodyPr>
            <a:lstStyle/>
            <a:p>
              <a:r>
                <a:rPr kumimoji="1" lang="en-US" altLang="ko-KR" sz="2400" b="1" dirty="0">
                  <a:solidFill>
                    <a:schemeClr val="bg1"/>
                  </a:solidFill>
                </a:rPr>
                <a:t>NDJ</a:t>
              </a:r>
              <a:endParaRPr kumimoji="1" lang="ko-KR" altLang="en-US" sz="2400" b="1" dirty="0">
                <a:solidFill>
                  <a:schemeClr val="bg1"/>
                </a:solidFill>
              </a:endParaRPr>
            </a:p>
          </p:txBody>
        </p:sp>
        <p:sp>
          <p:nvSpPr>
            <p:cNvPr id="9" name="TextBox 8">
              <a:extLst>
                <a:ext uri="{FF2B5EF4-FFF2-40B4-BE49-F238E27FC236}">
                  <a16:creationId xmlns:a16="http://schemas.microsoft.com/office/drawing/2014/main" id="{4B16F39E-0442-3E60-5B68-F62497664067}"/>
                </a:ext>
              </a:extLst>
            </p:cNvPr>
            <p:cNvSpPr txBox="1"/>
            <p:nvPr/>
          </p:nvSpPr>
          <p:spPr>
            <a:xfrm>
              <a:off x="832188" y="6387413"/>
              <a:ext cx="609232" cy="454603"/>
            </a:xfrm>
            <a:prstGeom prst="rect">
              <a:avLst/>
            </a:prstGeom>
            <a:noFill/>
          </p:spPr>
          <p:txBody>
            <a:bodyPr wrap="none" rtlCol="0">
              <a:spAutoFit/>
            </a:bodyPr>
            <a:lstStyle/>
            <a:p>
              <a:r>
                <a:rPr kumimoji="1" lang="en-US" altLang="ko-KR" sz="2400" b="1" dirty="0">
                  <a:solidFill>
                    <a:schemeClr val="bg1"/>
                  </a:solidFill>
                </a:rPr>
                <a:t>DJF</a:t>
              </a:r>
              <a:endParaRPr kumimoji="1" lang="ko-KR" altLang="en-US" sz="2400" b="1" dirty="0">
                <a:solidFill>
                  <a:schemeClr val="bg1"/>
                </a:solidFill>
              </a:endParaRPr>
            </a:p>
          </p:txBody>
        </p:sp>
      </p:grpSp>
      <p:grpSp>
        <p:nvGrpSpPr>
          <p:cNvPr id="23" name="그룹 22">
            <a:extLst>
              <a:ext uri="{FF2B5EF4-FFF2-40B4-BE49-F238E27FC236}">
                <a16:creationId xmlns:a16="http://schemas.microsoft.com/office/drawing/2014/main" id="{82D1F327-897D-D17E-C32F-BAB01F799384}"/>
              </a:ext>
            </a:extLst>
          </p:cNvPr>
          <p:cNvGrpSpPr/>
          <p:nvPr/>
        </p:nvGrpSpPr>
        <p:grpSpPr>
          <a:xfrm>
            <a:off x="9372600" y="1697867"/>
            <a:ext cx="8151638" cy="8321640"/>
            <a:chOff x="9494488" y="1697867"/>
            <a:chExt cx="8151638" cy="8321640"/>
          </a:xfrm>
        </p:grpSpPr>
        <p:pic>
          <p:nvPicPr>
            <p:cNvPr id="12" name="Picture 2" descr="Selected Data Image">
              <a:extLst>
                <a:ext uri="{FF2B5EF4-FFF2-40B4-BE49-F238E27FC236}">
                  <a16:creationId xmlns:a16="http://schemas.microsoft.com/office/drawing/2014/main" id="{1C01C061-86BF-184E-AAEF-6F9227F923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4488" y="1697867"/>
              <a:ext cx="5181600" cy="411400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Selected Data Image">
              <a:extLst>
                <a:ext uri="{FF2B5EF4-FFF2-40B4-BE49-F238E27FC236}">
                  <a16:creationId xmlns:a16="http://schemas.microsoft.com/office/drawing/2014/main" id="{875CFF1F-712F-1DFB-B7F5-46941272A7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94488" y="5905500"/>
              <a:ext cx="5181600" cy="411400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Selected Data Image">
              <a:extLst>
                <a:ext uri="{FF2B5EF4-FFF2-40B4-BE49-F238E27FC236}">
                  <a16:creationId xmlns:a16="http://schemas.microsoft.com/office/drawing/2014/main" id="{CB04611A-C76B-B438-3402-5FF26179D7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935200" y="2037393"/>
              <a:ext cx="2710926" cy="200286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Selected Data Image">
              <a:extLst>
                <a:ext uri="{FF2B5EF4-FFF2-40B4-BE49-F238E27FC236}">
                  <a16:creationId xmlns:a16="http://schemas.microsoft.com/office/drawing/2014/main" id="{49187B31-D2AC-CE53-CCB2-A1E7094572C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35200" y="6286500"/>
              <a:ext cx="2710926" cy="200286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ECA6C2E4-D757-DEFD-E3E6-ECBB0C11D2B8}"/>
                </a:ext>
              </a:extLst>
            </p:cNvPr>
            <p:cNvSpPr txBox="1"/>
            <p:nvPr/>
          </p:nvSpPr>
          <p:spPr>
            <a:xfrm>
              <a:off x="10027888" y="2214686"/>
              <a:ext cx="669214" cy="454603"/>
            </a:xfrm>
            <a:prstGeom prst="rect">
              <a:avLst/>
            </a:prstGeom>
            <a:noFill/>
          </p:spPr>
          <p:txBody>
            <a:bodyPr wrap="none" rtlCol="0">
              <a:spAutoFit/>
            </a:bodyPr>
            <a:lstStyle/>
            <a:p>
              <a:r>
                <a:rPr kumimoji="1" lang="en-US" altLang="ko-KR" sz="2400" b="1" dirty="0">
                  <a:solidFill>
                    <a:schemeClr val="bg1"/>
                  </a:solidFill>
                </a:rPr>
                <a:t>NDJ</a:t>
              </a:r>
              <a:endParaRPr kumimoji="1" lang="ko-KR" altLang="en-US" sz="2400" b="1" dirty="0">
                <a:solidFill>
                  <a:schemeClr val="bg1"/>
                </a:solidFill>
              </a:endParaRPr>
            </a:p>
          </p:txBody>
        </p:sp>
        <p:sp>
          <p:nvSpPr>
            <p:cNvPr id="20" name="TextBox 19">
              <a:extLst>
                <a:ext uri="{FF2B5EF4-FFF2-40B4-BE49-F238E27FC236}">
                  <a16:creationId xmlns:a16="http://schemas.microsoft.com/office/drawing/2014/main" id="{83EAF421-2A13-EF7A-E7FD-071E9836790B}"/>
                </a:ext>
              </a:extLst>
            </p:cNvPr>
            <p:cNvSpPr txBox="1"/>
            <p:nvPr/>
          </p:nvSpPr>
          <p:spPr>
            <a:xfrm>
              <a:off x="10027888" y="6387413"/>
              <a:ext cx="780983" cy="461665"/>
            </a:xfrm>
            <a:prstGeom prst="rect">
              <a:avLst/>
            </a:prstGeom>
            <a:noFill/>
          </p:spPr>
          <p:txBody>
            <a:bodyPr wrap="none" rtlCol="0">
              <a:spAutoFit/>
            </a:bodyPr>
            <a:lstStyle/>
            <a:p>
              <a:r>
                <a:rPr kumimoji="1" lang="en-US" altLang="ko-KR" sz="2400" b="1" dirty="0">
                  <a:solidFill>
                    <a:schemeClr val="bg1"/>
                  </a:solidFill>
                </a:rPr>
                <a:t>FMA</a:t>
              </a:r>
              <a:endParaRPr kumimoji="1" lang="ko-KR" altLang="en-US" sz="2400" b="1" dirty="0">
                <a:solidFill>
                  <a:schemeClr val="bg1"/>
                </a:solidFill>
              </a:endParaRPr>
            </a:p>
          </p:txBody>
        </p:sp>
      </p:grpSp>
    </p:spTree>
    <p:extLst>
      <p:ext uri="{BB962C8B-B14F-4D97-AF65-F5344CB8AC3E}">
        <p14:creationId xmlns:p14="http://schemas.microsoft.com/office/powerpoint/2010/main" val="603280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4E794795-9CB2-48CB-01F8-BAD31D742472}"/>
              </a:ext>
            </a:extLst>
          </p:cNvPr>
          <p:cNvSpPr txBox="1"/>
          <p:nvPr/>
        </p:nvSpPr>
        <p:spPr>
          <a:xfrm>
            <a:off x="1028700" y="496570"/>
            <a:ext cx="16230600" cy="525785"/>
          </a:xfrm>
          <a:prstGeom prst="rect">
            <a:avLst/>
          </a:prstGeom>
        </p:spPr>
        <p:txBody>
          <a:bodyPr lIns="0" tIns="0" rIns="0" bIns="0" rtlCol="0" anchor="t">
            <a:spAutoFit/>
          </a:bodyPr>
          <a:lstStyle/>
          <a:p>
            <a:pPr algn="ctr">
              <a:lnSpc>
                <a:spcPts val="4060"/>
              </a:lnSpc>
            </a:pPr>
            <a:r>
              <a:rPr lang="en-US" altLang="ko-KR" sz="3500" b="1" dirty="0">
                <a:solidFill>
                  <a:srgbClr val="0892CD"/>
                </a:solidFill>
                <a:latin typeface="Roboto Bold"/>
                <a:ea typeface="Roboto Bold"/>
                <a:cs typeface="Roboto Bold"/>
                <a:sym typeface="Roboto Bold"/>
              </a:rPr>
              <a:t>Forecast</a:t>
            </a:r>
            <a:r>
              <a:rPr lang="ko-KR" altLang="en-US" sz="3500" b="1" dirty="0">
                <a:solidFill>
                  <a:srgbClr val="0892CD"/>
                </a:solidFill>
                <a:latin typeface="Roboto Bold"/>
                <a:ea typeface="Roboto Bold"/>
                <a:cs typeface="Roboto Bold"/>
                <a:sym typeface="Roboto Bold"/>
              </a:rPr>
              <a:t> </a:t>
            </a:r>
            <a:r>
              <a:rPr lang="en-US" sz="3500" b="1" dirty="0">
                <a:solidFill>
                  <a:srgbClr val="0892CD"/>
                </a:solidFill>
                <a:latin typeface="Roboto Bold"/>
                <a:ea typeface="Roboto Bold"/>
                <a:cs typeface="Roboto Bold"/>
                <a:sym typeface="Roboto Bold"/>
              </a:rPr>
              <a:t>Mean Sea Level Pressure</a:t>
            </a:r>
            <a:r>
              <a:rPr lang="en-US" altLang="ko-KR" sz="3500" b="1" dirty="0">
                <a:solidFill>
                  <a:srgbClr val="0892CD"/>
                </a:solidFill>
                <a:latin typeface="Roboto Bold"/>
                <a:ea typeface="Roboto Bold"/>
                <a:cs typeface="Roboto Bold"/>
                <a:sym typeface="Roboto Bold"/>
              </a:rPr>
              <a:t>:</a:t>
            </a:r>
            <a:r>
              <a:rPr lang="ko-KR" altLang="en-US" sz="3500" b="1" dirty="0">
                <a:solidFill>
                  <a:srgbClr val="0892CD"/>
                </a:solidFill>
                <a:latin typeface="Roboto Bold"/>
                <a:ea typeface="Roboto Bold"/>
                <a:cs typeface="Roboto Bold"/>
                <a:sym typeface="Roboto Bold"/>
              </a:rPr>
              <a:t> </a:t>
            </a:r>
            <a:r>
              <a:rPr lang="en-US" altLang="ko-KR" sz="3500" b="1" dirty="0">
                <a:solidFill>
                  <a:srgbClr val="0892CD"/>
                </a:solidFill>
                <a:latin typeface="Roboto Bold"/>
                <a:ea typeface="Roboto Bold"/>
                <a:cs typeface="Roboto Bold"/>
                <a:sym typeface="Roboto Bold"/>
              </a:rPr>
              <a:t>November 2026 – January 2027</a:t>
            </a:r>
            <a:endParaRPr lang="en-US" sz="3500" b="1" dirty="0">
              <a:solidFill>
                <a:srgbClr val="0892CD"/>
              </a:solidFill>
              <a:latin typeface="Roboto Bold"/>
              <a:ea typeface="Roboto Bold"/>
              <a:cs typeface="Roboto Bold"/>
              <a:sym typeface="Roboto Bold"/>
            </a:endParaRPr>
          </a:p>
        </p:txBody>
      </p:sp>
      <p:pic>
        <p:nvPicPr>
          <p:cNvPr id="11266" name="Picture 2" descr="MME Plot image">
            <a:extLst>
              <a:ext uri="{FF2B5EF4-FFF2-40B4-BE49-F238E27FC236}">
                <a16:creationId xmlns:a16="http://schemas.microsoft.com/office/drawing/2014/main" id="{FBC9DA25-05E8-C34E-0F7B-4D8CE94C2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426907"/>
            <a:ext cx="9893300" cy="83635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9">
            <a:extLst>
              <a:ext uri="{FF2B5EF4-FFF2-40B4-BE49-F238E27FC236}">
                <a16:creationId xmlns:a16="http://schemas.microsoft.com/office/drawing/2014/main" id="{8126DCC3-C251-539B-DD1E-398B1D9421A5}"/>
              </a:ext>
            </a:extLst>
          </p:cNvPr>
          <p:cNvSpPr txBox="1"/>
          <p:nvPr/>
        </p:nvSpPr>
        <p:spPr>
          <a:xfrm>
            <a:off x="10668000" y="1722115"/>
            <a:ext cx="7344556" cy="5017527"/>
          </a:xfrm>
          <a:prstGeom prst="rect">
            <a:avLst/>
          </a:prstGeom>
        </p:spPr>
        <p:txBody>
          <a:bodyPr wrap="square" lIns="0" tIns="0" rIns="0" bIns="0" rtlCol="0" anchor="t">
            <a:spAutoFit/>
          </a:bodyPr>
          <a:lstStyle/>
          <a:p>
            <a:pPr marL="474975" lvl="1" indent="-237487" algn="l">
              <a:lnSpc>
                <a:spcPct val="150000"/>
              </a:lnSpc>
              <a:buFont typeface="Arial"/>
              <a:buChar char="•"/>
            </a:pPr>
            <a:r>
              <a:rPr lang="en-US" altLang="ko-KR" sz="2000" b="1" dirty="0">
                <a:solidFill>
                  <a:srgbClr val="FF0000"/>
                </a:solidFill>
                <a:latin typeface="Lato"/>
                <a:ea typeface="Lato"/>
                <a:cs typeface="Lato"/>
                <a:sym typeface="Lato"/>
              </a:rPr>
              <a:t>Above-normal</a:t>
            </a:r>
            <a:r>
              <a:rPr lang="ko-KR" altLang="en-US" sz="2000" b="1" dirty="0">
                <a:solidFill>
                  <a:srgbClr val="FF0000"/>
                </a:solidFill>
                <a:latin typeface="Lato"/>
                <a:ea typeface="Lato"/>
                <a:cs typeface="Lato"/>
                <a:sym typeface="Lato"/>
              </a:rPr>
              <a:t> </a:t>
            </a:r>
            <a:r>
              <a:rPr lang="en-US" altLang="ko-KR" sz="2000" dirty="0">
                <a:solidFill>
                  <a:srgbClr val="000000"/>
                </a:solidFill>
                <a:latin typeface="Lato"/>
                <a:ea typeface="Lato"/>
                <a:cs typeface="Lato"/>
                <a:sym typeface="Lato"/>
              </a:rPr>
              <a:t>mean</a:t>
            </a:r>
            <a:r>
              <a:rPr lang="ko-KR" altLang="en-US" sz="2000" dirty="0">
                <a:solidFill>
                  <a:srgbClr val="000000"/>
                </a:solidFill>
                <a:latin typeface="Lato"/>
                <a:ea typeface="Lato"/>
                <a:cs typeface="Lato"/>
                <a:sym typeface="Lato"/>
              </a:rPr>
              <a:t> </a:t>
            </a:r>
            <a:r>
              <a:rPr lang="en-US" altLang="ko-KR" sz="2000" dirty="0">
                <a:solidFill>
                  <a:srgbClr val="000000"/>
                </a:solidFill>
                <a:latin typeface="Lato"/>
                <a:ea typeface="Lato"/>
                <a:cs typeface="Lato"/>
                <a:sym typeface="Lato"/>
              </a:rPr>
              <a:t>sea level pressure (MSLP) is strongly favored across the </a:t>
            </a:r>
            <a:r>
              <a:rPr lang="en-US" altLang="ko-KR" sz="2000" b="1" dirty="0">
                <a:solidFill>
                  <a:srgbClr val="FF0000"/>
                </a:solidFill>
                <a:latin typeface="Lato"/>
                <a:ea typeface="Lato"/>
                <a:cs typeface="Lato"/>
                <a:sym typeface="Lato"/>
              </a:rPr>
              <a:t>western and central tropical Pacific, including Palau, PNG, FSM, Solomon Islands, Vanuatu, New Caledonia, Fiji, Tonga, and Samoa</a:t>
            </a:r>
            <a:r>
              <a:rPr lang="en-US" altLang="ko-KR" sz="2000" dirty="0">
                <a:solidFill>
                  <a:srgbClr val="000000"/>
                </a:solidFill>
                <a:latin typeface="Lato"/>
                <a:ea typeface="Lato"/>
                <a:cs typeface="Lato"/>
                <a:sym typeface="Lato"/>
              </a:rPr>
              <a:t>, suggesting relatively suppressed convection and more stable atmospheric conditions. </a:t>
            </a:r>
          </a:p>
          <a:p>
            <a:pPr marL="474975" lvl="1" indent="-237487" algn="l">
              <a:lnSpc>
                <a:spcPct val="150000"/>
              </a:lnSpc>
              <a:buFont typeface="Arial"/>
              <a:buChar char="•"/>
            </a:pPr>
            <a:endParaRPr lang="en-US" altLang="ko-KR" sz="1600" dirty="0">
              <a:solidFill>
                <a:srgbClr val="000000"/>
              </a:solidFill>
              <a:latin typeface="Lato"/>
              <a:ea typeface="Lato"/>
              <a:cs typeface="Lato"/>
              <a:sym typeface="Lato"/>
            </a:endParaRPr>
          </a:p>
          <a:p>
            <a:pPr marL="474975" lvl="1" indent="-237487" algn="l">
              <a:lnSpc>
                <a:spcPct val="150000"/>
              </a:lnSpc>
              <a:buFont typeface="Arial"/>
              <a:buChar char="•"/>
            </a:pPr>
            <a:r>
              <a:rPr lang="en-US" sz="2000" b="1" dirty="0">
                <a:solidFill>
                  <a:srgbClr val="0432FF"/>
                </a:solidFill>
                <a:latin typeface="Lato"/>
                <a:ea typeface="Lato"/>
                <a:cs typeface="Lato"/>
                <a:sym typeface="Lato"/>
              </a:rPr>
              <a:t>Below normal </a:t>
            </a:r>
            <a:r>
              <a:rPr lang="en-US" sz="2000" dirty="0">
                <a:solidFill>
                  <a:srgbClr val="000000"/>
                </a:solidFill>
                <a:latin typeface="Lato"/>
                <a:ea typeface="Lato"/>
                <a:cs typeface="Lato"/>
                <a:sym typeface="Lato"/>
              </a:rPr>
              <a:t>MSLP is favored over </a:t>
            </a:r>
            <a:r>
              <a:rPr lang="en-US" sz="2000" b="1" dirty="0">
                <a:solidFill>
                  <a:srgbClr val="000000"/>
                </a:solidFill>
                <a:latin typeface="Lato"/>
                <a:ea typeface="Lato"/>
                <a:cs typeface="Lato"/>
                <a:sym typeface="Lato"/>
              </a:rPr>
              <a:t>the eastern equatorial Pacific, particularly east of 160ºW</a:t>
            </a:r>
            <a:r>
              <a:rPr lang="en-US" sz="2000" dirty="0">
                <a:solidFill>
                  <a:srgbClr val="000000"/>
                </a:solidFill>
                <a:latin typeface="Lato"/>
                <a:ea typeface="Lato"/>
                <a:cs typeface="Lato"/>
                <a:sym typeface="Lato"/>
              </a:rPr>
              <a:t>, indicating conditions conducive to enhanced atmospheric convection and potentially increased cloudiness and rainfall. </a:t>
            </a:r>
          </a:p>
        </p:txBody>
      </p:sp>
      <p:pic>
        <p:nvPicPr>
          <p:cNvPr id="11268" name="Picture 4" descr="Selected Data Image">
            <a:extLst>
              <a:ext uri="{FF2B5EF4-FFF2-40B4-BE49-F238E27FC236}">
                <a16:creationId xmlns:a16="http://schemas.microsoft.com/office/drawing/2014/main" id="{2CA470E9-0234-593C-B9D4-EAF40FEB5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668" y="6924148"/>
            <a:ext cx="4187532" cy="3324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024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4AD77-D537-C1F3-DEC4-A9C0A5DC5E3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3B74C318-EBF8-1D27-344A-D619F2334EC3}"/>
              </a:ext>
            </a:extLst>
          </p:cNvPr>
          <p:cNvSpPr txBox="1"/>
          <p:nvPr/>
        </p:nvSpPr>
        <p:spPr>
          <a:xfrm>
            <a:off x="1506554" y="852014"/>
            <a:ext cx="9560583" cy="1015619"/>
          </a:xfrm>
          <a:prstGeom prst="rect">
            <a:avLst/>
          </a:prstGeom>
        </p:spPr>
        <p:txBody>
          <a:bodyPr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Summary</a:t>
            </a:r>
          </a:p>
        </p:txBody>
      </p:sp>
      <p:sp>
        <p:nvSpPr>
          <p:cNvPr id="3" name="TextBox 3">
            <a:extLst>
              <a:ext uri="{FF2B5EF4-FFF2-40B4-BE49-F238E27FC236}">
                <a16:creationId xmlns:a16="http://schemas.microsoft.com/office/drawing/2014/main" id="{B61C6E00-BCDE-0280-0169-7EAB0FF43040}"/>
              </a:ext>
            </a:extLst>
          </p:cNvPr>
          <p:cNvSpPr txBox="1"/>
          <p:nvPr/>
        </p:nvSpPr>
        <p:spPr>
          <a:xfrm>
            <a:off x="1506554" y="1829533"/>
            <a:ext cx="9035688" cy="741934"/>
          </a:xfrm>
          <a:prstGeom prst="rect">
            <a:avLst/>
          </a:prstGeom>
        </p:spPr>
        <p:txBody>
          <a:bodyPr lIns="0" tIns="0" rIns="0" bIns="0" rtlCol="0" anchor="t">
            <a:spAutoFit/>
          </a:bodyPr>
          <a:lstStyle/>
          <a:p>
            <a:pPr algn="l">
              <a:lnSpc>
                <a:spcPts val="2947"/>
              </a:lnSpc>
            </a:pPr>
            <a:r>
              <a:rPr lang="en-US" sz="2199">
                <a:solidFill>
                  <a:srgbClr val="000000"/>
                </a:solidFill>
                <a:latin typeface="Lato"/>
                <a:ea typeface="Lato"/>
                <a:cs typeface="Lato"/>
                <a:sym typeface="Lato"/>
              </a:rPr>
              <a:t>Add key points which will be included in the PICOF outcomes statement</a:t>
            </a:r>
          </a:p>
          <a:p>
            <a:pPr algn="l">
              <a:lnSpc>
                <a:spcPts val="2947"/>
              </a:lnSpc>
            </a:pPr>
            <a:endParaRPr lang="en-US" sz="2199">
              <a:solidFill>
                <a:srgbClr val="000000"/>
              </a:solidFill>
              <a:latin typeface="Lato"/>
              <a:ea typeface="Lato"/>
              <a:cs typeface="Lato"/>
              <a:sym typeface="Lato"/>
            </a:endParaRPr>
          </a:p>
        </p:txBody>
      </p:sp>
      <p:sp>
        <p:nvSpPr>
          <p:cNvPr id="4" name="Freeform 4">
            <a:extLst>
              <a:ext uri="{FF2B5EF4-FFF2-40B4-BE49-F238E27FC236}">
                <a16:creationId xmlns:a16="http://schemas.microsoft.com/office/drawing/2014/main" id="{88BAB9FD-E750-0763-9B55-12ED12F4E6E6}"/>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pSp>
        <p:nvGrpSpPr>
          <p:cNvPr id="15" name="그룹 14">
            <a:extLst>
              <a:ext uri="{FF2B5EF4-FFF2-40B4-BE49-F238E27FC236}">
                <a16:creationId xmlns:a16="http://schemas.microsoft.com/office/drawing/2014/main" id="{56C98A33-8727-C531-F192-94943F4B45EA}"/>
              </a:ext>
            </a:extLst>
          </p:cNvPr>
          <p:cNvGrpSpPr/>
          <p:nvPr/>
        </p:nvGrpSpPr>
        <p:grpSpPr>
          <a:xfrm>
            <a:off x="453102" y="2845152"/>
            <a:ext cx="17381796" cy="7247882"/>
            <a:chOff x="0" y="2845152"/>
            <a:chExt cx="17381796" cy="7247882"/>
          </a:xfrm>
        </p:grpSpPr>
        <p:sp>
          <p:nvSpPr>
            <p:cNvPr id="6" name="TextBox 9">
              <a:extLst>
                <a:ext uri="{FF2B5EF4-FFF2-40B4-BE49-F238E27FC236}">
                  <a16:creationId xmlns:a16="http://schemas.microsoft.com/office/drawing/2014/main" id="{BFA3DC98-BEC0-3DF5-988A-69D33CA34EBF}"/>
                </a:ext>
              </a:extLst>
            </p:cNvPr>
            <p:cNvSpPr txBox="1"/>
            <p:nvPr/>
          </p:nvSpPr>
          <p:spPr>
            <a:xfrm>
              <a:off x="2056347" y="2845152"/>
              <a:ext cx="15325449" cy="7247882"/>
            </a:xfrm>
            <a:prstGeom prst="rect">
              <a:avLst/>
            </a:prstGeom>
          </p:spPr>
          <p:txBody>
            <a:bodyPr wrap="square" lIns="0" tIns="0" rIns="0" bIns="0" rtlCol="0" anchor="t">
              <a:spAutoFit/>
            </a:bodyPr>
            <a:lstStyle/>
            <a:p>
              <a:pPr marL="474975" lvl="1" indent="-237487" algn="l">
                <a:lnSpc>
                  <a:spcPts val="3805"/>
                </a:lnSpc>
                <a:buFont typeface="Arial"/>
                <a:buChar char="•"/>
              </a:pPr>
              <a:r>
                <a:rPr lang="en-US" sz="2199" dirty="0">
                  <a:solidFill>
                    <a:srgbClr val="000000"/>
                  </a:solidFill>
                  <a:latin typeface="Lato"/>
                  <a:ea typeface="Lato"/>
                  <a:cs typeface="Lato"/>
                  <a:sym typeface="Lato"/>
                </a:rPr>
                <a:t>Seasonal forecasts for November 2026–January 2027  and February–April 2027 indicate </a:t>
              </a:r>
              <a:r>
                <a:rPr lang="en-US" sz="2199" b="1" dirty="0">
                  <a:solidFill>
                    <a:srgbClr val="000000"/>
                  </a:solidFill>
                  <a:latin typeface="Lato"/>
                  <a:ea typeface="Lato"/>
                  <a:cs typeface="Lato"/>
                  <a:sym typeface="Lato"/>
                </a:rPr>
                <a:t>strong El Ni</a:t>
              </a:r>
              <a:r>
                <a:rPr lang="en-US" altLang="ko-KR" sz="2400" b="1" dirty="0">
                  <a:solidFill>
                    <a:srgbClr val="000000"/>
                  </a:solidFill>
                  <a:latin typeface="Lato"/>
                  <a:ea typeface="Lato"/>
                  <a:cs typeface="Lato"/>
                  <a:sym typeface="Lato"/>
                </a:rPr>
                <a:t>ñ</a:t>
              </a:r>
              <a:r>
                <a:rPr lang="en-US" sz="2199" b="1" dirty="0">
                  <a:solidFill>
                    <a:srgbClr val="000000"/>
                  </a:solidFill>
                  <a:latin typeface="Lato"/>
                  <a:ea typeface="Lato"/>
                  <a:cs typeface="Lato"/>
                  <a:sym typeface="Lato"/>
                </a:rPr>
                <a:t>o-like rainfall patterns</a:t>
              </a:r>
              <a:r>
                <a:rPr lang="en-US" sz="2199" dirty="0">
                  <a:solidFill>
                    <a:srgbClr val="000000"/>
                  </a:solidFill>
                  <a:latin typeface="Lato"/>
                  <a:ea typeface="Lato"/>
                  <a:cs typeface="Lato"/>
                  <a:sym typeface="Lato"/>
                </a:rPr>
                <a:t>, characterized by enhanced rainfall across the central and eastern equatorial Pacific and suppressed rainfall over much of the western and southwestern Pacific. </a:t>
              </a:r>
            </a:p>
            <a:p>
              <a:pPr marL="474975" lvl="1" indent="-237487" algn="l">
                <a:lnSpc>
                  <a:spcPts val="3805"/>
                </a:lnSpc>
                <a:buFont typeface="Arial"/>
                <a:buChar char="•"/>
              </a:pPr>
              <a:endParaRPr lang="en-US" sz="2199" dirty="0">
                <a:solidFill>
                  <a:srgbClr val="000000"/>
                </a:solidFill>
                <a:latin typeface="Lato"/>
                <a:ea typeface="Lato"/>
                <a:cs typeface="Lato"/>
                <a:sym typeface="Lato"/>
              </a:endParaRPr>
            </a:p>
            <a:p>
              <a:pPr marL="474975" lvl="1" indent="-237487" algn="l">
                <a:lnSpc>
                  <a:spcPts val="3805"/>
                </a:lnSpc>
                <a:buFont typeface="Arial"/>
                <a:buChar char="•"/>
              </a:pPr>
              <a:r>
                <a:rPr lang="en-US" sz="2199" dirty="0">
                  <a:solidFill>
                    <a:srgbClr val="000000"/>
                  </a:solidFill>
                  <a:latin typeface="Lato"/>
                  <a:ea typeface="Lato"/>
                  <a:cs typeface="Lato"/>
                  <a:sym typeface="Lato"/>
                </a:rPr>
                <a:t>The rainfall outlook for </a:t>
              </a:r>
              <a:r>
                <a:rPr lang="en-US" sz="2199" b="1" dirty="0">
                  <a:solidFill>
                    <a:srgbClr val="000000"/>
                  </a:solidFill>
                  <a:latin typeface="Lato"/>
                  <a:ea typeface="Lato"/>
                  <a:cs typeface="Lato"/>
                  <a:sym typeface="Lato"/>
                </a:rPr>
                <a:t>November 2026–January 2027 </a:t>
              </a:r>
              <a:r>
                <a:rPr lang="en-US" sz="2199" dirty="0">
                  <a:solidFill>
                    <a:srgbClr val="000000"/>
                  </a:solidFill>
                  <a:latin typeface="Lato"/>
                  <a:ea typeface="Lato"/>
                  <a:cs typeface="Lato"/>
                  <a:sym typeface="Lato"/>
                </a:rPr>
                <a:t>favors </a:t>
              </a:r>
              <a:r>
                <a:rPr lang="en-US" sz="2199" b="1" dirty="0">
                  <a:solidFill>
                    <a:schemeClr val="accent6">
                      <a:lumMod val="75000"/>
                    </a:schemeClr>
                  </a:solidFill>
                  <a:latin typeface="Lato"/>
                  <a:ea typeface="Lato"/>
                  <a:cs typeface="Lato"/>
                  <a:sym typeface="Lato"/>
                </a:rPr>
                <a:t>below-normal rainfall across Palau, PNG, FSM, RMI, Nauru, the Gilbert Islands (Kiribati), Solomon Islands, Vanuatu, Tuvalu, Tokelau, Fiji, Tonga, Samoa, Niue, the Cook Islands, and much of French Polynesia</a:t>
              </a:r>
              <a:r>
                <a:rPr lang="en-US" sz="2199" dirty="0">
                  <a:solidFill>
                    <a:srgbClr val="000000"/>
                  </a:solidFill>
                  <a:latin typeface="Lato"/>
                  <a:ea typeface="Lato"/>
                  <a:cs typeface="Lato"/>
                  <a:sym typeface="Lato"/>
                </a:rPr>
                <a:t>. </a:t>
              </a:r>
              <a:r>
                <a:rPr lang="en-US" sz="2199" b="1" dirty="0">
                  <a:solidFill>
                    <a:srgbClr val="008000"/>
                  </a:solidFill>
                  <a:latin typeface="Lato"/>
                  <a:ea typeface="Lato"/>
                  <a:cs typeface="Lato"/>
                  <a:sym typeface="Lato"/>
                </a:rPr>
                <a:t>Above-normal rainfall is favored along the central and eastern equatorial Pacific, including parts of the Line Islands (Kiribati)</a:t>
              </a:r>
              <a:r>
                <a:rPr lang="en-US" sz="2199" dirty="0">
                  <a:solidFill>
                    <a:srgbClr val="000000"/>
                  </a:solidFill>
                  <a:latin typeface="Lato"/>
                  <a:ea typeface="Lato"/>
                  <a:cs typeface="Lato"/>
                  <a:sym typeface="Lato"/>
                </a:rPr>
                <a:t>, while near-normal rainfall is favored for parts of New Caledonia and southern French Polynesia. </a:t>
              </a:r>
            </a:p>
            <a:p>
              <a:pPr marL="474975" lvl="1" indent="-237487" algn="l">
                <a:lnSpc>
                  <a:spcPts val="3805"/>
                </a:lnSpc>
                <a:buFont typeface="Arial"/>
                <a:buChar char="•"/>
              </a:pPr>
              <a:endParaRPr lang="en-US" sz="2199" dirty="0">
                <a:solidFill>
                  <a:srgbClr val="000000"/>
                </a:solidFill>
                <a:latin typeface="Lato"/>
                <a:ea typeface="Lato"/>
                <a:cs typeface="Lato"/>
                <a:sym typeface="Lato"/>
              </a:endParaRPr>
            </a:p>
            <a:p>
              <a:pPr marL="474975" lvl="1" indent="-237487" algn="l">
                <a:lnSpc>
                  <a:spcPts val="3805"/>
                </a:lnSpc>
                <a:buFont typeface="Arial"/>
                <a:buChar char="•"/>
              </a:pPr>
              <a:r>
                <a:rPr lang="en-US" sz="2199" dirty="0">
                  <a:solidFill>
                    <a:srgbClr val="000000"/>
                  </a:solidFill>
                  <a:latin typeface="Lato"/>
                  <a:ea typeface="Lato"/>
                  <a:cs typeface="Lato"/>
                  <a:sym typeface="Lato"/>
                </a:rPr>
                <a:t>The El Ni</a:t>
              </a:r>
              <a:r>
                <a:rPr lang="en-US" altLang="ko-KR" sz="2400" dirty="0">
                  <a:solidFill>
                    <a:srgbClr val="000000"/>
                  </a:solidFill>
                  <a:latin typeface="Lato"/>
                  <a:ea typeface="Lato"/>
                  <a:cs typeface="Lato"/>
                  <a:sym typeface="Lato"/>
                </a:rPr>
                <a:t>ñ</a:t>
              </a:r>
              <a:r>
                <a:rPr lang="en-US" sz="2199" dirty="0">
                  <a:solidFill>
                    <a:srgbClr val="000000"/>
                  </a:solidFill>
                  <a:latin typeface="Lato"/>
                  <a:ea typeface="Lato"/>
                  <a:cs typeface="Lato"/>
                  <a:sym typeface="Lato"/>
                </a:rPr>
                <a:t>o-like rainfall pattern is expected to continue into </a:t>
              </a:r>
              <a:r>
                <a:rPr lang="en-US" sz="2199" b="1" dirty="0">
                  <a:solidFill>
                    <a:srgbClr val="000000"/>
                  </a:solidFill>
                  <a:latin typeface="Lato"/>
                  <a:ea typeface="Lato"/>
                  <a:cs typeface="Lato"/>
                  <a:sym typeface="Lato"/>
                </a:rPr>
                <a:t>February–April 2027</a:t>
              </a:r>
              <a:r>
                <a:rPr lang="en-US" sz="2199" dirty="0">
                  <a:solidFill>
                    <a:srgbClr val="000000"/>
                  </a:solidFill>
                  <a:latin typeface="Lato"/>
                  <a:ea typeface="Lato"/>
                  <a:cs typeface="Lato"/>
                  <a:sym typeface="Lato"/>
                </a:rPr>
                <a:t>, with </a:t>
              </a:r>
              <a:r>
                <a:rPr lang="en-US" sz="2199" b="1" dirty="0">
                  <a:solidFill>
                    <a:schemeClr val="accent6">
                      <a:lumMod val="50000"/>
                    </a:schemeClr>
                  </a:solidFill>
                  <a:latin typeface="Lato"/>
                  <a:ea typeface="Lato"/>
                  <a:cs typeface="Lato"/>
                  <a:sym typeface="Lato"/>
                </a:rPr>
                <a:t>below-normal rainfall persisting across much of the western and southwestern Pacific</a:t>
              </a:r>
              <a:r>
                <a:rPr lang="en-US" sz="2199" dirty="0">
                  <a:solidFill>
                    <a:srgbClr val="000000"/>
                  </a:solidFill>
                  <a:latin typeface="Lato"/>
                  <a:ea typeface="Lato"/>
                  <a:cs typeface="Lato"/>
                  <a:sym typeface="Lato"/>
                </a:rPr>
                <a:t>. </a:t>
              </a:r>
              <a:r>
                <a:rPr lang="en-US" sz="2199" b="1" dirty="0">
                  <a:solidFill>
                    <a:srgbClr val="008000"/>
                  </a:solidFill>
                  <a:latin typeface="Lato"/>
                  <a:ea typeface="Lato"/>
                  <a:cs typeface="Lato"/>
                  <a:sym typeface="Lato"/>
                </a:rPr>
                <a:t>Above-normal rainfall remains favored for parts of the Line Islands (Kiribati)</a:t>
              </a:r>
              <a:r>
                <a:rPr lang="en-US" sz="2199" dirty="0">
                  <a:solidFill>
                    <a:srgbClr val="000000"/>
                  </a:solidFill>
                  <a:latin typeface="Lato"/>
                  <a:ea typeface="Lato"/>
                  <a:cs typeface="Lato"/>
                  <a:sym typeface="Lato"/>
                </a:rPr>
                <a:t>, while near-normal rainfall or no clear forecast signal is indicated for New Caledonia, the southern Cook Islands, and southern French Polynesia. Confidence in this outlook is generally lower due to the longer forecast lead time. </a:t>
              </a:r>
            </a:p>
            <a:p>
              <a:pPr marL="474975" lvl="1" indent="-237487" algn="l">
                <a:lnSpc>
                  <a:spcPts val="3805"/>
                </a:lnSpc>
                <a:buFont typeface="Arial"/>
                <a:buChar char="•"/>
              </a:pPr>
              <a:endParaRPr lang="en-US" sz="2199" dirty="0">
                <a:solidFill>
                  <a:srgbClr val="000000"/>
                </a:solidFill>
                <a:latin typeface="Lato"/>
                <a:ea typeface="Lato"/>
                <a:cs typeface="Lato"/>
                <a:sym typeface="Lato"/>
              </a:endParaRPr>
            </a:p>
          </p:txBody>
        </p:sp>
        <p:pic>
          <p:nvPicPr>
            <p:cNvPr id="13" name="그림 12">
              <a:extLst>
                <a:ext uri="{FF2B5EF4-FFF2-40B4-BE49-F238E27FC236}">
                  <a16:creationId xmlns:a16="http://schemas.microsoft.com/office/drawing/2014/main" id="{4EC7623E-8A29-62CC-3FAC-23B3937B70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15374"/>
              <a:ext cx="2056348" cy="1738380"/>
            </a:xfrm>
            <a:prstGeom prst="rect">
              <a:avLst/>
            </a:prstGeom>
          </p:spPr>
        </p:pic>
        <p:pic>
          <p:nvPicPr>
            <p:cNvPr id="14" name="그림 13">
              <a:extLst>
                <a:ext uri="{FF2B5EF4-FFF2-40B4-BE49-F238E27FC236}">
                  <a16:creationId xmlns:a16="http://schemas.microsoft.com/office/drawing/2014/main" id="{40CDEEB2-9407-E39D-D72D-956396DBA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854786"/>
              <a:ext cx="2056348" cy="1738380"/>
            </a:xfrm>
            <a:prstGeom prst="rect">
              <a:avLst/>
            </a:prstGeom>
          </p:spPr>
        </p:pic>
      </p:grpSp>
    </p:spTree>
    <p:extLst>
      <p:ext uri="{BB962C8B-B14F-4D97-AF65-F5344CB8AC3E}">
        <p14:creationId xmlns:p14="http://schemas.microsoft.com/office/powerpoint/2010/main" val="297349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06554" y="852014"/>
            <a:ext cx="9560583" cy="1015619"/>
          </a:xfrm>
          <a:prstGeom prst="rect">
            <a:avLst/>
          </a:prstGeom>
        </p:spPr>
        <p:txBody>
          <a:bodyPr lIns="0" tIns="0" rIns="0" bIns="0" rtlCol="0" anchor="t">
            <a:spAutoFit/>
          </a:bodyPr>
          <a:lstStyle/>
          <a:p>
            <a:pPr algn="l">
              <a:lnSpc>
                <a:spcPts val="7887"/>
              </a:lnSpc>
            </a:pPr>
            <a:r>
              <a:rPr lang="en-US" sz="6799" b="1">
                <a:solidFill>
                  <a:srgbClr val="0892CD"/>
                </a:solidFill>
                <a:latin typeface="Roboto Bold"/>
                <a:ea typeface="Roboto Bold"/>
                <a:cs typeface="Roboto Bold"/>
                <a:sym typeface="Roboto Bold"/>
              </a:rPr>
              <a:t>Summary</a:t>
            </a:r>
          </a:p>
        </p:txBody>
      </p:sp>
      <p:sp>
        <p:nvSpPr>
          <p:cNvPr id="3" name="TextBox 3"/>
          <p:cNvSpPr txBox="1"/>
          <p:nvPr/>
        </p:nvSpPr>
        <p:spPr>
          <a:xfrm>
            <a:off x="1506554" y="1829533"/>
            <a:ext cx="9035688" cy="741934"/>
          </a:xfrm>
          <a:prstGeom prst="rect">
            <a:avLst/>
          </a:prstGeom>
        </p:spPr>
        <p:txBody>
          <a:bodyPr lIns="0" tIns="0" rIns="0" bIns="0" rtlCol="0" anchor="t">
            <a:spAutoFit/>
          </a:bodyPr>
          <a:lstStyle/>
          <a:p>
            <a:pPr algn="l">
              <a:lnSpc>
                <a:spcPts val="2947"/>
              </a:lnSpc>
            </a:pPr>
            <a:r>
              <a:rPr lang="en-US" sz="2199">
                <a:solidFill>
                  <a:srgbClr val="000000"/>
                </a:solidFill>
                <a:latin typeface="Lato"/>
                <a:ea typeface="Lato"/>
                <a:cs typeface="Lato"/>
                <a:sym typeface="Lato"/>
              </a:rPr>
              <a:t>Add key points which will be included in the PICOF outcomes statement</a:t>
            </a:r>
          </a:p>
          <a:p>
            <a:pPr algn="l">
              <a:lnSpc>
                <a:spcPts val="2947"/>
              </a:lnSpc>
            </a:pPr>
            <a:endParaRPr lang="en-US" sz="2199">
              <a:solidFill>
                <a:srgbClr val="000000"/>
              </a:solidFill>
              <a:latin typeface="Lato"/>
              <a:ea typeface="Lato"/>
              <a:cs typeface="Lato"/>
              <a:sym typeface="Lato"/>
            </a:endParaRPr>
          </a:p>
        </p:txBody>
      </p:sp>
      <p:sp>
        <p:nvSpPr>
          <p:cNvPr id="4" name="Freeform 4"/>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grpSp>
        <p:nvGrpSpPr>
          <p:cNvPr id="11" name="그룹 10">
            <a:extLst>
              <a:ext uri="{FF2B5EF4-FFF2-40B4-BE49-F238E27FC236}">
                <a16:creationId xmlns:a16="http://schemas.microsoft.com/office/drawing/2014/main" id="{41B894C3-10C1-6A99-D3BA-52FB6103E1D7}"/>
              </a:ext>
            </a:extLst>
          </p:cNvPr>
          <p:cNvGrpSpPr/>
          <p:nvPr/>
        </p:nvGrpSpPr>
        <p:grpSpPr>
          <a:xfrm>
            <a:off x="581798" y="2476500"/>
            <a:ext cx="17124404" cy="7729808"/>
            <a:chOff x="304800" y="2571467"/>
            <a:chExt cx="17124404" cy="7729808"/>
          </a:xfrm>
        </p:grpSpPr>
        <p:sp>
          <p:nvSpPr>
            <p:cNvPr id="6" name="TextBox 9">
              <a:extLst>
                <a:ext uri="{FF2B5EF4-FFF2-40B4-BE49-F238E27FC236}">
                  <a16:creationId xmlns:a16="http://schemas.microsoft.com/office/drawing/2014/main" id="{CF1F5846-84A5-4E91-A297-50EF39C94E47}"/>
                </a:ext>
              </a:extLst>
            </p:cNvPr>
            <p:cNvSpPr txBox="1"/>
            <p:nvPr/>
          </p:nvSpPr>
          <p:spPr>
            <a:xfrm>
              <a:off x="2057399" y="2571467"/>
              <a:ext cx="15371805" cy="7729808"/>
            </a:xfrm>
            <a:prstGeom prst="rect">
              <a:avLst/>
            </a:prstGeom>
          </p:spPr>
          <p:txBody>
            <a:bodyPr wrap="square" lIns="0" tIns="0" rIns="0" bIns="0" rtlCol="0" anchor="t">
              <a:spAutoFit/>
            </a:bodyPr>
            <a:lstStyle/>
            <a:p>
              <a:pPr marL="474975" lvl="1" indent="-237487" algn="l">
                <a:lnSpc>
                  <a:spcPts val="3805"/>
                </a:lnSpc>
                <a:buFont typeface="Arial"/>
                <a:buChar char="•"/>
              </a:pPr>
              <a:r>
                <a:rPr lang="en-US" sz="2000" b="1" dirty="0">
                  <a:solidFill>
                    <a:srgbClr val="FF0000"/>
                  </a:solidFill>
                  <a:latin typeface="Lato"/>
                  <a:ea typeface="Lato"/>
                  <a:cs typeface="Lato"/>
                  <a:sym typeface="Lato"/>
                </a:rPr>
                <a:t>Above-normal air temperatures are strongly favored across most of the western and central tropical Pacific </a:t>
              </a:r>
              <a:r>
                <a:rPr lang="en-US" sz="2000" dirty="0">
                  <a:solidFill>
                    <a:srgbClr val="000000"/>
                  </a:solidFill>
                  <a:latin typeface="Lato"/>
                  <a:ea typeface="Lato"/>
                  <a:cs typeface="Lato"/>
                  <a:sym typeface="Lato"/>
                </a:rPr>
                <a:t>during November 2026–January 2027, including Palau, FSM, RMI, PNG, Solomon Islands, Vanuatu, New Caledonia, Fiji, Tonga, and Samoa</a:t>
              </a:r>
              <a:r>
                <a:rPr lang="en-US" sz="2000" b="1" dirty="0">
                  <a:solidFill>
                    <a:srgbClr val="0432FF"/>
                  </a:solidFill>
                  <a:latin typeface="Lato"/>
                  <a:ea typeface="Lato"/>
                  <a:cs typeface="Lato"/>
                  <a:sym typeface="Lato"/>
                </a:rPr>
                <a:t>. Below-normal temperatures are favored in parts of the southern tropical Pacific</a:t>
              </a:r>
              <a:r>
                <a:rPr lang="en-US" sz="2000" dirty="0">
                  <a:solidFill>
                    <a:srgbClr val="000000"/>
                  </a:solidFill>
                  <a:latin typeface="Lato"/>
                  <a:ea typeface="Lato"/>
                  <a:cs typeface="Lato"/>
                  <a:sym typeface="Lato"/>
                </a:rPr>
                <a:t>. </a:t>
              </a:r>
            </a:p>
            <a:p>
              <a:pPr marL="474975" lvl="1" indent="-237487" algn="l">
                <a:lnSpc>
                  <a:spcPts val="3805"/>
                </a:lnSpc>
                <a:buFont typeface="Arial"/>
                <a:buChar char="•"/>
              </a:pPr>
              <a:endParaRPr lang="en-US" sz="1200" dirty="0">
                <a:solidFill>
                  <a:srgbClr val="000000"/>
                </a:solidFill>
                <a:latin typeface="Lato"/>
                <a:ea typeface="Lato"/>
                <a:cs typeface="Lato"/>
                <a:sym typeface="Lato"/>
              </a:endParaRPr>
            </a:p>
            <a:p>
              <a:pPr marL="474975" lvl="1" indent="-237487" algn="l">
                <a:lnSpc>
                  <a:spcPts val="3805"/>
                </a:lnSpc>
                <a:buFont typeface="Arial"/>
                <a:buChar char="•"/>
              </a:pPr>
              <a:r>
                <a:rPr lang="en-US" sz="2000" dirty="0">
                  <a:solidFill>
                    <a:srgbClr val="000000"/>
                  </a:solidFill>
                  <a:latin typeface="Lato"/>
                  <a:ea typeface="Lato"/>
                  <a:cs typeface="Lato"/>
                  <a:sym typeface="Lato"/>
                </a:rPr>
                <a:t>The air temperature outlook for </a:t>
              </a:r>
              <a:r>
                <a:rPr lang="en-US" sz="2000" b="1" dirty="0">
                  <a:solidFill>
                    <a:srgbClr val="000000"/>
                  </a:solidFill>
                  <a:latin typeface="Lato"/>
                  <a:ea typeface="Lato"/>
                  <a:cs typeface="Lato"/>
                  <a:sym typeface="Lato"/>
                </a:rPr>
                <a:t>February–April 2027</a:t>
              </a:r>
              <a:r>
                <a:rPr lang="en-US" sz="2000" dirty="0">
                  <a:solidFill>
                    <a:srgbClr val="000000"/>
                  </a:solidFill>
                  <a:latin typeface="Lato"/>
                  <a:ea typeface="Lato"/>
                  <a:cs typeface="Lato"/>
                  <a:sym typeface="Lato"/>
                </a:rPr>
                <a:t> indicates a continuation of </a:t>
              </a:r>
              <a:r>
                <a:rPr lang="en-US" sz="2000" b="1" dirty="0">
                  <a:solidFill>
                    <a:srgbClr val="FF0000"/>
                  </a:solidFill>
                  <a:latin typeface="Lato"/>
                  <a:ea typeface="Lato"/>
                  <a:cs typeface="Lato"/>
                  <a:sym typeface="Lato"/>
                </a:rPr>
                <a:t>above-normal temperatures across much of the western and central Pacific</a:t>
              </a:r>
              <a:r>
                <a:rPr lang="en-US" sz="2000" dirty="0">
                  <a:solidFill>
                    <a:srgbClr val="000000"/>
                  </a:solidFill>
                  <a:latin typeface="Lato"/>
                  <a:ea typeface="Lato"/>
                  <a:cs typeface="Lato"/>
                  <a:sym typeface="Lato"/>
                </a:rPr>
                <a:t>, broadly consistent with the preceding season. Regional differences remain, particularly over the central and southeastern Pacific. </a:t>
              </a:r>
            </a:p>
            <a:p>
              <a:pPr marL="474975" lvl="1" indent="-237487" algn="l">
                <a:lnSpc>
                  <a:spcPts val="3805"/>
                </a:lnSpc>
                <a:buFont typeface="Arial"/>
                <a:buChar char="•"/>
              </a:pPr>
              <a:endParaRPr lang="en-US" sz="1600" dirty="0">
                <a:solidFill>
                  <a:srgbClr val="000000"/>
                </a:solidFill>
                <a:latin typeface="Lato"/>
                <a:ea typeface="Lato"/>
                <a:cs typeface="Lato"/>
                <a:sym typeface="Lato"/>
              </a:endParaRPr>
            </a:p>
            <a:p>
              <a:pPr marL="474975" lvl="1" indent="-237487" algn="l">
                <a:lnSpc>
                  <a:spcPts val="3805"/>
                </a:lnSpc>
                <a:buFont typeface="Arial"/>
                <a:buChar char="•"/>
              </a:pPr>
              <a:r>
                <a:rPr lang="en-US" sz="2000" dirty="0">
                  <a:solidFill>
                    <a:srgbClr val="000000"/>
                  </a:solidFill>
                  <a:latin typeface="Lato"/>
                  <a:ea typeface="Lato"/>
                  <a:cs typeface="Lato"/>
                  <a:sym typeface="Lato"/>
                </a:rPr>
                <a:t>There is </a:t>
              </a:r>
              <a:r>
                <a:rPr lang="en-US" sz="2000" b="1" dirty="0">
                  <a:solidFill>
                    <a:srgbClr val="000000"/>
                  </a:solidFill>
                  <a:latin typeface="Lato"/>
                  <a:ea typeface="Lato"/>
                  <a:cs typeface="Lato"/>
                  <a:sym typeface="Lato"/>
                </a:rPr>
                <a:t>broad agreement among major seasonal prediction systems</a:t>
              </a:r>
              <a:r>
                <a:rPr lang="en-US" sz="2000" dirty="0">
                  <a:solidFill>
                    <a:srgbClr val="000000"/>
                  </a:solidFill>
                  <a:latin typeface="Lato"/>
                  <a:ea typeface="Lato"/>
                  <a:cs typeface="Lato"/>
                  <a:sym typeface="Lato"/>
                </a:rPr>
                <a:t>, including the WMO Lead </a:t>
              </a:r>
              <a:r>
                <a:rPr lang="en-US" sz="2000" dirty="0" err="1">
                  <a:solidFill>
                    <a:srgbClr val="000000"/>
                  </a:solidFill>
                  <a:latin typeface="Lato"/>
                  <a:ea typeface="Lato"/>
                  <a:cs typeface="Lato"/>
                  <a:sym typeface="Lato"/>
                </a:rPr>
                <a:t>centre</a:t>
              </a:r>
              <a:r>
                <a:rPr lang="en-US" sz="2000" dirty="0">
                  <a:solidFill>
                    <a:srgbClr val="000000"/>
                  </a:solidFill>
                  <a:latin typeface="Lato"/>
                  <a:ea typeface="Lato"/>
                  <a:cs typeface="Lato"/>
                  <a:sym typeface="Lato"/>
                </a:rPr>
                <a:t> multi-model ensemble and forecasts from APCC, BoM, NIWA, NOAA, and </a:t>
              </a:r>
              <a:r>
                <a:rPr lang="en-US" sz="2000" dirty="0" err="1">
                  <a:solidFill>
                    <a:srgbClr val="000000"/>
                  </a:solidFill>
                  <a:latin typeface="Lato"/>
                  <a:ea typeface="Lato"/>
                  <a:cs typeface="Lato"/>
                  <a:sym typeface="Lato"/>
                </a:rPr>
                <a:t>Meteo</a:t>
              </a:r>
              <a:r>
                <a:rPr lang="en-US" sz="2000" dirty="0">
                  <a:solidFill>
                    <a:srgbClr val="000000"/>
                  </a:solidFill>
                  <a:latin typeface="Lato"/>
                  <a:ea typeface="Lato"/>
                  <a:cs typeface="Lato"/>
                  <a:sym typeface="Lato"/>
                </a:rPr>
                <a:t>-France, on the overall El Niño-like rainfall pattern. </a:t>
              </a:r>
              <a:r>
                <a:rPr lang="en-US" sz="2000" b="1" dirty="0">
                  <a:solidFill>
                    <a:srgbClr val="000000"/>
                  </a:solidFill>
                  <a:latin typeface="Lato"/>
                  <a:ea typeface="Lato"/>
                  <a:cs typeface="Lato"/>
                  <a:sym typeface="Lato"/>
                </a:rPr>
                <a:t>Hindcast verification indicates generally good rainfall prediction skill across the equatorial Pacific</a:t>
              </a:r>
              <a:r>
                <a:rPr lang="en-US" sz="2000" dirty="0">
                  <a:solidFill>
                    <a:srgbClr val="000000"/>
                  </a:solidFill>
                  <a:latin typeface="Lato"/>
                  <a:ea typeface="Lato"/>
                  <a:cs typeface="Lato"/>
                  <a:sym typeface="Lato"/>
                </a:rPr>
                <a:t>, although forecast confidence varies by region and lead time. </a:t>
              </a:r>
            </a:p>
            <a:p>
              <a:pPr marL="474975" lvl="1" indent="-237487" algn="l">
                <a:lnSpc>
                  <a:spcPts val="3805"/>
                </a:lnSpc>
                <a:buFont typeface="Arial"/>
                <a:buChar char="•"/>
              </a:pPr>
              <a:endParaRPr lang="en-US" sz="2000" dirty="0">
                <a:solidFill>
                  <a:srgbClr val="000000"/>
                </a:solidFill>
                <a:latin typeface="Lato"/>
                <a:ea typeface="Lato"/>
                <a:cs typeface="Lato"/>
                <a:sym typeface="Lato"/>
              </a:endParaRPr>
            </a:p>
            <a:p>
              <a:pPr marL="474975" lvl="1" indent="-237487" algn="l">
                <a:lnSpc>
                  <a:spcPts val="3805"/>
                </a:lnSpc>
                <a:buFont typeface="Arial"/>
                <a:buChar char="•"/>
              </a:pPr>
              <a:r>
                <a:rPr lang="en-US" sz="2000" dirty="0">
                  <a:solidFill>
                    <a:srgbClr val="000000"/>
                  </a:solidFill>
                  <a:latin typeface="Lato"/>
                  <a:ea typeface="Lato"/>
                  <a:cs typeface="Lato"/>
                  <a:sym typeface="Lato"/>
                </a:rPr>
                <a:t>Forecasts of mean sea level pressure are consistent with an El Ni</a:t>
              </a:r>
              <a:r>
                <a:rPr lang="en-US" altLang="ko-KR" sz="2000" dirty="0">
                  <a:solidFill>
                    <a:srgbClr val="000000"/>
                  </a:solidFill>
                  <a:latin typeface="Lato"/>
                  <a:ea typeface="Lato"/>
                  <a:cs typeface="Lato"/>
                  <a:sym typeface="Lato"/>
                </a:rPr>
                <a:t>ñ</a:t>
              </a:r>
              <a:r>
                <a:rPr lang="en-US" sz="2000" dirty="0">
                  <a:solidFill>
                    <a:srgbClr val="000000"/>
                  </a:solidFill>
                  <a:latin typeface="Lato"/>
                  <a:ea typeface="Lato"/>
                  <a:cs typeface="Lato"/>
                  <a:sym typeface="Lato"/>
                </a:rPr>
                <a:t>o-like pattern, with above-normal pressure favored across the western and central tropical Pacific and below-normal pressure over the eastern equatorial Pacific. This pattern supports suppressed convection and reduced rainfall in the western Pacific and enhanced convection and rainfall farther east. </a:t>
              </a:r>
            </a:p>
          </p:txBody>
        </p:sp>
        <p:pic>
          <p:nvPicPr>
            <p:cNvPr id="9" name="그림 8">
              <a:extLst>
                <a:ext uri="{FF2B5EF4-FFF2-40B4-BE49-F238E27FC236}">
                  <a16:creationId xmlns:a16="http://schemas.microsoft.com/office/drawing/2014/main" id="{9B58A20D-8A66-D02D-E4F9-746652E83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628900"/>
              <a:ext cx="1940306" cy="1640281"/>
            </a:xfrm>
            <a:prstGeom prst="rect">
              <a:avLst/>
            </a:prstGeom>
          </p:spPr>
        </p:pic>
        <p:pic>
          <p:nvPicPr>
            <p:cNvPr id="10" name="그림 9">
              <a:extLst>
                <a:ext uri="{FF2B5EF4-FFF2-40B4-BE49-F238E27FC236}">
                  <a16:creationId xmlns:a16="http://schemas.microsoft.com/office/drawing/2014/main" id="{B6BB8F33-F437-BC19-38DB-B7DA3D0B9F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015" y="4610100"/>
              <a:ext cx="1932882" cy="1634005"/>
            </a:xfrm>
            <a:prstGeom prst="rect">
              <a:avLst/>
            </a:prstGeom>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85B7D6C8-3B09-8937-6134-24F42781C3FA}"/>
              </a:ext>
            </a:extLst>
          </p:cNvPr>
          <p:cNvSpPr txBox="1"/>
          <p:nvPr/>
        </p:nvSpPr>
        <p:spPr>
          <a:xfrm>
            <a:off x="1506554" y="852014"/>
            <a:ext cx="9560583" cy="1015619"/>
          </a:xfrm>
          <a:prstGeom prst="rect">
            <a:avLst/>
          </a:prstGeom>
        </p:spPr>
        <p:txBody>
          <a:bodyPr lIns="0" tIns="0" rIns="0" bIns="0" rtlCol="0" anchor="t">
            <a:spAutoFit/>
          </a:bodyPr>
          <a:lstStyle/>
          <a:p>
            <a:pPr algn="l">
              <a:lnSpc>
                <a:spcPts val="7887"/>
              </a:lnSpc>
            </a:pPr>
            <a:r>
              <a:rPr lang="en-US" sz="6799" b="1" dirty="0">
                <a:solidFill>
                  <a:srgbClr val="0892CD"/>
                </a:solidFill>
                <a:latin typeface="Roboto Bold"/>
                <a:ea typeface="Roboto Bold"/>
                <a:cs typeface="Roboto Bold"/>
                <a:sym typeface="Roboto Bold"/>
              </a:rPr>
              <a:t>Regional statement</a:t>
            </a:r>
          </a:p>
        </p:txBody>
      </p:sp>
      <p:sp>
        <p:nvSpPr>
          <p:cNvPr id="5" name="TextBox 3">
            <a:extLst>
              <a:ext uri="{FF2B5EF4-FFF2-40B4-BE49-F238E27FC236}">
                <a16:creationId xmlns:a16="http://schemas.microsoft.com/office/drawing/2014/main" id="{20FC4B3D-DA19-99B3-409F-EB8BBB2C4480}"/>
              </a:ext>
            </a:extLst>
          </p:cNvPr>
          <p:cNvSpPr txBox="1"/>
          <p:nvPr/>
        </p:nvSpPr>
        <p:spPr>
          <a:xfrm>
            <a:off x="1506554" y="1829533"/>
            <a:ext cx="9035688" cy="741934"/>
          </a:xfrm>
          <a:prstGeom prst="rect">
            <a:avLst/>
          </a:prstGeom>
        </p:spPr>
        <p:txBody>
          <a:bodyPr lIns="0" tIns="0" rIns="0" bIns="0" rtlCol="0" anchor="t">
            <a:spAutoFit/>
          </a:bodyPr>
          <a:lstStyle/>
          <a:p>
            <a:pPr algn="l">
              <a:lnSpc>
                <a:spcPts val="2947"/>
              </a:lnSpc>
            </a:pPr>
            <a:r>
              <a:rPr lang="en-US" sz="2199">
                <a:solidFill>
                  <a:srgbClr val="000000"/>
                </a:solidFill>
                <a:latin typeface="Lato"/>
                <a:ea typeface="Lato"/>
                <a:cs typeface="Lato"/>
                <a:sym typeface="Lato"/>
              </a:rPr>
              <a:t>Add key points which will be included in the PICOF outcomes statement</a:t>
            </a:r>
          </a:p>
          <a:p>
            <a:pPr algn="l">
              <a:lnSpc>
                <a:spcPts val="2947"/>
              </a:lnSpc>
            </a:pPr>
            <a:endParaRPr lang="en-US" sz="2199">
              <a:solidFill>
                <a:srgbClr val="000000"/>
              </a:solidFill>
              <a:latin typeface="Lato"/>
              <a:ea typeface="Lato"/>
              <a:cs typeface="Lato"/>
              <a:sym typeface="Lato"/>
            </a:endParaRPr>
          </a:p>
        </p:txBody>
      </p:sp>
      <p:sp>
        <p:nvSpPr>
          <p:cNvPr id="6" name="Freeform 4">
            <a:extLst>
              <a:ext uri="{FF2B5EF4-FFF2-40B4-BE49-F238E27FC236}">
                <a16:creationId xmlns:a16="http://schemas.microsoft.com/office/drawing/2014/main" id="{76A69698-7E86-200B-40AB-2811B23CA2AF}"/>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TextBox 9">
            <a:extLst>
              <a:ext uri="{FF2B5EF4-FFF2-40B4-BE49-F238E27FC236}">
                <a16:creationId xmlns:a16="http://schemas.microsoft.com/office/drawing/2014/main" id="{CA2288A9-7DDA-CCD6-5565-009196E76992}"/>
              </a:ext>
            </a:extLst>
          </p:cNvPr>
          <p:cNvSpPr txBox="1"/>
          <p:nvPr/>
        </p:nvSpPr>
        <p:spPr>
          <a:xfrm>
            <a:off x="1905000" y="2738675"/>
            <a:ext cx="15371805" cy="4809650"/>
          </a:xfrm>
          <a:prstGeom prst="rect">
            <a:avLst/>
          </a:prstGeom>
        </p:spPr>
        <p:txBody>
          <a:bodyPr wrap="square" lIns="0" tIns="0" rIns="0" bIns="0" rtlCol="0" anchor="t">
            <a:spAutoFit/>
          </a:bodyPr>
          <a:lstStyle/>
          <a:p>
            <a:pPr marL="474975" lvl="1" indent="-237487">
              <a:lnSpc>
                <a:spcPts val="3805"/>
              </a:lnSpc>
              <a:buFont typeface="Arial"/>
              <a:buChar char="•"/>
            </a:pPr>
            <a:r>
              <a:rPr lang="en-US" altLang="ko-KR" sz="2000" dirty="0">
                <a:latin typeface=""/>
              </a:rPr>
              <a:t>Seasonal forecasts for November 2026–January 2027 and February–April 2027 indicate a pronounced El Niño-like climate pattern across the tropical Pacific, associated with the forecast development of a strong to very strong El Niño event. Below-normal rainfall is favored across much of the western and southwestern Pacific, including Papua New Guinea, Palau, the Federated States of Micronesia, the Marshall Islands, Solomon Islands, Vanuatu, Fiji, Samoa, Tonga, and several other Pacific Island countries, while above-normal rainfall is favored along the central and eastern equatorial Pacific, including parts of the Line Islands (Kiribati). This rainfall pattern is expected to persist into February–April 2027, although forecast confidence varies by region and lead time. Above-normal air temperatures are favored across most of the western and central tropical Pacific during both seasons. Forecast mean sea level pressure patterns and broad agreement among major seasonal prediction systems support the overall El Niño-like outlook, characterized by suppressed convection over the western Pacific and enhanced convection farther east.</a:t>
            </a:r>
          </a:p>
          <a:p>
            <a:pPr marL="474975" lvl="1" indent="-237487" algn="l">
              <a:lnSpc>
                <a:spcPts val="3805"/>
              </a:lnSpc>
              <a:buFont typeface="Arial"/>
              <a:buChar char="•"/>
            </a:pPr>
            <a:endParaRPr lang="en-US" sz="2000" dirty="0">
              <a:solidFill>
                <a:srgbClr val="000000"/>
              </a:solidFill>
              <a:latin typeface=""/>
              <a:ea typeface="Lato"/>
              <a:cs typeface="Lato"/>
              <a:sym typeface="Lato"/>
            </a:endParaRPr>
          </a:p>
        </p:txBody>
      </p:sp>
    </p:spTree>
    <p:extLst>
      <p:ext uri="{BB962C8B-B14F-4D97-AF65-F5344CB8AC3E}">
        <p14:creationId xmlns:p14="http://schemas.microsoft.com/office/powerpoint/2010/main" val="42304072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8001" y="4327760"/>
            <a:ext cx="866346" cy="629184"/>
          </a:xfrm>
          <a:custGeom>
            <a:avLst/>
            <a:gdLst/>
            <a:ahLst/>
            <a:cxnLst/>
            <a:rect l="l" t="t" r="r" b="b"/>
            <a:pathLst>
              <a:path w="866346" h="629184">
                <a:moveTo>
                  <a:pt x="0" y="0"/>
                </a:moveTo>
                <a:lnTo>
                  <a:pt x="866346" y="0"/>
                </a:lnTo>
                <a:lnTo>
                  <a:pt x="866346" y="629184"/>
                </a:lnTo>
                <a:lnTo>
                  <a:pt x="0" y="6291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
        <p:nvSpPr>
          <p:cNvPr id="3" name="Freeform 3"/>
          <p:cNvSpPr/>
          <p:nvPr/>
        </p:nvSpPr>
        <p:spPr>
          <a:xfrm>
            <a:off x="0" y="-3333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a:stretch>
          </a:blipFill>
        </p:spPr>
        <p:txBody>
          <a:bodyPr/>
          <a:lstStyle/>
          <a:p>
            <a:endParaRPr lang="en-AU"/>
          </a:p>
        </p:txBody>
      </p:sp>
      <p:sp>
        <p:nvSpPr>
          <p:cNvPr id="4" name="TextBox 4"/>
          <p:cNvSpPr txBox="1"/>
          <p:nvPr/>
        </p:nvSpPr>
        <p:spPr>
          <a:xfrm>
            <a:off x="382916" y="3722605"/>
            <a:ext cx="10376516" cy="605155"/>
          </a:xfrm>
          <a:prstGeom prst="rect">
            <a:avLst/>
          </a:prstGeom>
        </p:spPr>
        <p:txBody>
          <a:bodyPr lIns="0" tIns="0" rIns="0" bIns="0" rtlCol="0" anchor="t">
            <a:spAutoFit/>
          </a:bodyPr>
          <a:lstStyle/>
          <a:p>
            <a:pPr algn="ctr">
              <a:lnSpc>
                <a:spcPts val="4759"/>
              </a:lnSpc>
            </a:pPr>
            <a:r>
              <a:rPr lang="en-US" sz="3999" b="1">
                <a:solidFill>
                  <a:srgbClr val="072C4F"/>
                </a:solidFill>
                <a:latin typeface="Roboto Bold"/>
                <a:ea typeface="Roboto Bold"/>
                <a:cs typeface="Roboto Bold"/>
                <a:sym typeface="Roboto Bold"/>
              </a:rPr>
              <a:t>Contact </a:t>
            </a:r>
          </a:p>
        </p:txBody>
      </p:sp>
      <p:sp>
        <p:nvSpPr>
          <p:cNvPr id="6" name="TextBox 6"/>
          <p:cNvSpPr txBox="1"/>
          <p:nvPr/>
        </p:nvSpPr>
        <p:spPr>
          <a:xfrm>
            <a:off x="3114525" y="5487958"/>
            <a:ext cx="4913299" cy="471283"/>
          </a:xfrm>
          <a:prstGeom prst="rect">
            <a:avLst/>
          </a:prstGeom>
        </p:spPr>
        <p:txBody>
          <a:bodyPr lIns="0" tIns="0" rIns="0" bIns="0" rtlCol="0" anchor="t">
            <a:spAutoFit/>
          </a:bodyPr>
          <a:lstStyle/>
          <a:p>
            <a:pPr algn="ctr">
              <a:lnSpc>
                <a:spcPts val="4049"/>
              </a:lnSpc>
            </a:pPr>
            <a:r>
              <a:rPr lang="en-US" sz="2699" b="1" dirty="0">
                <a:solidFill>
                  <a:srgbClr val="072C4F"/>
                </a:solidFill>
                <a:latin typeface="Roboto Bold"/>
                <a:ea typeface="Roboto Bold"/>
                <a:cs typeface="Roboto Bold"/>
                <a:sym typeface="Roboto Bold"/>
              </a:rPr>
              <a:t>symoon@apcc21.org</a:t>
            </a:r>
          </a:p>
        </p:txBody>
      </p:sp>
      <p:grpSp>
        <p:nvGrpSpPr>
          <p:cNvPr id="7" name="Group 7"/>
          <p:cNvGrpSpPr/>
          <p:nvPr/>
        </p:nvGrpSpPr>
        <p:grpSpPr>
          <a:xfrm>
            <a:off x="382916" y="387434"/>
            <a:ext cx="3479756" cy="1176286"/>
            <a:chOff x="0" y="0"/>
            <a:chExt cx="4639674" cy="1568381"/>
          </a:xfrm>
        </p:grpSpPr>
        <p:sp>
          <p:nvSpPr>
            <p:cNvPr id="8" name="Freeform 8"/>
            <p:cNvSpPr/>
            <p:nvPr/>
          </p:nvSpPr>
          <p:spPr>
            <a:xfrm>
              <a:off x="0" y="0"/>
              <a:ext cx="1153622" cy="1568381"/>
            </a:xfrm>
            <a:custGeom>
              <a:avLst/>
              <a:gdLst/>
              <a:ahLst/>
              <a:cxnLst/>
              <a:rect l="l" t="t" r="r" b="b"/>
              <a:pathLst>
                <a:path w="1153622" h="1568381">
                  <a:moveTo>
                    <a:pt x="0" y="0"/>
                  </a:moveTo>
                  <a:lnTo>
                    <a:pt x="1153622" y="0"/>
                  </a:lnTo>
                  <a:lnTo>
                    <a:pt x="1153622" y="1568381"/>
                  </a:lnTo>
                  <a:lnTo>
                    <a:pt x="0" y="156838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1054303" y="162835"/>
              <a:ext cx="1301041" cy="1242711"/>
            </a:xfrm>
            <a:custGeom>
              <a:avLst/>
              <a:gdLst/>
              <a:ahLst/>
              <a:cxnLst/>
              <a:rect l="l" t="t" r="r" b="b"/>
              <a:pathLst>
                <a:path w="1301041" h="1242711">
                  <a:moveTo>
                    <a:pt x="0" y="0"/>
                  </a:moveTo>
                  <a:lnTo>
                    <a:pt x="1301041" y="0"/>
                  </a:lnTo>
                  <a:lnTo>
                    <a:pt x="1301041" y="1242711"/>
                  </a:lnTo>
                  <a:lnTo>
                    <a:pt x="0" y="12427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2280093" y="350238"/>
              <a:ext cx="2359581" cy="867906"/>
            </a:xfrm>
            <a:custGeom>
              <a:avLst/>
              <a:gdLst/>
              <a:ahLst/>
              <a:cxnLst/>
              <a:rect l="l" t="t" r="r" b="b"/>
              <a:pathLst>
                <a:path w="2359581" h="867906">
                  <a:moveTo>
                    <a:pt x="0" y="0"/>
                  </a:moveTo>
                  <a:lnTo>
                    <a:pt x="2359581" y="0"/>
                  </a:lnTo>
                  <a:lnTo>
                    <a:pt x="2359581" y="867905"/>
                  </a:lnTo>
                  <a:lnTo>
                    <a:pt x="0" y="867905"/>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Freeform 11"/>
            <p:cNvSpPr/>
            <p:nvPr/>
          </p:nvSpPr>
          <p:spPr>
            <a:xfrm>
              <a:off x="1152543" y="271961"/>
              <a:ext cx="1104562" cy="1024460"/>
            </a:xfrm>
            <a:custGeom>
              <a:avLst/>
              <a:gdLst/>
              <a:ahLst/>
              <a:cxnLst/>
              <a:rect l="l" t="t" r="r" b="b"/>
              <a:pathLst>
                <a:path w="1104562" h="1024460">
                  <a:moveTo>
                    <a:pt x="0" y="0"/>
                  </a:moveTo>
                  <a:lnTo>
                    <a:pt x="1104562" y="0"/>
                  </a:lnTo>
                  <a:lnTo>
                    <a:pt x="1104562" y="1024459"/>
                  </a:lnTo>
                  <a:lnTo>
                    <a:pt x="0" y="1024459"/>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2758</TotalTime>
  <Words>1726</Words>
  <Application>Microsoft Macintosh PowerPoint</Application>
  <PresentationFormat>사용자 지정</PresentationFormat>
  <Paragraphs>107</Paragraphs>
  <Slides>22</Slides>
  <Notes>4</Notes>
  <HiddenSlides>0</HiddenSlides>
  <MMClips>0</MMClips>
  <ScaleCrop>false</ScaleCrop>
  <HeadingPairs>
    <vt:vector size="6" baseType="variant">
      <vt:variant>
        <vt:lpstr>사용한 글꼴</vt:lpstr>
      </vt:variant>
      <vt:variant>
        <vt:i4>9</vt:i4>
      </vt:variant>
      <vt:variant>
        <vt:lpstr>테마</vt:lpstr>
      </vt:variant>
      <vt:variant>
        <vt:i4>1</vt:i4>
      </vt:variant>
      <vt:variant>
        <vt:lpstr>슬라이드 제목</vt:lpstr>
      </vt:variant>
      <vt:variant>
        <vt:i4>22</vt:i4>
      </vt:variant>
    </vt:vector>
  </HeadingPairs>
  <TitlesOfParts>
    <vt:vector size="32" baseType="lpstr">
      <vt:lpstr>Bebas Neue Bold</vt:lpstr>
      <vt:lpstr>Roboto Bold</vt:lpstr>
      <vt:lpstr>Arimo Bold</vt:lpstr>
      <vt:lpstr>Garet</vt:lpstr>
      <vt:lpstr>Calibri</vt:lpstr>
      <vt:lpstr>Lato</vt:lpstr>
      <vt:lpstr>맑은 고딕</vt:lpstr>
      <vt:lpstr>Lato Bold</vt:lpstr>
      <vt:lpstr>Arial</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PICOF 19 Presentation Template</dc:title>
  <cp:lastModifiedBy>Suyeon Moon</cp:lastModifiedBy>
  <cp:revision>71</cp:revision>
  <cp:lastPrinted>2026-10-17T09:49:44Z</cp:lastPrinted>
  <dcterms:created xsi:type="dcterms:W3CDTF">2006-08-16T00:00:00Z</dcterms:created>
  <dcterms:modified xsi:type="dcterms:W3CDTF">2026-10-17T09:53:15Z</dcterms:modified>
  <dc:identifier>DAHXSDBNdPI</dc:identifier>
</cp:coreProperties>
</file>