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63" r:id="rId5"/>
    <p:sldId id="264" r:id="rId6"/>
    <p:sldId id="265" r:id="rId7"/>
    <p:sldId id="266" r:id="rId8"/>
    <p:sldId id="262" r:id="rId9"/>
  </p:sldIdLst>
  <p:sldSz cx="18288000" cy="10287000"/>
  <p:notesSz cx="6858000" cy="9144000"/>
  <p:embeddedFontLst>
    <p:embeddedFont>
      <p:font typeface="Arimo Bold" panose="020B0604020202020204" charset="0"/>
      <p:regular r:id="rId10"/>
    </p:embeddedFont>
    <p:embeddedFont>
      <p:font typeface="Bebas Neue Bold" panose="020B0604020202020204" charset="0"/>
      <p:regular r:id="rId11"/>
    </p:embeddedFont>
    <p:embeddedFont>
      <p:font typeface="Garet" panose="020B0604020202020204" charset="0"/>
      <p:regular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Lato Bold" panose="020F0502020204030203" charset="0"/>
      <p:regular r:id="rId17"/>
    </p:embeddedFont>
    <p:embeddedFont>
      <p:font typeface="Roboto" panose="02000000000000000000" pitchFamily="2" charset="0"/>
      <p:regular r:id="rId18"/>
    </p:embeddedFont>
    <p:embeddedFont>
      <p:font typeface="Roboto Bold" panose="02000000000000000000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62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428644-1058-5EA2-D357-FAFA710D673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884412" y="635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EC32F7-721D-93AA-A46C-E691D38658E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8884412" y="100711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155023" y="0"/>
            <a:ext cx="16558551" cy="10287000"/>
          </a:xfrm>
          <a:custGeom>
            <a:avLst/>
            <a:gdLst/>
            <a:ahLst/>
            <a:cxnLst/>
            <a:rect l="l" t="t" r="r" b="b"/>
            <a:pathLst>
              <a:path w="16558551" h="10287000">
                <a:moveTo>
                  <a:pt x="16558551" y="0"/>
                </a:moveTo>
                <a:lnTo>
                  <a:pt x="0" y="0"/>
                </a:lnTo>
                <a:lnTo>
                  <a:pt x="0" y="10287000"/>
                </a:lnTo>
                <a:lnTo>
                  <a:pt x="16558551" y="10287000"/>
                </a:lnTo>
                <a:lnTo>
                  <a:pt x="16558551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60397" y="-152239"/>
            <a:ext cx="10998633" cy="10439239"/>
            <a:chOff x="0" y="0"/>
            <a:chExt cx="6717030" cy="6375400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240904" y="7172951"/>
            <a:ext cx="5018396" cy="1696403"/>
            <a:chOff x="0" y="0"/>
            <a:chExt cx="6691194" cy="226187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63718" cy="2261870"/>
            </a:xfrm>
            <a:custGeom>
              <a:avLst/>
              <a:gdLst/>
              <a:ahLst/>
              <a:cxnLst/>
              <a:rect l="l" t="t" r="r" b="b"/>
              <a:pathLst>
                <a:path w="1663718" h="2261870">
                  <a:moveTo>
                    <a:pt x="0" y="0"/>
                  </a:moveTo>
                  <a:lnTo>
                    <a:pt x="1663718" y="0"/>
                  </a:lnTo>
                  <a:lnTo>
                    <a:pt x="1663718" y="2261870"/>
                  </a:lnTo>
                  <a:lnTo>
                    <a:pt x="0" y="22618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520483" y="234836"/>
              <a:ext cx="1876321" cy="1792198"/>
            </a:xfrm>
            <a:custGeom>
              <a:avLst/>
              <a:gdLst/>
              <a:ahLst/>
              <a:cxnLst/>
              <a:rect l="l" t="t" r="r" b="b"/>
              <a:pathLst>
                <a:path w="1876321" h="1792198">
                  <a:moveTo>
                    <a:pt x="0" y="0"/>
                  </a:moveTo>
                  <a:lnTo>
                    <a:pt x="1876321" y="0"/>
                  </a:lnTo>
                  <a:lnTo>
                    <a:pt x="1876321" y="1792198"/>
                  </a:lnTo>
                  <a:lnTo>
                    <a:pt x="0" y="1792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3288280" y="505102"/>
              <a:ext cx="3402914" cy="1251667"/>
            </a:xfrm>
            <a:custGeom>
              <a:avLst/>
              <a:gdLst/>
              <a:ahLst/>
              <a:cxnLst/>
              <a:rect l="l" t="t" r="r" b="b"/>
              <a:pathLst>
                <a:path w="3402914" h="1251667">
                  <a:moveTo>
                    <a:pt x="0" y="0"/>
                  </a:moveTo>
                  <a:lnTo>
                    <a:pt x="3402914" y="0"/>
                  </a:lnTo>
                  <a:lnTo>
                    <a:pt x="3402914" y="1251667"/>
                  </a:lnTo>
                  <a:lnTo>
                    <a:pt x="0" y="12516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662161" y="392213"/>
              <a:ext cx="1592965" cy="1477444"/>
            </a:xfrm>
            <a:custGeom>
              <a:avLst/>
              <a:gdLst/>
              <a:ahLst/>
              <a:cxnLst/>
              <a:rect l="l" t="t" r="r" b="b"/>
              <a:pathLst>
                <a:path w="1592965" h="1477444">
                  <a:moveTo>
                    <a:pt x="0" y="0"/>
                  </a:moveTo>
                  <a:lnTo>
                    <a:pt x="1592965" y="0"/>
                  </a:lnTo>
                  <a:lnTo>
                    <a:pt x="1592965" y="1477444"/>
                  </a:lnTo>
                  <a:lnTo>
                    <a:pt x="0" y="1477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6527" y="9033384"/>
            <a:ext cx="4651473" cy="449832"/>
            <a:chOff x="0" y="0"/>
            <a:chExt cx="6201964" cy="5997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99775" cy="599775"/>
            </a:xfrm>
            <a:custGeom>
              <a:avLst/>
              <a:gdLst/>
              <a:ahLst/>
              <a:cxnLst/>
              <a:rect l="l" t="t" r="r" b="b"/>
              <a:pathLst>
                <a:path w="599775" h="599775">
                  <a:moveTo>
                    <a:pt x="0" y="0"/>
                  </a:moveTo>
                  <a:lnTo>
                    <a:pt x="599775" y="0"/>
                  </a:lnTo>
                  <a:lnTo>
                    <a:pt x="599775" y="599775"/>
                  </a:lnTo>
                  <a:lnTo>
                    <a:pt x="0" y="599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4315" y="23028"/>
              <a:ext cx="5477649" cy="5156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www.pacificrcc.net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838236" y="1666485"/>
            <a:ext cx="7379319" cy="3116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en-US" sz="8019" b="1" spc="264" dirty="0">
                <a:solidFill>
                  <a:srgbClr val="E38E00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PACIFIC ISLANDS climate &amp; Ocean forum-19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32866" y="4765128"/>
            <a:ext cx="6990059" cy="1829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1F2122"/>
                </a:solidFill>
                <a:latin typeface="Arimo Bold"/>
                <a:ea typeface="Arimo Bold"/>
                <a:cs typeface="Arimo Bold"/>
                <a:sym typeface="Arimo Bold"/>
              </a:rPr>
              <a:t>20 - 21 OCTOBER, 2026</a:t>
            </a: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1F2122"/>
                </a:solidFill>
                <a:latin typeface="Arimo Bold"/>
                <a:ea typeface="Arimo Bold"/>
                <a:cs typeface="Arimo Bold"/>
                <a:sym typeface="Arimo Bold"/>
              </a:rPr>
              <a:t>HYBRID</a:t>
            </a:r>
          </a:p>
          <a:p>
            <a:pPr algn="ctr">
              <a:lnSpc>
                <a:spcPts val="3640"/>
              </a:lnSpc>
            </a:pPr>
            <a:r>
              <a:rPr lang="en-US" sz="2600" b="1">
                <a:solidFill>
                  <a:srgbClr val="1F2122"/>
                </a:solidFill>
                <a:latin typeface="Arimo Bold"/>
                <a:ea typeface="Arimo Bold"/>
                <a:cs typeface="Arimo Bold"/>
                <a:sym typeface="Arimo Bold"/>
              </a:rPr>
              <a:t>PORT MORESBY, PAPUA NEW GUINEA 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 b="1">
                <a:solidFill>
                  <a:srgbClr val="1F2122"/>
                </a:solidFill>
                <a:latin typeface="Arimo Bold"/>
                <a:ea typeface="Arimo Bold"/>
                <a:cs typeface="Arimo Bold"/>
                <a:sym typeface="Arimo Bold"/>
              </a:rPr>
              <a:t>&amp; ZOOM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2987791" y="1750965"/>
            <a:ext cx="12392640" cy="7698928"/>
          </a:xfrm>
          <a:custGeom>
            <a:avLst/>
            <a:gdLst/>
            <a:ahLst/>
            <a:cxnLst/>
            <a:rect l="l" t="t" r="r" b="b"/>
            <a:pathLst>
              <a:path w="12392640" h="7698928">
                <a:moveTo>
                  <a:pt x="0" y="0"/>
                </a:moveTo>
                <a:lnTo>
                  <a:pt x="12392640" y="0"/>
                </a:lnTo>
                <a:lnTo>
                  <a:pt x="12392640" y="7698928"/>
                </a:lnTo>
                <a:lnTo>
                  <a:pt x="0" y="7698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28700" y="-19050"/>
            <a:ext cx="5316569" cy="5046167"/>
            <a:chOff x="0" y="0"/>
            <a:chExt cx="6717030" cy="6375400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028700" y="5268281"/>
            <a:ext cx="5316569" cy="5046167"/>
            <a:chOff x="0" y="0"/>
            <a:chExt cx="6717030" cy="6375400"/>
          </a:xfrm>
        </p:grpSpPr>
        <p:sp>
          <p:nvSpPr>
            <p:cNvPr id="7" name="Freeform 7"/>
            <p:cNvSpPr/>
            <p:nvPr/>
          </p:nvSpPr>
          <p:spPr>
            <a:xfrm>
              <a:off x="12700" y="12700"/>
              <a:ext cx="6692900" cy="6350000"/>
            </a:xfrm>
            <a:custGeom>
              <a:avLst/>
              <a:gdLst/>
              <a:ahLst/>
              <a:cxnLst/>
              <a:rect l="l" t="t" r="r" b="b"/>
              <a:pathLst>
                <a:path w="6692900" h="6350000">
                  <a:moveTo>
                    <a:pt x="4403090" y="3175000"/>
                  </a:moveTo>
                  <a:cubicBezTo>
                    <a:pt x="5732780" y="2731770"/>
                    <a:pt x="6691630" y="1478280"/>
                    <a:pt x="6691630" y="0"/>
                  </a:cubicBezTo>
                  <a:cubicBezTo>
                    <a:pt x="6691630" y="0"/>
                    <a:pt x="5193030" y="0"/>
                    <a:pt x="3345180" y="0"/>
                  </a:cubicBezTo>
                  <a:cubicBezTo>
                    <a:pt x="1497330" y="0"/>
                    <a:pt x="0" y="0"/>
                    <a:pt x="0" y="0"/>
                  </a:cubicBezTo>
                  <a:cubicBezTo>
                    <a:pt x="0" y="1478280"/>
                    <a:pt x="958850" y="2731770"/>
                    <a:pt x="2288540" y="3175000"/>
                  </a:cubicBezTo>
                  <a:cubicBezTo>
                    <a:pt x="958850" y="3618230"/>
                    <a:pt x="0" y="4871720"/>
                    <a:pt x="0" y="6350000"/>
                  </a:cubicBezTo>
                  <a:cubicBezTo>
                    <a:pt x="0" y="6350000"/>
                    <a:pt x="1498600" y="6350000"/>
                    <a:pt x="3346450" y="6350000"/>
                  </a:cubicBezTo>
                  <a:cubicBezTo>
                    <a:pt x="5194300" y="6350000"/>
                    <a:pt x="6692900" y="6350000"/>
                    <a:pt x="6692900" y="6350000"/>
                  </a:cubicBezTo>
                  <a:cubicBezTo>
                    <a:pt x="6691630" y="4871720"/>
                    <a:pt x="5732780" y="3618230"/>
                    <a:pt x="4403090" y="3175000"/>
                  </a:cubicBez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6717030" cy="6375400"/>
            </a:xfrm>
            <a:custGeom>
              <a:avLst/>
              <a:gdLst/>
              <a:ahLst/>
              <a:cxnLst/>
              <a:rect l="l" t="t" r="r" b="b"/>
              <a:pathLst>
                <a:path w="6717030" h="6375400">
                  <a:moveTo>
                    <a:pt x="6717030" y="6375400"/>
                  </a:moveTo>
                  <a:lnTo>
                    <a:pt x="0" y="6375400"/>
                  </a:lnTo>
                  <a:lnTo>
                    <a:pt x="0" y="6362700"/>
                  </a:lnTo>
                  <a:cubicBezTo>
                    <a:pt x="0" y="5643880"/>
                    <a:pt x="223520" y="4958080"/>
                    <a:pt x="647700" y="4378960"/>
                  </a:cubicBezTo>
                  <a:cubicBezTo>
                    <a:pt x="1055370" y="3822700"/>
                    <a:pt x="1612900" y="3411220"/>
                    <a:pt x="2260600" y="3187700"/>
                  </a:cubicBezTo>
                  <a:cubicBezTo>
                    <a:pt x="1612900" y="2964180"/>
                    <a:pt x="1055370" y="2552700"/>
                    <a:pt x="647700" y="1996440"/>
                  </a:cubicBezTo>
                  <a:cubicBezTo>
                    <a:pt x="223520" y="1417320"/>
                    <a:pt x="0" y="731520"/>
                    <a:pt x="0" y="12700"/>
                  </a:cubicBezTo>
                  <a:lnTo>
                    <a:pt x="0" y="0"/>
                  </a:lnTo>
                  <a:lnTo>
                    <a:pt x="6717030" y="0"/>
                  </a:lnTo>
                  <a:lnTo>
                    <a:pt x="6717030" y="12700"/>
                  </a:lnTo>
                  <a:cubicBezTo>
                    <a:pt x="6717030" y="731520"/>
                    <a:pt x="6493510" y="1417320"/>
                    <a:pt x="6069330" y="1996440"/>
                  </a:cubicBezTo>
                  <a:cubicBezTo>
                    <a:pt x="5661660" y="2552700"/>
                    <a:pt x="5104130" y="2964180"/>
                    <a:pt x="4456430" y="3187700"/>
                  </a:cubicBezTo>
                  <a:cubicBezTo>
                    <a:pt x="5104130" y="3411220"/>
                    <a:pt x="5661660" y="3822700"/>
                    <a:pt x="6069330" y="4378960"/>
                  </a:cubicBezTo>
                  <a:cubicBezTo>
                    <a:pt x="6493510" y="4956810"/>
                    <a:pt x="6717030" y="5642610"/>
                    <a:pt x="6717030" y="6362700"/>
                  </a:cubicBezTo>
                  <a:lnTo>
                    <a:pt x="6717030" y="6375400"/>
                  </a:lnTo>
                  <a:close/>
                  <a:moveTo>
                    <a:pt x="25400" y="6350000"/>
                  </a:moveTo>
                  <a:lnTo>
                    <a:pt x="6691630" y="6350000"/>
                  </a:lnTo>
                  <a:cubicBezTo>
                    <a:pt x="6689090" y="5641340"/>
                    <a:pt x="6466840" y="4964430"/>
                    <a:pt x="6049010" y="4394200"/>
                  </a:cubicBezTo>
                  <a:cubicBezTo>
                    <a:pt x="5636260" y="3831590"/>
                    <a:pt x="5071110" y="3418840"/>
                    <a:pt x="4413250" y="3199130"/>
                  </a:cubicBezTo>
                  <a:lnTo>
                    <a:pt x="4377690" y="3187700"/>
                  </a:lnTo>
                  <a:lnTo>
                    <a:pt x="4413250" y="3176270"/>
                  </a:lnTo>
                  <a:cubicBezTo>
                    <a:pt x="5071110" y="2956560"/>
                    <a:pt x="5637530" y="2543810"/>
                    <a:pt x="6049010" y="1981200"/>
                  </a:cubicBezTo>
                  <a:cubicBezTo>
                    <a:pt x="6466840" y="1410970"/>
                    <a:pt x="6689090" y="735330"/>
                    <a:pt x="6691630" y="25400"/>
                  </a:cubicBezTo>
                  <a:lnTo>
                    <a:pt x="25400" y="25400"/>
                  </a:lnTo>
                  <a:cubicBezTo>
                    <a:pt x="27940" y="734060"/>
                    <a:pt x="250190" y="1410970"/>
                    <a:pt x="668020" y="1981200"/>
                  </a:cubicBezTo>
                  <a:cubicBezTo>
                    <a:pt x="1080770" y="2543810"/>
                    <a:pt x="1645920" y="2956560"/>
                    <a:pt x="2303780" y="3176270"/>
                  </a:cubicBezTo>
                  <a:lnTo>
                    <a:pt x="2339340" y="3187700"/>
                  </a:lnTo>
                  <a:lnTo>
                    <a:pt x="2303780" y="3199130"/>
                  </a:lnTo>
                  <a:cubicBezTo>
                    <a:pt x="1645920" y="3418840"/>
                    <a:pt x="1079500" y="3831590"/>
                    <a:pt x="668020" y="4394200"/>
                  </a:cubicBezTo>
                  <a:cubicBezTo>
                    <a:pt x="250190" y="4964430"/>
                    <a:pt x="27940" y="5641340"/>
                    <a:pt x="25400" y="63500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9" name="AutoShape 9"/>
          <p:cNvSpPr/>
          <p:nvPr/>
        </p:nvSpPr>
        <p:spPr>
          <a:xfrm>
            <a:off x="11780104" y="3442076"/>
            <a:ext cx="1181508" cy="0"/>
          </a:xfrm>
          <a:prstGeom prst="line">
            <a:avLst/>
          </a:prstGeom>
          <a:ln w="76200" cap="flat">
            <a:solidFill>
              <a:srgbClr val="FABC2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Box 10"/>
          <p:cNvSpPr txBox="1"/>
          <p:nvPr/>
        </p:nvSpPr>
        <p:spPr>
          <a:xfrm>
            <a:off x="7482417" y="2060168"/>
            <a:ext cx="9776883" cy="897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0"/>
              </a:lnSpc>
            </a:pPr>
            <a:r>
              <a:rPr lang="en-US" sz="60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Objectives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512518" y="3816222"/>
            <a:ext cx="11716680" cy="88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1"/>
              </a:lnSpc>
            </a:pPr>
            <a:r>
              <a:rPr lang="en-US" sz="2399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Simon McGree</a:t>
            </a:r>
          </a:p>
          <a:p>
            <a:pPr algn="ctr">
              <a:lnSpc>
                <a:spcPts val="3475"/>
              </a:lnSpc>
            </a:pPr>
            <a:r>
              <a:rPr lang="en-US" sz="219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PICS Panel Chair/RCC Network Management Committee Chair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2417" y="802005"/>
            <a:ext cx="9776883" cy="45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3000" b="1">
                <a:solidFill>
                  <a:srgbClr val="E38E00"/>
                </a:solidFill>
                <a:latin typeface="Roboto Bold"/>
                <a:ea typeface="Roboto Bold"/>
                <a:cs typeface="Roboto Bold"/>
                <a:sym typeface="Roboto Bold"/>
              </a:rPr>
              <a:t>PICOF-19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030211" y="7226127"/>
            <a:ext cx="3344231" cy="1130473"/>
            <a:chOff x="0" y="0"/>
            <a:chExt cx="4458974" cy="150729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108692" cy="1507298"/>
            </a:xfrm>
            <a:custGeom>
              <a:avLst/>
              <a:gdLst/>
              <a:ahLst/>
              <a:cxnLst/>
              <a:rect l="l" t="t" r="r" b="b"/>
              <a:pathLst>
                <a:path w="1108692" h="1507298">
                  <a:moveTo>
                    <a:pt x="0" y="0"/>
                  </a:moveTo>
                  <a:lnTo>
                    <a:pt x="1108692" y="0"/>
                  </a:lnTo>
                  <a:lnTo>
                    <a:pt x="1108692" y="1507298"/>
                  </a:lnTo>
                  <a:lnTo>
                    <a:pt x="0" y="15072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13242" y="156493"/>
              <a:ext cx="1250370" cy="1194311"/>
            </a:xfrm>
            <a:custGeom>
              <a:avLst/>
              <a:gdLst/>
              <a:ahLst/>
              <a:cxnLst/>
              <a:rect l="l" t="t" r="r" b="b"/>
              <a:pathLst>
                <a:path w="1250370" h="1194311">
                  <a:moveTo>
                    <a:pt x="0" y="0"/>
                  </a:moveTo>
                  <a:lnTo>
                    <a:pt x="1250369" y="0"/>
                  </a:lnTo>
                  <a:lnTo>
                    <a:pt x="1250369" y="1194311"/>
                  </a:lnTo>
                  <a:lnTo>
                    <a:pt x="0" y="1194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191291" y="336597"/>
              <a:ext cx="2267683" cy="834104"/>
            </a:xfrm>
            <a:custGeom>
              <a:avLst/>
              <a:gdLst/>
              <a:ahLst/>
              <a:cxnLst/>
              <a:rect l="l" t="t" r="r" b="b"/>
              <a:pathLst>
                <a:path w="2267683" h="834104">
                  <a:moveTo>
                    <a:pt x="0" y="0"/>
                  </a:moveTo>
                  <a:lnTo>
                    <a:pt x="2267683" y="0"/>
                  </a:lnTo>
                  <a:lnTo>
                    <a:pt x="2267683" y="834104"/>
                  </a:lnTo>
                  <a:lnTo>
                    <a:pt x="0" y="834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07655" y="261369"/>
              <a:ext cx="1061543" cy="984560"/>
            </a:xfrm>
            <a:custGeom>
              <a:avLst/>
              <a:gdLst/>
              <a:ahLst/>
              <a:cxnLst/>
              <a:rect l="l" t="t" r="r" b="b"/>
              <a:pathLst>
                <a:path w="1061543" h="984560">
                  <a:moveTo>
                    <a:pt x="0" y="0"/>
                  </a:moveTo>
                  <a:lnTo>
                    <a:pt x="1061543" y="0"/>
                  </a:lnTo>
                  <a:lnTo>
                    <a:pt x="1061543" y="984560"/>
                  </a:lnTo>
                  <a:lnTo>
                    <a:pt x="0" y="98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06554" y="852014"/>
            <a:ext cx="1632424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87"/>
              </a:lnSpc>
            </a:pPr>
            <a:r>
              <a:rPr lang="en-AU" sz="66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Pacific Islands Climate &amp; Ocean Forum-19</a:t>
            </a:r>
          </a:p>
        </p:txBody>
      </p:sp>
      <p:sp>
        <p:nvSpPr>
          <p:cNvPr id="4" name="Freeform 4"/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0243575-6FD5-1020-351F-1774BC2C6B7D}"/>
              </a:ext>
            </a:extLst>
          </p:cNvPr>
          <p:cNvSpPr txBox="1"/>
          <p:nvPr/>
        </p:nvSpPr>
        <p:spPr>
          <a:xfrm>
            <a:off x="1905000" y="2778740"/>
            <a:ext cx="15011400" cy="66740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Regional Climate Forums/Regional Climate Outlook Forums (RCF/RCOF) is a WMO concept</a:t>
            </a:r>
            <a:r>
              <a:rPr lang="en-AU" sz="3600" dirty="0">
                <a:solidFill>
                  <a:srgbClr val="444444"/>
                </a:solidFill>
              </a:rPr>
              <a:t>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delivered mainly via WMO </a:t>
            </a:r>
            <a:r>
              <a:rPr lang="en-AU" sz="3600" dirty="0">
                <a:solidFill>
                  <a:srgbClr val="444444"/>
                </a:solidFill>
              </a:rPr>
              <a:t>Regional Climate Centres</a:t>
            </a:r>
            <a:endParaRPr lang="en-AU" sz="3600" b="0" i="0" dirty="0">
              <a:solidFill>
                <a:srgbClr val="444444"/>
              </a:solidFill>
              <a:effectLst/>
            </a:endParaRPr>
          </a:p>
          <a:p>
            <a:pPr lvl="0">
              <a:spcAft>
                <a:spcPts val="195"/>
              </a:spcAft>
            </a:pPr>
            <a:endParaRPr lang="en-AU" sz="20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444444"/>
                </a:solidFill>
              </a:rPr>
              <a:t>A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imed at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producing objective, user-relevant climate outlooks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in order to members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reduce climate-related risks and support sustainable development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for </a:t>
            </a:r>
            <a:r>
              <a:rPr lang="en-AU" sz="3600" b="1" i="0" dirty="0">
                <a:solidFill>
                  <a:srgbClr val="444444"/>
                </a:solidFill>
                <a:effectLst/>
              </a:rPr>
              <a:t>in climate-sensitive sectors of critical socioeconomic significance</a:t>
            </a:r>
            <a:endParaRPr lang="en-AU" sz="3600" b="0" i="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lvl="0">
              <a:spcAft>
                <a:spcPts val="195"/>
              </a:spcAft>
            </a:pPr>
            <a:endParaRPr lang="en-AU" sz="2000" b="0" i="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NMHSs and regional stakeholders are the primary participants of PICOF but the focus remains on delivering climate information to national climate-sensitive sectors and the community</a:t>
            </a: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>
              <a:spcAft>
                <a:spcPts val="195"/>
              </a:spcAft>
            </a:pP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056DD-5DA2-0A44-2AF0-2CFEA61E9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02E6643E-B34B-6FA6-56F9-F94A0522C657}"/>
              </a:ext>
            </a:extLst>
          </p:cNvPr>
          <p:cNvSpPr txBox="1"/>
          <p:nvPr/>
        </p:nvSpPr>
        <p:spPr>
          <a:xfrm>
            <a:off x="1506554" y="852014"/>
            <a:ext cx="1632424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7"/>
              </a:lnSpc>
            </a:pPr>
            <a:r>
              <a:rPr lang="en-AU" sz="66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PICOF-19 Objectives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41B1B42-268E-7E44-D4C8-DEAD9EA8A035}"/>
              </a:ext>
            </a:extLst>
          </p:cNvPr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BB9F75E-542C-01B2-A9C0-20EBF6BA961D}"/>
              </a:ext>
            </a:extLst>
          </p:cNvPr>
          <p:cNvSpPr txBox="1"/>
          <p:nvPr/>
        </p:nvSpPr>
        <p:spPr>
          <a:xfrm>
            <a:off x="1981200" y="2401365"/>
            <a:ext cx="15011400" cy="66125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Review the climate of May </a:t>
            </a:r>
            <a:r>
              <a:rPr lang="en-AU" sz="3600" dirty="0">
                <a:solidFill>
                  <a:srgbClr val="444444"/>
                </a:solidFill>
              </a:rPr>
              <a:t>to October 2026 </a:t>
            </a:r>
            <a:r>
              <a:rPr lang="en-AU" sz="3600" b="0" i="0" dirty="0">
                <a:solidFill>
                  <a:srgbClr val="444444"/>
                </a:solidFill>
                <a:effectLst/>
              </a:rPr>
              <a:t>including performance of the PICOF-18 outlooks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Present regional climate, ocean and tropical cyclone outlooks and confidence in these outlooks for November 2026 to April 2027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Present and discuss long-term trends and projections for rainfall and air temperature. Focusing specifically on how long-term change has/may influence the climate of the last and coming six months</a:t>
            </a:r>
          </a:p>
          <a:p>
            <a:pPr lvl="0">
              <a:spcAft>
                <a:spcPts val="195"/>
              </a:spcAft>
            </a:pP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21035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87150-1C1E-5A37-C143-E14EFA2F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BE47C62A-35B9-0800-3A10-FEB338F171A8}"/>
              </a:ext>
            </a:extLst>
          </p:cNvPr>
          <p:cNvSpPr txBox="1"/>
          <p:nvPr/>
        </p:nvSpPr>
        <p:spPr>
          <a:xfrm>
            <a:off x="1506554" y="852014"/>
            <a:ext cx="1632424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7"/>
              </a:lnSpc>
            </a:pPr>
            <a:r>
              <a:rPr lang="en-AU" sz="66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PICOF-19 outcomes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33002FF-F436-19A2-16EC-C6E15FEF061F}"/>
              </a:ext>
            </a:extLst>
          </p:cNvPr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DC6A0DDB-E3A7-EDE5-1CC0-7F603957E959}"/>
              </a:ext>
            </a:extLst>
          </p:cNvPr>
          <p:cNvSpPr txBox="1"/>
          <p:nvPr/>
        </p:nvSpPr>
        <p:spPr>
          <a:xfrm>
            <a:off x="1762085" y="1638300"/>
            <a:ext cx="15011400" cy="8561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Improved understanding of climate and ocean monitoring and prediction specifically for the target monitoring and prediction periods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Enhanced understanding of outlook confidence/skill for the period in question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Regional and national statements containing climate, ocean and tropical cyclone outlooks for November 2026 to April 2027</a:t>
            </a:r>
          </a:p>
          <a:p>
            <a:pPr lvl="0">
              <a:spcAft>
                <a:spcPts val="195"/>
              </a:spcAft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A PICOF-19 report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Content for regional partner and NMHSs climate and ocean bulletins as well as media and social media releases</a:t>
            </a:r>
          </a:p>
          <a:p>
            <a:pPr lvl="0">
              <a:spcAft>
                <a:spcPts val="195"/>
              </a:spcAft>
            </a:pP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199385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59C7F-79C2-2365-9D62-EC7F6980D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F8D7E5F6-4084-C9F9-6758-83398419D874}"/>
              </a:ext>
            </a:extLst>
          </p:cNvPr>
          <p:cNvSpPr txBox="1"/>
          <p:nvPr/>
        </p:nvSpPr>
        <p:spPr>
          <a:xfrm>
            <a:off x="1506554" y="852014"/>
            <a:ext cx="1632424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7"/>
              </a:lnSpc>
            </a:pPr>
            <a:r>
              <a:rPr lang="en-AU" sz="66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What's different this time?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80583E9-0835-3868-958D-16CC8FA667F4}"/>
              </a:ext>
            </a:extLst>
          </p:cNvPr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F76F00D2-C4C1-86C3-A741-67B2B6E37452}"/>
              </a:ext>
            </a:extLst>
          </p:cNvPr>
          <p:cNvSpPr txBox="1"/>
          <p:nvPr/>
        </p:nvSpPr>
        <p:spPr>
          <a:xfrm>
            <a:off x="2132270" y="2247900"/>
            <a:ext cx="15011400" cy="6910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endParaRPr lang="en-AU" sz="3600" b="0" i="0" dirty="0">
              <a:solidFill>
                <a:srgbClr val="444444"/>
              </a:solidFill>
              <a:effectLst/>
              <a:latin typeface="OpenSansLight"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PICOF-19 is two days. Longer sessions with more time for questions and discussion. PICOF-18 was 1.5 days. PICOF-17 was 1 day</a:t>
            </a:r>
          </a:p>
          <a:p>
            <a:pPr lvl="0">
              <a:spcAft>
                <a:spcPts val="195"/>
              </a:spcAft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A new session under Locking Back. Attribution of impacts (second attempt) </a:t>
            </a:r>
            <a:r>
              <a:rPr lang="en-AU" sz="3600" dirty="0">
                <a:solidFill>
                  <a:srgbClr val="444444"/>
                </a:solidFill>
              </a:rPr>
              <a:t>More than listing weather and climate impacts. Need know what's different</a:t>
            </a:r>
          </a:p>
          <a:p>
            <a:pPr lvl="0">
              <a:spcAft>
                <a:spcPts val="195"/>
              </a:spcAft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b="0" i="0" dirty="0">
                <a:solidFill>
                  <a:srgbClr val="444444"/>
                </a:solidFill>
                <a:effectLst/>
              </a:rPr>
              <a:t>Group work identifying potential climate and ocean impacts in the Looking Forward session (trial)</a:t>
            </a:r>
          </a:p>
          <a:p>
            <a:pPr lvl="0">
              <a:spcAft>
                <a:spcPts val="195"/>
              </a:spcAft>
            </a:pPr>
            <a:endParaRPr lang="en-AU" sz="2800" b="0" i="0" dirty="0">
              <a:solidFill>
                <a:srgbClr val="444444"/>
              </a:solidFill>
              <a:effectLst/>
            </a:endParaRP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3600" dirty="0">
                <a:solidFill>
                  <a:srgbClr val="444444"/>
                </a:solidFill>
              </a:rPr>
              <a:t>NMHSs produce national statements</a:t>
            </a:r>
            <a:endParaRPr lang="en-AU" sz="3600" b="0" i="0" dirty="0">
              <a:solidFill>
                <a:srgbClr val="444444"/>
              </a:solidFill>
              <a:effectLst/>
            </a:endParaRPr>
          </a:p>
          <a:p>
            <a:pPr lvl="0">
              <a:spcAft>
                <a:spcPts val="195"/>
              </a:spcAft>
            </a:pP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15378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E05C5-571C-7546-8A4B-2490D471F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E66DC00-B6C1-2E1B-22CA-4308D2E0D5A1}"/>
              </a:ext>
            </a:extLst>
          </p:cNvPr>
          <p:cNvSpPr txBox="1"/>
          <p:nvPr/>
        </p:nvSpPr>
        <p:spPr>
          <a:xfrm>
            <a:off x="1506554" y="852014"/>
            <a:ext cx="16324246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7"/>
              </a:lnSpc>
            </a:pPr>
            <a:r>
              <a:rPr lang="en-AU" sz="6600" b="1" dirty="0">
                <a:solidFill>
                  <a:srgbClr val="0892CD"/>
                </a:solidFill>
                <a:latin typeface="Roboto Bold"/>
                <a:ea typeface="Roboto Bold"/>
                <a:cs typeface="Roboto Bold"/>
                <a:sym typeface="Roboto Bold"/>
              </a:rPr>
              <a:t>Pacific Islands ENSO Forum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006B1C62-4038-A1C5-35D6-8271CEDD42D9}"/>
              </a:ext>
            </a:extLst>
          </p:cNvPr>
          <p:cNvSpPr/>
          <p:nvPr/>
        </p:nvSpPr>
        <p:spPr>
          <a:xfrm>
            <a:off x="305852" y="315761"/>
            <a:ext cx="1200702" cy="2462979"/>
          </a:xfrm>
          <a:custGeom>
            <a:avLst/>
            <a:gdLst/>
            <a:ahLst/>
            <a:cxnLst/>
            <a:rect l="l" t="t" r="r" b="b"/>
            <a:pathLst>
              <a:path w="1200702" h="2462979">
                <a:moveTo>
                  <a:pt x="0" y="0"/>
                </a:moveTo>
                <a:lnTo>
                  <a:pt x="1200702" y="0"/>
                </a:lnTo>
                <a:lnTo>
                  <a:pt x="1200702" y="2462978"/>
                </a:lnTo>
                <a:lnTo>
                  <a:pt x="0" y="246297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4E05845A-83DF-86E8-6BB0-3ECF9DD6E2E6}"/>
              </a:ext>
            </a:extLst>
          </p:cNvPr>
          <p:cNvSpPr txBox="1"/>
          <p:nvPr/>
        </p:nvSpPr>
        <p:spPr>
          <a:xfrm>
            <a:off x="2132270" y="2247900"/>
            <a:ext cx="15011400" cy="79462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Aft>
                <a:spcPts val="195"/>
              </a:spcAft>
            </a:pPr>
            <a:r>
              <a:rPr lang="en-AU" sz="2800" b="1" i="0" dirty="0">
                <a:solidFill>
                  <a:srgbClr val="444444"/>
                </a:solidFill>
                <a:effectLst/>
              </a:rPr>
              <a:t>When: </a:t>
            </a:r>
            <a:r>
              <a:rPr lang="en-AU" sz="2800" i="0" dirty="0">
                <a:solidFill>
                  <a:srgbClr val="444444"/>
                </a:solidFill>
                <a:effectLst/>
              </a:rPr>
              <a:t>22-23 November 2026</a:t>
            </a:r>
          </a:p>
          <a:p>
            <a:pPr lvl="0">
              <a:spcAft>
                <a:spcPts val="195"/>
              </a:spcAft>
            </a:pPr>
            <a:endParaRPr lang="en-AU" sz="2800" b="1" dirty="0">
              <a:solidFill>
                <a:srgbClr val="444444"/>
              </a:solidFill>
            </a:endParaRPr>
          </a:p>
          <a:p>
            <a:pPr lvl="0">
              <a:spcAft>
                <a:spcPts val="195"/>
              </a:spcAft>
            </a:pPr>
            <a:r>
              <a:rPr lang="en-AU" sz="2800" b="1" i="0" dirty="0">
                <a:solidFill>
                  <a:srgbClr val="444444"/>
                </a:solidFill>
                <a:effectLst/>
              </a:rPr>
              <a:t>Goal: </a:t>
            </a:r>
            <a:r>
              <a:rPr lang="en-AU" sz="2800" b="0" i="0" dirty="0">
                <a:solidFill>
                  <a:srgbClr val="444444"/>
                </a:solidFill>
                <a:effectLst/>
              </a:rPr>
              <a:t>To improve awareness of the 2026 El Niño event, strengthen regional coordination, shared understanding and resource mobilisation across the Pacific, ahead of its forecast peak towards the end of 2026</a:t>
            </a:r>
          </a:p>
          <a:p>
            <a:pPr lvl="0">
              <a:spcAft>
                <a:spcPts val="195"/>
              </a:spcAft>
            </a:pPr>
            <a:endParaRPr lang="en-AU" sz="2800" dirty="0">
              <a:solidFill>
                <a:srgbClr val="444444"/>
              </a:solidFill>
            </a:endParaRPr>
          </a:p>
          <a:p>
            <a:pPr lvl="0">
              <a:spcAft>
                <a:spcPts val="195"/>
              </a:spcAft>
            </a:pPr>
            <a:r>
              <a:rPr lang="en-AU" sz="2800" b="1" i="0" dirty="0">
                <a:solidFill>
                  <a:srgbClr val="444444"/>
                </a:solidFill>
                <a:effectLst/>
              </a:rPr>
              <a:t>Objectives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Share the PICOF-19 Statement which contains El Niño status and outlook and seasonal prediction information across international, regional and national levels.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Generate awareness of the products and services provided by the Pacific RCC Network and NMHSs.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Document and compare the sector-specific impacts already being experienced across Pacific sub-regions.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Showcase innovative financing and response mechanisms already active in the region, including parametric insurance, Anticipatory Action and flexible development funding.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Identify and register available funding sources to support country-level preparedness and response.</a:t>
            </a:r>
          </a:p>
          <a:p>
            <a:pPr marL="571500" lvl="0" indent="-571500">
              <a:spcAft>
                <a:spcPts val="195"/>
              </a:spcAft>
              <a:buFont typeface="Arial" panose="020B0604020202020204" pitchFamily="34" charset="0"/>
              <a:buChar char="•"/>
            </a:pPr>
            <a:r>
              <a:rPr lang="en-AU" sz="2800" b="0" i="0" dirty="0">
                <a:solidFill>
                  <a:srgbClr val="444444"/>
                </a:solidFill>
                <a:effectLst/>
              </a:rPr>
              <a:t>Strengthen connections between national meteorological and disaster management services, regional agencies and development and humanitarian partners.</a:t>
            </a:r>
            <a:endParaRPr lang="en-AU" sz="36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37488" lvl="1">
              <a:lnSpc>
                <a:spcPts val="2947"/>
              </a:lnSpc>
            </a:pPr>
            <a:endParaRPr lang="en-US" sz="2199" dirty="0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63722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38001" y="4327760"/>
            <a:ext cx="866346" cy="629184"/>
          </a:xfrm>
          <a:custGeom>
            <a:avLst/>
            <a:gdLst/>
            <a:ahLst/>
            <a:cxnLst/>
            <a:rect l="l" t="t" r="r" b="b"/>
            <a:pathLst>
              <a:path w="866346" h="629184">
                <a:moveTo>
                  <a:pt x="0" y="0"/>
                </a:moveTo>
                <a:lnTo>
                  <a:pt x="866346" y="0"/>
                </a:lnTo>
                <a:lnTo>
                  <a:pt x="866346" y="629184"/>
                </a:lnTo>
                <a:lnTo>
                  <a:pt x="0" y="6291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0" y="-33337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382916" y="3722605"/>
            <a:ext cx="10376516" cy="60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999" b="1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Contact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91517" y="5241956"/>
            <a:ext cx="2159315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49"/>
              </a:lnSpc>
            </a:pPr>
            <a:r>
              <a:rPr lang="en-US" sz="2499">
                <a:solidFill>
                  <a:srgbClr val="072C4F"/>
                </a:solidFill>
                <a:latin typeface="Roboto"/>
                <a:ea typeface="Roboto"/>
                <a:cs typeface="Roboto"/>
                <a:sym typeface="Roboto"/>
              </a:rPr>
              <a:t>My Email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14525" y="5603906"/>
            <a:ext cx="4913299" cy="487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49"/>
              </a:lnSpc>
            </a:pPr>
            <a:r>
              <a:rPr lang="en-US" sz="2699" b="1" dirty="0">
                <a:solidFill>
                  <a:srgbClr val="072C4F"/>
                </a:solidFill>
                <a:latin typeface="Roboto Bold"/>
                <a:ea typeface="Roboto Bold"/>
                <a:cs typeface="Roboto Bold"/>
                <a:sym typeface="Roboto Bold"/>
              </a:rPr>
              <a:t>simon.mcgree@bom.gov.au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82916" y="387434"/>
            <a:ext cx="3479756" cy="1176286"/>
            <a:chOff x="0" y="0"/>
            <a:chExt cx="4639674" cy="15683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53622" cy="1568381"/>
            </a:xfrm>
            <a:custGeom>
              <a:avLst/>
              <a:gdLst/>
              <a:ahLst/>
              <a:cxnLst/>
              <a:rect l="l" t="t" r="r" b="b"/>
              <a:pathLst>
                <a:path w="1153622" h="1568381">
                  <a:moveTo>
                    <a:pt x="0" y="0"/>
                  </a:moveTo>
                  <a:lnTo>
                    <a:pt x="1153622" y="0"/>
                  </a:lnTo>
                  <a:lnTo>
                    <a:pt x="1153622" y="1568381"/>
                  </a:lnTo>
                  <a:lnTo>
                    <a:pt x="0" y="1568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54303" y="162835"/>
              <a:ext cx="1301041" cy="1242711"/>
            </a:xfrm>
            <a:custGeom>
              <a:avLst/>
              <a:gdLst/>
              <a:ahLst/>
              <a:cxnLst/>
              <a:rect l="l" t="t" r="r" b="b"/>
              <a:pathLst>
                <a:path w="1301041" h="1242711">
                  <a:moveTo>
                    <a:pt x="0" y="0"/>
                  </a:moveTo>
                  <a:lnTo>
                    <a:pt x="1301041" y="0"/>
                  </a:lnTo>
                  <a:lnTo>
                    <a:pt x="1301041" y="1242711"/>
                  </a:lnTo>
                  <a:lnTo>
                    <a:pt x="0" y="1242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280093" y="350238"/>
              <a:ext cx="2359581" cy="867906"/>
            </a:xfrm>
            <a:custGeom>
              <a:avLst/>
              <a:gdLst/>
              <a:ahLst/>
              <a:cxnLst/>
              <a:rect l="l" t="t" r="r" b="b"/>
              <a:pathLst>
                <a:path w="2359581" h="867906">
                  <a:moveTo>
                    <a:pt x="0" y="0"/>
                  </a:moveTo>
                  <a:lnTo>
                    <a:pt x="2359581" y="0"/>
                  </a:lnTo>
                  <a:lnTo>
                    <a:pt x="2359581" y="867905"/>
                  </a:lnTo>
                  <a:lnTo>
                    <a:pt x="0" y="8679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152543" y="271961"/>
              <a:ext cx="1104562" cy="1024460"/>
            </a:xfrm>
            <a:custGeom>
              <a:avLst/>
              <a:gdLst/>
              <a:ahLst/>
              <a:cxnLst/>
              <a:rect l="l" t="t" r="r" b="b"/>
              <a:pathLst>
                <a:path w="1104562" h="1024460">
                  <a:moveTo>
                    <a:pt x="0" y="0"/>
                  </a:moveTo>
                  <a:lnTo>
                    <a:pt x="1104562" y="0"/>
                  </a:lnTo>
                  <a:lnTo>
                    <a:pt x="1104562" y="1024459"/>
                  </a:lnTo>
                  <a:lnTo>
                    <a:pt x="0" y="1024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55edad5e-85c4-4d99-839f-4db88ccef5c5}" enabled="1" method="Standard" siteId="{d1ad7db5-97dd-4f2b-816e-50d663b7bb94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497</Words>
  <Application>Microsoft Office PowerPoint</Application>
  <PresentationFormat>Custom</PresentationFormat>
  <Paragraphs>59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Lato</vt:lpstr>
      <vt:lpstr>Roboto Bold</vt:lpstr>
      <vt:lpstr>OpenSansLight</vt:lpstr>
      <vt:lpstr>Arimo Bold</vt:lpstr>
      <vt:lpstr>Calibri</vt:lpstr>
      <vt:lpstr>Bebas Neue Bold</vt:lpstr>
      <vt:lpstr>Lato Bold</vt:lpstr>
      <vt:lpstr>Roboto</vt:lpstr>
      <vt:lpstr>Garet</vt:lpstr>
      <vt:lpstr>Arial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PICOF 19 Presentation Template</dc:title>
  <cp:lastModifiedBy>Simon McGree</cp:lastModifiedBy>
  <cp:revision>5</cp:revision>
  <dcterms:created xsi:type="dcterms:W3CDTF">2006-08-16T00:00:00Z</dcterms:created>
  <dcterms:modified xsi:type="dcterms:W3CDTF">2026-10-16T02:50:27Z</dcterms:modified>
  <dc:identifier>DAHXSDBNdPI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Theme:10</vt:lpwstr>
  </property>
  <property fmtid="{D5CDD505-2E9C-101B-9397-08002B2CF9AE}" pid="3" name="ClassificationContentMarkingFooterText">
    <vt:lpwstr>OFFICIAL</vt:lpwstr>
  </property>
  <property fmtid="{D5CDD505-2E9C-101B-9397-08002B2CF9AE}" pid="4" name="ClassificationContentMarkingHeaderLocations">
    <vt:lpwstr>Office Theme:9</vt:lpwstr>
  </property>
  <property fmtid="{D5CDD505-2E9C-101B-9397-08002B2CF9AE}" pid="5" name="ClassificationContentMarkingHeaderText">
    <vt:lpwstr>OFFICIAL</vt:lpwstr>
  </property>
</Properties>
</file>