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347" r:id="rId2"/>
    <p:sldId id="334" r:id="rId3"/>
    <p:sldId id="367" r:id="rId4"/>
    <p:sldId id="383" r:id="rId5"/>
    <p:sldId id="336" r:id="rId6"/>
    <p:sldId id="369" r:id="rId7"/>
    <p:sldId id="385" r:id="rId8"/>
    <p:sldId id="339" r:id="rId9"/>
    <p:sldId id="361" r:id="rId10"/>
    <p:sldId id="350" r:id="rId11"/>
    <p:sldId id="342" r:id="rId12"/>
    <p:sldId id="363" r:id="rId13"/>
    <p:sldId id="381" r:id="rId14"/>
    <p:sldId id="346" r:id="rId15"/>
  </p:sldIdLst>
  <p:sldSz cx="18288000" cy="10287000"/>
  <p:notesSz cx="6858000" cy="9144000"/>
  <p:embeddedFontLst>
    <p:embeddedFont>
      <p:font typeface="Arimo Bold" panose="020B0604020202020204" charset="0"/>
      <p:regular r:id="rId17"/>
    </p:embeddedFont>
    <p:embeddedFont>
      <p:font typeface="Bebas Neue Bold" panose="020B0604020202020204" charset="0"/>
      <p:regular r:id="rId18"/>
    </p:embeddedFont>
    <p:embeddedFont>
      <p:font typeface="Garet" panose="020B0604020202020204" charset="0"/>
      <p:regular r:id="rId19"/>
    </p:embeddedFont>
    <p:embeddedFont>
      <p:font typeface="Lato" panose="020F0502020204030203" pitchFamily="34" charset="0"/>
      <p:regular r:id="rId20"/>
      <p:bold r:id="rId21"/>
      <p:italic r:id="rId22"/>
      <p:boldItalic r:id="rId23"/>
    </p:embeddedFont>
    <p:embeddedFont>
      <p:font typeface="Lato 1" panose="020B0604020202020204" charset="0"/>
      <p:regular r:id="rId24"/>
    </p:embeddedFont>
    <p:embeddedFont>
      <p:font typeface="Lato Bold" panose="020F0502020204030203" charset="0"/>
      <p:regular r:id="rId25"/>
    </p:embeddedFont>
    <p:embeddedFont>
      <p:font typeface="Roboto" panose="02000000000000000000" pitchFamily="2" charset="0"/>
      <p:regular r:id="rId26"/>
      <p:bold r:id="rId27"/>
      <p:italic r:id="rId28"/>
      <p:boldItalic r:id="rId29"/>
    </p:embeddedFont>
    <p:embeddedFont>
      <p:font typeface="Roboto Bold" panose="02000000000000000000"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4677" autoAdjust="0"/>
  </p:normalViewPr>
  <p:slideViewPr>
    <p:cSldViewPr>
      <p:cViewPr>
        <p:scale>
          <a:sx n="70" d="100"/>
          <a:sy n="70" d="100"/>
        </p:scale>
        <p:origin x="260" y="-7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9A45F8-9A26-46C4-A771-826ACF0BA7B0}" type="datetimeFigureOut">
              <a:rPr lang="en-AU" smtClean="0"/>
              <a:t>20/10/2026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456BA3-FFFC-4007-BE3B-61F0841CA452}" type="slidenum">
              <a:rPr lang="en-AU" smtClean="0"/>
              <a:t>‹#›</a:t>
            </a:fld>
            <a:endParaRPr lang="en-AU"/>
          </a:p>
        </p:txBody>
      </p:sp>
    </p:spTree>
    <p:extLst>
      <p:ext uri="{BB962C8B-B14F-4D97-AF65-F5344CB8AC3E}">
        <p14:creationId xmlns:p14="http://schemas.microsoft.com/office/powerpoint/2010/main" val="4084220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thank you for joining this session of the nineteenth Pacific Islands Climate Outlook Forum.</a:t>
            </a:r>
          </a:p>
          <a:p>
            <a:r>
              <a:rPr lang="en-US" dirty="0"/>
              <a:t>Today we look at the regional ocean outlook for November 2026 to February 2027, during a strengthening El Niño, and what it means for Pacific Island countries.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Session 3(iii), the ocean outlook. It brings together guidance from individual models and multi-model ensembles, through the RCC Node for the South Pacific, with hindcast skill information so we know how far to trust each forecast.</a:t>
            </a:r>
          </a:p>
          <a:p>
            <a:r>
              <a:rPr lang="en-US" dirty="0"/>
              <a:t>All of the forecasts were issued in October 2026.</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go through five ocean variables, each from the centres that produce them: sea surface temperature, sea surface height, marine heat waves, coral bleaching, and the fisheries convergence zone.</a:t>
            </a:r>
          </a:p>
          <a:p>
            <a:r>
              <a:rPr lang="en-US" dirty="0"/>
              <a:t>We finish with a country-by-country takeaway that can feed into the PICOF outcomes statement.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WMO Lead Centre multi-model ensemble outlook for sea surface temperature, issued October 2026, for four overlapping seasons from Nov–Jan to Feb–Apr.</a:t>
            </a:r>
          </a:p>
          <a:p>
            <a:r>
              <a:rPr lang="en-US" dirty="0"/>
              <a:t>Along the equator, from east of PNG across Kiribati to South America, there is a 70 to 80 percent chance of above-normal temperatures. This is the classic El Niño warm tongue.</a:t>
            </a:r>
          </a:p>
          <a:p>
            <a:r>
              <a:rPr lang="en-US" dirty="0"/>
              <a:t>In the SW pacific, we saw earlier months and so as near </a:t>
            </a:r>
            <a:r>
              <a:rPr lang="en-US" dirty="0" err="1"/>
              <a:t>realtime</a:t>
            </a:r>
            <a:r>
              <a:rPr lang="en-US" dirty="0"/>
              <a:t> daily SST up to yesterday, a below average band extending rom PNG and the Solomon Islands and continued on SE-wards with with more pronounced below SST band through Fiji, Samoa, Niue, Tonga, the Cook Islands and French Polynesia. This band of cool SST will near-normal over PNG and Solomon Islands in Nov-Jan, but maintain cooling SST with a 60 to 80 percent in Nov–Jan in Fiji, Samoa, Niue, Tonga, the Cook Islands and French Polynesia.. That band receded southeast from Jan-Mar</a:t>
            </a:r>
          </a:p>
          <a:p>
            <a:endParaRPr lang="en-US" dirty="0"/>
          </a:p>
          <a:p>
            <a:r>
              <a:rPr lang="en-US" dirty="0"/>
              <a:t>Fiji, Samoa, Niue, Tonga, the Cook Islands and French Polynesia have a 60 to 80 percent in Nov–Jan. In the North Pacific, Palau is warm early in the season, then turns below normal with Yap by Feb–Apr. The Marshall Islands turn below normal from Jan–Mar.</a:t>
            </a:r>
          </a:p>
          <a:p>
            <a:r>
              <a:rPr lang="en-US" dirty="0"/>
              <a:t>On skill: an ACC above 0.7 is high and 0.5 to 0.7 is good. For Nov–Jan the score is 0.72, high along the equator and good across most of the southwest Pacific, so we can have reasonable confidence in this pattern. Skill drops off from November to January.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Bureau of Meteorology ACCESS-S model forecast of sea surface temperature anomalies for November 2026 to January 2027, with its verification skill underneath.</a:t>
            </a:r>
          </a:p>
          <a:p>
            <a:r>
              <a:rPr lang="en-US" dirty="0"/>
              <a:t>The model shows anomalies above plus 3 degrees along the equator east of 170 degrees West, which agrees with the WMO ensemble on the previous slide.</a:t>
            </a:r>
          </a:p>
          <a:p>
            <a:r>
              <a:rPr lang="en-US" dirty="0"/>
              <a:t>Skill is high along the equator and lower south of 20 degrees South, so treat the details in the southern part of the map with more caution.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University of Hawaii Sea Level Center Top-5 multi-model forecast of sea level anomalies, from their discussion of 12 October 2026.</a:t>
            </a:r>
          </a:p>
          <a:p>
            <a:r>
              <a:rPr lang="en-US" dirty="0"/>
              <a:t>In September, sea level was about 21 cm below normal in the western equatorial Pacific and 25 cm above normal in the east. Yap in FSM was 27 cm below its reference; Kiritimati in Kiribati was 31 cm above.</a:t>
            </a:r>
          </a:p>
          <a:p>
            <a:r>
              <a:rPr lang="en-US" dirty="0"/>
              <a:t>Through to December, this west-east contrast holds: about 24 cm below normal over Palau, FSM, the Marshall Islands, PNG and the Solomon Islands, and about 24 cm above normal east of 170 degrees West, around Kiribati's Line Islands.</a:t>
            </a:r>
          </a:p>
          <a:p>
            <a:r>
              <a:rPr lang="en-US" dirty="0"/>
              <a:t>This is the typical El Niño sea level pattern. Low sea levels in the west can expose reefs at low tide; high levels in the east raise the risk of coastal flooding at high tide.</a:t>
            </a:r>
          </a:p>
          <a:p>
            <a:r>
              <a:rPr lang="en-US" dirty="0"/>
              <a:t>The right-hand maps show the skill of this forecast, as the anomaly correlation coefficient from past forecasts. Red means the forecast has matched observations well. Skill is high, 0.6 to 0.9, across most of the tropical Pacific and strongest along the equator and over Micronesia, so we can have good confidence in the west-east contrast. Skill eases a little from November to January, mainly south of 20 degrees South.</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further ahead to March 2027, the University of Hawaii forecast shows the contrast easing.</a:t>
            </a:r>
          </a:p>
          <a:p>
            <a:r>
              <a:rPr lang="en-US" dirty="0"/>
              <a:t>The west eases to about 18 cm below normal, still lowest near PNG and the Solomon Islands. The east eases to about 14 cm above normal around Kiribati's Line Islands. Tuvalu and Kiribati's Gilbert Islands are near neutral.</a:t>
            </a:r>
          </a:p>
          <a:p>
            <a:r>
              <a:rPr lang="en-US" dirty="0"/>
              <a:t>At Yap in FSM, low tides are likely to fall below the 2nd-percentile level on 25 to 28 November, 24 to 27 December and 22 to 24 January. Communities may see more reef exposure on those dates.</a:t>
            </a:r>
          </a:p>
          <a:p>
            <a:r>
              <a:rPr lang="en-US" dirty="0"/>
              <a:t>Confidence is higher for the near-term pattern than for March or for exact coastal levels. These are not impact warnings; local surge and waves can </a:t>
            </a:r>
            <a:r>
              <a:rPr lang="en-US"/>
              <a:t>differ.</a:t>
            </a:r>
            <a:endParaRPr lang="en-US" dirty="0"/>
          </a:p>
          <a:p>
            <a:r>
              <a:rPr lang="en-US" dirty="0"/>
              <a:t>Low-tide reef exposure is not limited to Yap, which is simply the station named in the University of Hawaii discussion. It is already being seen in the Solomon Islands, and Samoa is known to experience it during El Niño, especially in the following year, so early 2027 is a period to watch.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Bureau of Meteorology ACCESS-S sea level forecast for November 2026 to January 2027, with verification skill on the bottom row.</a:t>
            </a:r>
          </a:p>
          <a:p>
            <a:r>
              <a:rPr lang="en-US" dirty="0"/>
              <a:t>It shows below-average sea level from Palau through to Nauru, Tuvalu and western Kiribati, spreading towards Tokelau and Samoa by January.</a:t>
            </a:r>
          </a:p>
          <a:p>
            <a:r>
              <a:rPr lang="en-US" dirty="0"/>
              <a:t>This broadly agrees with the University of Hawaii ensemble on the low sea levels in the west. Where the two differ, for example near Samoa, the multi-model ensemble is generally the more reliable guide.</a:t>
            </a:r>
          </a:p>
          <a:p>
            <a:r>
              <a:rPr lang="en-US" dirty="0"/>
              <a:t>Note that the bottom-left skill map is labelled for sea level but appears to show SST skill; please check before relying on it.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Bureau of Meteorology marine heat wave category forecasts for November, December and January.</a:t>
            </a:r>
          </a:p>
          <a:p>
            <a:r>
              <a:rPr lang="en-US" dirty="0"/>
              <a:t>The strongest signal is along the equator in Kiribati's Line Islands: a strong to severe heat wave in all three months, with an extreme core near 140 degrees West that grows by January.</a:t>
            </a:r>
          </a:p>
          <a:p>
            <a:r>
              <a:rPr lang="en-US" dirty="0"/>
              <a:t>A moderate heat wave is expected around </a:t>
            </a:r>
            <a:r>
              <a:rPr lang="en-US" dirty="0" err="1"/>
              <a:t>Naoero</a:t>
            </a:r>
            <a:r>
              <a:rPr lang="en-US" dirty="0"/>
              <a:t>, western Kiribati, Tuvalu, Tokelau and the northern Cook Islands, and it spreads to the Solomon Islands, Vanuatu and New Caledonia by December and January.</a:t>
            </a:r>
          </a:p>
          <a:p>
            <a:r>
              <a:rPr lang="en-US" dirty="0"/>
              <a:t>For Fiji, Samoa, Tonga and Niue, no marine heat wave is expected. This fits the cooler SST band we saw earlier.</a:t>
            </a:r>
          </a:p>
          <a:p>
            <a:r>
              <a:rPr lang="en-US" dirty="0"/>
              <a:t>A note on local effects. Where these regional maps show no heat wave, that does not rule one out locally. The model grid is too coarse to resolve lagoons, enclosed bays and shallow reef flats, which can heat up during calm, sunny spells with weak winds even when the open ocean is near normal. This can happen in any country when those local conditions are met, and we have seen it in the past in Fiji, Tonga and FSM, among others, so local monitoring of in-situ temperatures remains important.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NOAA coral bleaching heat stress outlook, via the Pacific Ocean Portal, for outlooks dated 2 November through to 25 January.</a:t>
            </a:r>
          </a:p>
          <a:p>
            <a:r>
              <a:rPr lang="en-US" dirty="0"/>
              <a:t>In November, Alert Level 2 covers equatorial Kiribati, the Phoenix and Line Islands, with Warning for </a:t>
            </a:r>
            <a:r>
              <a:rPr lang="en-US" dirty="0" err="1"/>
              <a:t>Naoero</a:t>
            </a:r>
            <a:r>
              <a:rPr lang="en-US" dirty="0"/>
              <a:t> and western Kiribati. Alert Level 2 means severe bleaching and significant mortality are likely.</a:t>
            </a:r>
          </a:p>
          <a:p>
            <a:r>
              <a:rPr lang="en-US" dirty="0"/>
              <a:t>By December the Alert Level 2 band holds, and Warning to Alert Level 1 spreads to PNG and the Solomon Islands.</a:t>
            </a:r>
          </a:p>
          <a:p>
            <a:r>
              <a:rPr lang="en-US" dirty="0"/>
              <a:t>By January, Alert Level 1 to 2 covers the Solomon Islands, Vanuatu, New Caledonia and Tuvalu, and Fiji, Samoa and Tonga reach Warning level. Reef managers in these countries should plan monitoring from January.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NOAA Coral Reef Watch four-month outlook issued 13 October 2026, showing the 60 percent probability heat stress level for the weeks ending 7 and 28 February 2027.</a:t>
            </a:r>
          </a:p>
          <a:p>
            <a:r>
              <a:rPr lang="en-US" dirty="0"/>
              <a:t>Alert Level 2 continues east of the dateline across Kiribati's Phoenix and Line Islands through to the end of February.</a:t>
            </a:r>
          </a:p>
          <a:p>
            <a:r>
              <a:rPr lang="en-US" dirty="0"/>
              <a:t>In the western Pacific, PNG, the Solomon Islands, Vanuatu and New Caledonia sit at Alert Level 1 to 2.</a:t>
            </a:r>
          </a:p>
          <a:p>
            <a:r>
              <a:rPr lang="en-US" dirty="0"/>
              <a:t>Samoa, Fiji and Tonga ease to Watch level by February, with no heat stress further southeast towards the Cook Islands and French Polynesia.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maps show the fisheries convergence zone, where the warm pool meets cooler, nutrient-rich water. Skipjack tuna tend to concentrate along this edge.</a:t>
            </a:r>
          </a:p>
          <a:p>
            <a:r>
              <a:rPr lang="en-US" dirty="0"/>
              <a:t>The green line is the climatological position of the convergence zone, near 160 degrees West. The purple line is the forecast convergence zone.</a:t>
            </a:r>
          </a:p>
          <a:p>
            <a:r>
              <a:rPr lang="en-US" dirty="0"/>
              <a:t>From November 2026 to March 2027, the 29 degree water extends far east to about 100 degrees West, and the warm pool widens to about 10 North to 15 South.</a:t>
            </a:r>
          </a:p>
          <a:p>
            <a:r>
              <a:rPr lang="en-US" dirty="0"/>
              <a:t>For fisheries, this means tuna are likely to move east, away from western waters and towards Kiribati's Line and Phoenix Islands. Fleets and licensing planning may need to account for that shift.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five key messages we propose for the PICOF outcomes statement, one for each ocean variable.</a:t>
            </a:r>
          </a:p>
          <a:p>
            <a:r>
              <a:rPr lang="en-US" dirty="0"/>
              <a:t>SST: compared with September, the El Niño warming spreads west along the equator to PNG and the Solomon Islands. A cool band sits over Fiji, Samoa, Tonga, the Cook Islands and French Polynesia in Nov–Jan, then retreats southeast. Palau and the Marshall Islands turn cool late in the season.</a:t>
            </a:r>
          </a:p>
          <a:p>
            <a:r>
              <a:rPr lang="en-US" dirty="0"/>
              <a:t>SSH: the west-east contrast of about 24 cm holds to December, then eases by March. Expect low-tide reef exposure at Yap.</a:t>
            </a:r>
          </a:p>
          <a:p>
            <a:r>
              <a:rPr lang="en-US" dirty="0"/>
              <a:t>Marine heat waves: highest in Kiribati's Line Islands, then the western Pacific from December. Where the maps show none, localised heat waves can still occur in lagoons and shallow reefs, as seen in Fiji, Tonga and FSM in the past.</a:t>
            </a:r>
          </a:p>
          <a:p>
            <a:r>
              <a:rPr lang="en-US" dirty="0"/>
              <a:t>Coral bleaching: Alert Level 2 in Kiribati through February; Fiji, Samoa and Tonga reach Warning in January, easing to Watch.</a:t>
            </a:r>
          </a:p>
          <a:p>
            <a:r>
              <a:rPr lang="en-US" dirty="0"/>
              <a:t>Fisheries: the forecast convergence zone, the purple line, sits far east of its climatological position, the green line, so tuna are likely to move east.</a:t>
            </a:r>
          </a:p>
          <a:p>
            <a:r>
              <a:rPr lang="en-US" dirty="0"/>
              <a:t>I welcome comments on the wording before we finalise the statement.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These contact details are for follow-up questions on the ocean outlook and on the products shown today.</a:t>
            </a:r>
          </a:p>
          <a:p>
            <a:r>
              <a:rPr lang="en-US" dirty="0"/>
              <a:t>I am happy to take questions now.</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sv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jpe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sv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sv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svg"/><Relationship Id="rId7"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svg"/><Relationship Id="rId7"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155023" y="0"/>
            <a:ext cx="16558551" cy="10287000"/>
          </a:xfrm>
          <a:custGeom>
            <a:avLst/>
            <a:gdLst/>
            <a:ahLst/>
            <a:cxnLst/>
            <a:rect l="l" t="t" r="r" b="b"/>
            <a:pathLst>
              <a:path w="16558551" h="10287000">
                <a:moveTo>
                  <a:pt x="16558551" y="0"/>
                </a:moveTo>
                <a:lnTo>
                  <a:pt x="0" y="0"/>
                </a:lnTo>
                <a:lnTo>
                  <a:pt x="0" y="10287000"/>
                </a:lnTo>
                <a:lnTo>
                  <a:pt x="16558551" y="10287000"/>
                </a:lnTo>
                <a:lnTo>
                  <a:pt x="16558551" y="0"/>
                </a:lnTo>
                <a:close/>
              </a:path>
            </a:pathLst>
          </a:custGeom>
          <a:blipFill>
            <a:blip>
              <a:alphaModFix amt="53000"/>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a:grpSpLocks noChangeAspect="1"/>
          </p:cNvGrpSpPr>
          <p:nvPr/>
        </p:nvGrpSpPr>
        <p:grpSpPr>
          <a:xfrm>
            <a:off x="-160397" y="-152239"/>
            <a:ext cx="10998633" cy="10439239"/>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p:nvPr/>
        </p:nvGrpSpPr>
        <p:grpSpPr>
          <a:xfrm>
            <a:off x="12240904" y="7172951"/>
            <a:ext cx="5018396" cy="1696403"/>
            <a:chOff x="0" y="0"/>
            <a:chExt cx="6691194" cy="2261870"/>
          </a:xfrm>
        </p:grpSpPr>
        <p:sp>
          <p:nvSpPr>
            <p:cNvPr id="7" name="Freeform 7"/>
            <p:cNvSpPr/>
            <p:nvPr/>
          </p:nvSpPr>
          <p:spPr>
            <a:xfrm>
              <a:off x="0" y="0"/>
              <a:ext cx="1663718" cy="2261870"/>
            </a:xfrm>
            <a:custGeom>
              <a:avLst/>
              <a:gdLst/>
              <a:ahLst/>
              <a:cxnLst/>
              <a:rect l="l" t="t" r="r" b="b"/>
              <a:pathLst>
                <a:path w="1663718" h="2261870">
                  <a:moveTo>
                    <a:pt x="0" y="0"/>
                  </a:moveTo>
                  <a:lnTo>
                    <a:pt x="1663718" y="0"/>
                  </a:lnTo>
                  <a:lnTo>
                    <a:pt x="1663718" y="2261870"/>
                  </a:lnTo>
                  <a:lnTo>
                    <a:pt x="0" y="226187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1520483" y="234836"/>
              <a:ext cx="1876321" cy="1792198"/>
            </a:xfrm>
            <a:custGeom>
              <a:avLst/>
              <a:gdLst/>
              <a:ahLst/>
              <a:cxnLst/>
              <a:rect l="l" t="t" r="r" b="b"/>
              <a:pathLst>
                <a:path w="1876321" h="1792198">
                  <a:moveTo>
                    <a:pt x="0" y="0"/>
                  </a:moveTo>
                  <a:lnTo>
                    <a:pt x="1876321" y="0"/>
                  </a:lnTo>
                  <a:lnTo>
                    <a:pt x="1876321" y="1792198"/>
                  </a:lnTo>
                  <a:lnTo>
                    <a:pt x="0" y="179219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3288280" y="505102"/>
              <a:ext cx="3402914" cy="1251667"/>
            </a:xfrm>
            <a:custGeom>
              <a:avLst/>
              <a:gdLst/>
              <a:ahLst/>
              <a:cxnLst/>
              <a:rect l="l" t="t" r="r" b="b"/>
              <a:pathLst>
                <a:path w="3402914" h="1251667">
                  <a:moveTo>
                    <a:pt x="0" y="0"/>
                  </a:moveTo>
                  <a:lnTo>
                    <a:pt x="3402914" y="0"/>
                  </a:lnTo>
                  <a:lnTo>
                    <a:pt x="3402914" y="1251667"/>
                  </a:lnTo>
                  <a:lnTo>
                    <a:pt x="0" y="1251667"/>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1662161" y="392213"/>
              <a:ext cx="1592965" cy="1477444"/>
            </a:xfrm>
            <a:custGeom>
              <a:avLst/>
              <a:gdLst/>
              <a:ahLst/>
              <a:cxnLst/>
              <a:rect l="l" t="t" r="r" b="b"/>
              <a:pathLst>
                <a:path w="1592965" h="1477444">
                  <a:moveTo>
                    <a:pt x="0" y="0"/>
                  </a:moveTo>
                  <a:lnTo>
                    <a:pt x="1592965" y="0"/>
                  </a:lnTo>
                  <a:lnTo>
                    <a:pt x="1592965" y="1477444"/>
                  </a:lnTo>
                  <a:lnTo>
                    <a:pt x="0" y="1477444"/>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grpSp>
      <p:grpSp>
        <p:nvGrpSpPr>
          <p:cNvPr id="11" name="Group 11"/>
          <p:cNvGrpSpPr/>
          <p:nvPr/>
        </p:nvGrpSpPr>
        <p:grpSpPr>
          <a:xfrm>
            <a:off x="13636527" y="9033384"/>
            <a:ext cx="4651473" cy="449832"/>
            <a:chOff x="0" y="0"/>
            <a:chExt cx="6201964" cy="599775"/>
          </a:xfrm>
        </p:grpSpPr>
        <p:sp>
          <p:nvSpPr>
            <p:cNvPr id="12" name="Freeform 12"/>
            <p:cNvSpPr/>
            <p:nvPr/>
          </p:nvSpPr>
          <p:spPr>
            <a:xfrm>
              <a:off x="0" y="0"/>
              <a:ext cx="599775" cy="599775"/>
            </a:xfrm>
            <a:custGeom>
              <a:avLst/>
              <a:gdLst/>
              <a:ahLst/>
              <a:cxnLst/>
              <a:rect l="l" t="t" r="r" b="b"/>
              <a:pathLst>
                <a:path w="599775" h="599775">
                  <a:moveTo>
                    <a:pt x="0" y="0"/>
                  </a:moveTo>
                  <a:lnTo>
                    <a:pt x="599775" y="0"/>
                  </a:lnTo>
                  <a:lnTo>
                    <a:pt x="599775" y="599775"/>
                  </a:lnTo>
                  <a:lnTo>
                    <a:pt x="0" y="59977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AU"/>
            </a:p>
          </p:txBody>
        </p:sp>
        <p:sp>
          <p:nvSpPr>
            <p:cNvPr id="13" name="TextBox 13"/>
            <p:cNvSpPr txBox="1"/>
            <p:nvPr/>
          </p:nvSpPr>
          <p:spPr>
            <a:xfrm>
              <a:off x="724315" y="23028"/>
              <a:ext cx="5477649" cy="515619"/>
            </a:xfrm>
            <a:prstGeom prst="rect">
              <a:avLst/>
            </a:prstGeom>
          </p:spPr>
          <p:txBody>
            <a:bodyPr lIns="0" tIns="0" rIns="0" bIns="0" rtlCol="0" anchor="t">
              <a:spAutoFit/>
            </a:bodyPr>
            <a:lstStyle/>
            <a:p>
              <a:pPr algn="l">
                <a:lnSpc>
                  <a:spcPts val="3360"/>
                </a:lnSpc>
              </a:pPr>
              <a:r>
                <a:rPr lang="en-US" sz="2400">
                  <a:solidFill>
                    <a:srgbClr val="000000"/>
                  </a:solidFill>
                  <a:latin typeface="Garet"/>
                  <a:ea typeface="Garet"/>
                  <a:cs typeface="Garet"/>
                  <a:sym typeface="Garet"/>
                </a:rPr>
                <a:t>www.pacificrcc.net</a:t>
              </a:r>
            </a:p>
          </p:txBody>
        </p:sp>
      </p:grpSp>
      <p:sp>
        <p:nvSpPr>
          <p:cNvPr id="14" name="TextBox 14"/>
          <p:cNvSpPr txBox="1"/>
          <p:nvPr/>
        </p:nvSpPr>
        <p:spPr>
          <a:xfrm>
            <a:off x="10838236" y="1666485"/>
            <a:ext cx="7379319" cy="3159603"/>
          </a:xfrm>
          <a:prstGeom prst="rect">
            <a:avLst/>
          </a:prstGeom>
        </p:spPr>
        <p:txBody>
          <a:bodyPr lIns="0" tIns="0" rIns="0" bIns="0" rtlCol="0" anchor="t">
            <a:spAutoFit/>
          </a:bodyPr>
          <a:lstStyle/>
          <a:p>
            <a:pPr algn="ctr">
              <a:lnSpc>
                <a:spcPts val="8100"/>
              </a:lnSpc>
            </a:pPr>
            <a:r>
              <a:rPr lang="en-US" sz="8019" b="1" spc="264">
                <a:solidFill>
                  <a:srgbClr val="E38E00"/>
                </a:solidFill>
                <a:latin typeface="Bebas Neue Bold"/>
                <a:ea typeface="Bebas Neue Bold"/>
                <a:cs typeface="Bebas Neue Bold"/>
                <a:sym typeface="Bebas Neue Bold"/>
              </a:rPr>
              <a:t>PACIFIC ISLANDS climate outlook forum-19</a:t>
            </a:r>
          </a:p>
        </p:txBody>
      </p:sp>
      <p:sp>
        <p:nvSpPr>
          <p:cNvPr id="15" name="TextBox 15"/>
          <p:cNvSpPr txBox="1"/>
          <p:nvPr/>
        </p:nvSpPr>
        <p:spPr>
          <a:xfrm>
            <a:off x="11032866" y="4765128"/>
            <a:ext cx="6990059" cy="1829434"/>
          </a:xfrm>
          <a:prstGeom prst="rect">
            <a:avLst/>
          </a:prstGeom>
        </p:spPr>
        <p:txBody>
          <a:bodyPr lIns="0" tIns="0" rIns="0" bIns="0" rtlCol="0" anchor="t">
            <a:spAutoFit/>
          </a:bodyPr>
          <a:lstStyle/>
          <a:p>
            <a:pPr algn="ctr">
              <a:lnSpc>
                <a:spcPts val="3640"/>
              </a:lnSpc>
            </a:pPr>
            <a:r>
              <a:rPr lang="en-US" sz="2600" b="1">
                <a:solidFill>
                  <a:srgbClr val="1F2122"/>
                </a:solidFill>
                <a:latin typeface="Arimo Bold"/>
                <a:ea typeface="Arimo Bold"/>
                <a:cs typeface="Arimo Bold"/>
                <a:sym typeface="Arimo Bold"/>
              </a:rPr>
              <a:t>20 - 21 OCTOBER, 2026</a:t>
            </a:r>
          </a:p>
          <a:p>
            <a:pPr algn="ctr">
              <a:lnSpc>
                <a:spcPts val="3640"/>
              </a:lnSpc>
            </a:pPr>
            <a:r>
              <a:rPr lang="en-US" sz="2600" b="1">
                <a:solidFill>
                  <a:srgbClr val="1F2122"/>
                </a:solidFill>
                <a:latin typeface="Arimo Bold"/>
                <a:ea typeface="Arimo Bold"/>
                <a:cs typeface="Arimo Bold"/>
                <a:sym typeface="Arimo Bold"/>
              </a:rPr>
              <a:t>HYBRID</a:t>
            </a:r>
          </a:p>
          <a:p>
            <a:pPr algn="ctr">
              <a:lnSpc>
                <a:spcPts val="3640"/>
              </a:lnSpc>
            </a:pPr>
            <a:r>
              <a:rPr lang="en-US" sz="2600" b="1">
                <a:solidFill>
                  <a:srgbClr val="1F2122"/>
                </a:solidFill>
                <a:latin typeface="Arimo Bold"/>
                <a:ea typeface="Arimo Bold"/>
                <a:cs typeface="Arimo Bold"/>
                <a:sym typeface="Arimo Bold"/>
              </a:rPr>
              <a:t>PORT MORESBY, PAPUA NEW GUINEA </a:t>
            </a:r>
          </a:p>
          <a:p>
            <a:pPr algn="ctr">
              <a:lnSpc>
                <a:spcPts val="3640"/>
              </a:lnSpc>
              <a:spcBef>
                <a:spcPct val="0"/>
              </a:spcBef>
            </a:pPr>
            <a:r>
              <a:rPr lang="en-US" sz="2600" b="1">
                <a:solidFill>
                  <a:srgbClr val="1F2122"/>
                </a:solidFill>
                <a:latin typeface="Arimo Bold"/>
                <a:ea typeface="Arimo Bold"/>
                <a:cs typeface="Arimo Bold"/>
                <a:sym typeface="Arimo Bold"/>
              </a:rPr>
              <a:t>&amp; ZOOM</a:t>
            </a:r>
          </a:p>
        </p:txBody>
      </p:sp>
    </p:spTree>
    <p:extLst>
      <p:ext uri="{BB962C8B-B14F-4D97-AF65-F5344CB8AC3E}">
        <p14:creationId xmlns:p14="http://schemas.microsoft.com/office/powerpoint/2010/main" val="15146034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a:alphaModFix amt="53000"/>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9" name="AutoShape 9"/>
          <p:cNvSpPr/>
          <p:nvPr/>
        </p:nvSpPr>
        <p:spPr>
          <a:xfrm>
            <a:off x="11780104" y="3442076"/>
            <a:ext cx="1181508" cy="0"/>
          </a:xfrm>
          <a:prstGeom prst="line">
            <a:avLst/>
          </a:prstGeom>
          <a:ln w="76200" cap="flat">
            <a:solidFill>
              <a:srgbClr val="FABC25"/>
            </a:solidFill>
            <a:prstDash val="solid"/>
            <a:headEnd type="none" w="sm" len="sm"/>
            <a:tailEnd type="none" w="sm" len="sm"/>
          </a:ln>
        </p:spPr>
        <p:txBody>
          <a:bodyPr/>
          <a:lstStyle/>
          <a:p>
            <a:endParaRPr lang="en-AU"/>
          </a:p>
        </p:txBody>
      </p:sp>
      <p:sp>
        <p:nvSpPr>
          <p:cNvPr id="10" name="TextBox 10"/>
          <p:cNvSpPr txBox="1"/>
          <p:nvPr/>
        </p:nvSpPr>
        <p:spPr>
          <a:xfrm>
            <a:off x="6512519" y="1683578"/>
            <a:ext cx="10736730" cy="1200329"/>
          </a:xfrm>
          <a:prstGeom prst="rect">
            <a:avLst/>
          </a:prstGeom>
        </p:spPr>
        <p:txBody>
          <a:bodyPr wrap="square" lIns="0" tIns="0" rIns="0" bIns="0" rtlCol="0" anchor="t">
            <a:spAutoFit/>
          </a:bodyPr>
          <a:lstStyle/>
          <a:p>
            <a:pPr algn="ctr">
              <a:lnSpc>
                <a:spcPct val="100000"/>
              </a:lnSpc>
            </a:pPr>
            <a:r>
              <a:rPr lang="en-US" sz="6000" b="1" dirty="0">
                <a:solidFill>
                  <a:srgbClr val="0892CD"/>
                </a:solidFill>
                <a:latin typeface="Roboto Bold"/>
                <a:ea typeface="Roboto Bold"/>
                <a:cs typeface="Roboto Bold"/>
                <a:sym typeface="Roboto Bold"/>
              </a:rPr>
              <a:t>Session 3iii. Ocean Outlook </a:t>
            </a:r>
            <a:r>
              <a:rPr lang="en-AU" dirty="0"/>
              <a:t>PICOF outlook and RCC Node for SP individual model/MME guidance and hindcast information</a:t>
            </a:r>
            <a:endParaRPr lang="en-US" sz="6000" b="1" dirty="0">
              <a:solidFill>
                <a:srgbClr val="0892CD"/>
              </a:solidFill>
              <a:latin typeface="Roboto Bold"/>
              <a:ea typeface="Roboto Bold"/>
              <a:cs typeface="Roboto Bold"/>
              <a:sym typeface="Roboto Bold"/>
            </a:endParaRPr>
          </a:p>
        </p:txBody>
      </p:sp>
      <p:sp>
        <p:nvSpPr>
          <p:cNvPr id="11" name="TextBox 11"/>
          <p:cNvSpPr txBox="1"/>
          <p:nvPr/>
        </p:nvSpPr>
        <p:spPr>
          <a:xfrm>
            <a:off x="6512518" y="3816222"/>
            <a:ext cx="11716680" cy="1327278"/>
          </a:xfrm>
          <a:prstGeom prst="rect">
            <a:avLst/>
          </a:prstGeom>
        </p:spPr>
        <p:txBody>
          <a:bodyPr lIns="0" tIns="0" rIns="0" bIns="0" rtlCol="0" anchor="t">
            <a:spAutoFit/>
          </a:bodyPr>
          <a:lstStyle/>
          <a:p>
            <a:pPr algn="ctr">
              <a:lnSpc>
                <a:spcPts val="3791"/>
              </a:lnSpc>
            </a:pPr>
            <a:r>
              <a:rPr lang="en-US" sz="2399" b="1" dirty="0">
                <a:solidFill>
                  <a:srgbClr val="000000"/>
                </a:solidFill>
                <a:latin typeface="Lato Bold"/>
                <a:ea typeface="Lato Bold"/>
                <a:cs typeface="Lato Bold"/>
                <a:sym typeface="Lato Bold"/>
              </a:rPr>
              <a:t>Presenter’s Name</a:t>
            </a:r>
          </a:p>
          <a:p>
            <a:pPr algn="ctr">
              <a:lnSpc>
                <a:spcPts val="3475"/>
              </a:lnSpc>
            </a:pPr>
            <a:r>
              <a:rPr lang="en-US" sz="2199" dirty="0">
                <a:solidFill>
                  <a:srgbClr val="000000"/>
                </a:solidFill>
                <a:latin typeface="Lato"/>
                <a:ea typeface="Lato"/>
                <a:cs typeface="Lato"/>
                <a:sym typeface="Lato"/>
              </a:rPr>
              <a:t>Moleni Tu’uholoaki</a:t>
            </a:r>
          </a:p>
          <a:p>
            <a:pPr algn="ctr">
              <a:lnSpc>
                <a:spcPts val="3475"/>
              </a:lnSpc>
            </a:pPr>
            <a:r>
              <a:rPr lang="en-US" sz="2199" dirty="0">
                <a:solidFill>
                  <a:srgbClr val="000000"/>
                </a:solidFill>
                <a:latin typeface="Lato"/>
                <a:ea typeface="Lato"/>
                <a:cs typeface="Lato"/>
                <a:sym typeface="Lato"/>
              </a:rPr>
              <a:t>Pacific Community (SPC)</a:t>
            </a:r>
          </a:p>
        </p:txBody>
      </p:sp>
      <p:sp>
        <p:nvSpPr>
          <p:cNvPr id="12" name="TextBox 12"/>
          <p:cNvSpPr txBox="1"/>
          <p:nvPr/>
        </p:nvSpPr>
        <p:spPr>
          <a:xfrm>
            <a:off x="7482417" y="802005"/>
            <a:ext cx="9776883" cy="453390"/>
          </a:xfrm>
          <a:prstGeom prst="rect">
            <a:avLst/>
          </a:prstGeom>
        </p:spPr>
        <p:txBody>
          <a:bodyPr lIns="0" tIns="0" rIns="0" bIns="0" rtlCol="0" anchor="t">
            <a:spAutoFit/>
          </a:bodyPr>
          <a:lstStyle/>
          <a:p>
            <a:pPr algn="ctr">
              <a:lnSpc>
                <a:spcPts val="3480"/>
              </a:lnSpc>
            </a:pPr>
            <a:r>
              <a:rPr lang="en-US" sz="3000" b="1">
                <a:solidFill>
                  <a:srgbClr val="E38E00"/>
                </a:solidFill>
                <a:latin typeface="Roboto Bold"/>
                <a:ea typeface="Roboto Bold"/>
                <a:cs typeface="Roboto Bold"/>
                <a:sym typeface="Roboto Bold"/>
              </a:rPr>
              <a:t>PICOF-19</a:t>
            </a:r>
          </a:p>
        </p:txBody>
      </p:sp>
      <p:grpSp>
        <p:nvGrpSpPr>
          <p:cNvPr id="13" name="Group 13"/>
          <p:cNvGrpSpPr/>
          <p:nvPr/>
        </p:nvGrpSpPr>
        <p:grpSpPr>
          <a:xfrm>
            <a:off x="8030211" y="7226127"/>
            <a:ext cx="3344231" cy="1130473"/>
            <a:chOff x="0" y="0"/>
            <a:chExt cx="4458974" cy="1507298"/>
          </a:xfrm>
        </p:grpSpPr>
        <p:sp>
          <p:nvSpPr>
            <p:cNvPr id="14" name="Freeform 14"/>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5" name="Freeform 15"/>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6" name="Freeform 16"/>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7" name="Freeform 17"/>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21" name="Picture 20" descr="The Pacific Community (SPC)">
            <a:extLst>
              <a:ext uri="{FF2B5EF4-FFF2-40B4-BE49-F238E27FC236}">
                <a16:creationId xmlns:a16="http://schemas.microsoft.com/office/drawing/2014/main" id="{FC2C7D45-5D5E-7D14-B258-BA0C1079D6EA}"/>
              </a:ext>
            </a:extLst>
          </p:cNvPr>
          <p:cNvPicPr>
            <a:picLocks noChangeAspect="1"/>
          </p:cNvPicPr>
          <p:nvPr/>
        </p:nvPicPr>
        <p:blipFill>
          <a:blip r:embed="rId10"/>
          <a:stretch>
            <a:fillRect/>
          </a:stretch>
        </p:blipFill>
        <p:spPr>
          <a:xfrm>
            <a:off x="11744604" y="7406324"/>
            <a:ext cx="2315683" cy="895734"/>
          </a:xfrm>
          <a:prstGeom prst="rect">
            <a:avLst/>
          </a:prstGeom>
        </p:spPr>
      </p:pic>
      <p:pic>
        <p:nvPicPr>
          <p:cNvPr id="25" name="Picture 24">
            <a:extLst>
              <a:ext uri="{FF2B5EF4-FFF2-40B4-BE49-F238E27FC236}">
                <a16:creationId xmlns:a16="http://schemas.microsoft.com/office/drawing/2014/main" id="{6FC84658-E5D7-AF1F-0A3B-2DCAE92C348D}"/>
              </a:ext>
            </a:extLst>
          </p:cNvPr>
          <p:cNvPicPr>
            <a:picLocks noChangeAspect="1"/>
          </p:cNvPicPr>
          <p:nvPr/>
        </p:nvPicPr>
        <p:blipFill>
          <a:blip r:embed="rId11"/>
          <a:stretch>
            <a:fillRect/>
          </a:stretch>
        </p:blipFill>
        <p:spPr>
          <a:xfrm>
            <a:off x="14430449" y="7343497"/>
            <a:ext cx="2743200" cy="850561"/>
          </a:xfrm>
          <a:prstGeom prst="rect">
            <a:avLst/>
          </a:prstGeom>
        </p:spPr>
      </p:pic>
    </p:spTree>
    <p:extLst>
      <p:ext uri="{BB962C8B-B14F-4D97-AF65-F5344CB8AC3E}">
        <p14:creationId xmlns:p14="http://schemas.microsoft.com/office/powerpoint/2010/main" val="3074827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2">
            <a:extLst>
              <a:ext uri="{FF2B5EF4-FFF2-40B4-BE49-F238E27FC236}">
                <a16:creationId xmlns:a16="http://schemas.microsoft.com/office/drawing/2014/main" id="{F4B96572-DE07-D7B1-0A5B-88A47FA517C8}"/>
              </a:ext>
            </a:extLst>
          </p:cNvPr>
          <p:cNvGrpSpPr/>
          <p:nvPr/>
        </p:nvGrpSpPr>
        <p:grpSpPr>
          <a:xfrm>
            <a:off x="0" y="0"/>
            <a:ext cx="18288000" cy="9564424"/>
            <a:chOff x="0" y="0"/>
            <a:chExt cx="4816593" cy="2169299"/>
          </a:xfrm>
        </p:grpSpPr>
        <p:sp>
          <p:nvSpPr>
            <p:cNvPr id="11" name="Freeform 3">
              <a:extLst>
                <a:ext uri="{FF2B5EF4-FFF2-40B4-BE49-F238E27FC236}">
                  <a16:creationId xmlns:a16="http://schemas.microsoft.com/office/drawing/2014/main" id="{DB6239A3-B9F1-A766-4662-93047D9E6C07}"/>
                </a:ext>
              </a:extLst>
            </p:cNvPr>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0892CD"/>
            </a:solidFill>
          </p:spPr>
          <p:txBody>
            <a:bodyPr/>
            <a:lstStyle/>
            <a:p>
              <a:endParaRPr lang="en-AU" b="1" dirty="0"/>
            </a:p>
          </p:txBody>
        </p:sp>
        <p:sp>
          <p:nvSpPr>
            <p:cNvPr id="12" name="TextBox 4">
              <a:extLst>
                <a:ext uri="{FF2B5EF4-FFF2-40B4-BE49-F238E27FC236}">
                  <a16:creationId xmlns:a16="http://schemas.microsoft.com/office/drawing/2014/main" id="{5A5582BD-B455-756A-9F87-5B914B09531D}"/>
                </a:ext>
              </a:extLst>
            </p:cNvPr>
            <p:cNvSpPr txBox="1"/>
            <p:nvPr/>
          </p:nvSpPr>
          <p:spPr>
            <a:xfrm>
              <a:off x="0" y="-47625"/>
              <a:ext cx="4816593" cy="2216924"/>
            </a:xfrm>
            <a:prstGeom prst="rect">
              <a:avLst/>
            </a:prstGeom>
          </p:spPr>
          <p:txBody>
            <a:bodyPr lIns="50800" tIns="50800" rIns="50800" bIns="50800" rtlCol="0" anchor="ctr"/>
            <a:lstStyle/>
            <a:p>
              <a:pPr algn="ctr">
                <a:lnSpc>
                  <a:spcPts val="3617"/>
                </a:lnSpc>
              </a:pPr>
              <a:endParaRPr lang="en-US" sz="2699" b="1" dirty="0">
                <a:solidFill>
                  <a:srgbClr val="FFFFFF"/>
                </a:solidFill>
                <a:latin typeface="Lato"/>
                <a:ea typeface="Lato"/>
                <a:cs typeface="Lato"/>
                <a:sym typeface="Lato"/>
              </a:endParaRPr>
            </a:p>
          </p:txBody>
        </p:sp>
      </p:grpSp>
      <p:sp>
        <p:nvSpPr>
          <p:cNvPr id="2" name="Title 1">
            <a:extLst>
              <a:ext uri="{FF2B5EF4-FFF2-40B4-BE49-F238E27FC236}">
                <a16:creationId xmlns:a16="http://schemas.microsoft.com/office/drawing/2014/main" id="{B3744B88-6767-AC96-55DB-7D2F5ED27839}"/>
              </a:ext>
            </a:extLst>
          </p:cNvPr>
          <p:cNvSpPr>
            <a:spLocks noGrp="1"/>
          </p:cNvSpPr>
          <p:nvPr>
            <p:ph type="title"/>
          </p:nvPr>
        </p:nvSpPr>
        <p:spPr>
          <a:xfrm>
            <a:off x="-1092200" y="381000"/>
            <a:ext cx="16764000" cy="1016000"/>
          </a:xfrm>
        </p:spPr>
        <p:txBody>
          <a:bodyPr>
            <a:normAutofit/>
          </a:bodyPr>
          <a:lstStyle/>
          <a:p>
            <a:pPr algn="ctr"/>
            <a:r>
              <a:rPr lang="en-AU" b="1" dirty="0">
                <a:solidFill>
                  <a:schemeClr val="bg1"/>
                </a:solidFill>
              </a:rPr>
              <a:t>Table of Contents</a:t>
            </a:r>
          </a:p>
        </p:txBody>
      </p:sp>
      <p:sp>
        <p:nvSpPr>
          <p:cNvPr id="3" name="TOC column 3"/>
          <p:cNvSpPr txBox="1"/>
          <p:nvPr/>
        </p:nvSpPr>
        <p:spPr>
          <a:xfrm>
            <a:off x="1574800" y="1625600"/>
            <a:ext cx="6604000" cy="5969000"/>
          </a:xfrm>
          <a:prstGeom prst="rect">
            <a:avLst/>
          </a:prstGeom>
          <a:noFill/>
        </p:spPr>
        <p:txBody>
          <a:bodyPr wrap="square">
            <a:noAutofit/>
          </a:bodyPr>
          <a:lstStyle/>
          <a:p>
            <a:pPr marL="0" indent="0">
              <a:buNone/>
            </a:pPr>
            <a:r>
              <a:rPr lang="en-AU" sz="4000" b="1" dirty="0">
                <a:solidFill>
                  <a:schemeClr val="bg1"/>
                </a:solidFill>
              </a:rPr>
              <a:t>1.0 Sea Surface Temperature</a:t>
            </a:r>
          </a:p>
          <a:p>
            <a:pPr marL="444500" indent="-266700">
              <a:buFont typeface="Arial"/>
              <a:buChar char="•"/>
            </a:pPr>
            <a:r>
              <a:rPr lang="en-US" sz="3200" dirty="0">
                <a:solidFill>
                  <a:schemeClr val="bg1"/>
                </a:solidFill>
              </a:rPr>
              <a:t>WMO LC for Seasonal Prediction MME</a:t>
            </a:r>
          </a:p>
          <a:p>
            <a:pPr marL="444500" indent="-266700">
              <a:buFont typeface="Arial"/>
              <a:buChar char="•"/>
            </a:pPr>
            <a:r>
              <a:rPr lang="en-US" sz="3200" dirty="0">
                <a:solidFill>
                  <a:schemeClr val="bg1"/>
                </a:solidFill>
              </a:rPr>
              <a:t>Pacific Ocean Portal (data from BOM)</a:t>
            </a:r>
          </a:p>
          <a:p>
            <a:pPr marL="177800"/>
            <a:endParaRPr lang="en-US" sz="3200" dirty="0">
              <a:solidFill>
                <a:schemeClr val="bg1"/>
              </a:solidFill>
            </a:endParaRPr>
          </a:p>
          <a:p>
            <a:pPr marL="0" indent="0">
              <a:buNone/>
            </a:pPr>
            <a:r>
              <a:rPr lang="en-AU" sz="4000" b="1" dirty="0">
                <a:solidFill>
                  <a:schemeClr val="bg1"/>
                </a:solidFill>
              </a:rPr>
              <a:t>2.0 Sea Surface Heights</a:t>
            </a:r>
          </a:p>
          <a:p>
            <a:pPr marL="444500" indent="-266700">
              <a:buFont typeface="Arial"/>
              <a:buChar char="•"/>
            </a:pPr>
            <a:r>
              <a:rPr lang="en-US" sz="3200" dirty="0">
                <a:solidFill>
                  <a:schemeClr val="bg1"/>
                </a:solidFill>
              </a:rPr>
              <a:t>University of Hawaii (Top 5 MME)</a:t>
            </a:r>
          </a:p>
          <a:p>
            <a:pPr marL="444500" indent="-266700">
              <a:buFont typeface="Arial"/>
              <a:buChar char="•"/>
            </a:pPr>
            <a:r>
              <a:rPr lang="en-US" sz="3200" dirty="0">
                <a:solidFill>
                  <a:schemeClr val="bg1"/>
                </a:solidFill>
              </a:rPr>
              <a:t>Pacific Ocean Portal (data from BOM)</a:t>
            </a:r>
          </a:p>
          <a:p>
            <a:pPr marL="177800"/>
            <a:endParaRPr lang="en-US" sz="3200" dirty="0">
              <a:solidFill>
                <a:schemeClr val="bg1"/>
              </a:solidFill>
            </a:endParaRPr>
          </a:p>
          <a:p>
            <a:pPr marL="0" indent="0">
              <a:buNone/>
            </a:pPr>
            <a:r>
              <a:rPr lang="en-AU" sz="4000" b="1" dirty="0">
                <a:solidFill>
                  <a:schemeClr val="bg1"/>
                </a:solidFill>
              </a:rPr>
              <a:t>3.0 Marine Heat Wave</a:t>
            </a:r>
          </a:p>
          <a:p>
            <a:pPr marL="444500" indent="-266700">
              <a:buFont typeface="Arial"/>
              <a:buChar char="•"/>
            </a:pPr>
            <a:r>
              <a:rPr lang="en-US" sz="3200" dirty="0">
                <a:solidFill>
                  <a:schemeClr val="bg1"/>
                </a:solidFill>
              </a:rPr>
              <a:t>Pacific </a:t>
            </a:r>
            <a:r>
              <a:rPr lang="en-US" sz="3200" dirty="0" err="1">
                <a:solidFill>
                  <a:schemeClr val="bg1"/>
                </a:solidFill>
              </a:rPr>
              <a:t>OceanPortal</a:t>
            </a:r>
            <a:r>
              <a:rPr lang="en-US" sz="3200" dirty="0">
                <a:solidFill>
                  <a:schemeClr val="bg1"/>
                </a:solidFill>
              </a:rPr>
              <a:t>(data from BOM)</a:t>
            </a:r>
          </a:p>
        </p:txBody>
      </p:sp>
      <p:sp>
        <p:nvSpPr>
          <p:cNvPr id="4" name="TOC column 4"/>
          <p:cNvSpPr txBox="1"/>
          <p:nvPr/>
        </p:nvSpPr>
        <p:spPr>
          <a:xfrm>
            <a:off x="10033000" y="1625600"/>
            <a:ext cx="7620000" cy="5969000"/>
          </a:xfrm>
          <a:prstGeom prst="rect">
            <a:avLst/>
          </a:prstGeom>
          <a:noFill/>
        </p:spPr>
        <p:txBody>
          <a:bodyPr wrap="square">
            <a:noAutofit/>
          </a:bodyPr>
          <a:lstStyle/>
          <a:p>
            <a:pPr marL="0" indent="0">
              <a:buNone/>
            </a:pPr>
            <a:r>
              <a:rPr lang="en-AU" sz="4000" b="1" dirty="0">
                <a:solidFill>
                  <a:schemeClr val="bg1"/>
                </a:solidFill>
              </a:rPr>
              <a:t>4.0 Coral Bleaching</a:t>
            </a:r>
          </a:p>
          <a:p>
            <a:pPr marL="444500" indent="-266700">
              <a:buFont typeface="Arial"/>
              <a:buChar char="•"/>
            </a:pPr>
            <a:r>
              <a:rPr lang="en-US" sz="3200" dirty="0">
                <a:solidFill>
                  <a:schemeClr val="bg1"/>
                </a:solidFill>
              </a:rPr>
              <a:t>Pacific Ocean Portal (NOAA)</a:t>
            </a:r>
          </a:p>
          <a:p>
            <a:pPr marL="444500" indent="-266700">
              <a:buFont typeface="Arial"/>
              <a:buChar char="•"/>
            </a:pPr>
            <a:r>
              <a:rPr lang="en-US" sz="3200" dirty="0">
                <a:solidFill>
                  <a:schemeClr val="bg1"/>
                </a:solidFill>
              </a:rPr>
              <a:t>NOAA Coral Reef Watch</a:t>
            </a:r>
          </a:p>
          <a:p>
            <a:pPr marL="0" indent="0">
              <a:buNone/>
            </a:pPr>
            <a:endParaRPr lang="en-AU" sz="2000" dirty="0">
              <a:solidFill>
                <a:schemeClr val="bg1"/>
              </a:solidFill>
            </a:endParaRPr>
          </a:p>
          <a:p>
            <a:pPr marL="0" indent="0">
              <a:buNone/>
            </a:pPr>
            <a:r>
              <a:rPr lang="en-AU" sz="4000" b="1" dirty="0">
                <a:solidFill>
                  <a:schemeClr val="bg1"/>
                </a:solidFill>
              </a:rPr>
              <a:t>5.0 Fisheries Convergence Zone</a:t>
            </a:r>
          </a:p>
          <a:p>
            <a:pPr marL="444500" indent="-266700">
              <a:buFont typeface="Arial"/>
              <a:buChar char="•"/>
            </a:pPr>
            <a:r>
              <a:rPr lang="en-US" sz="3200" dirty="0">
                <a:solidFill>
                  <a:schemeClr val="bg1"/>
                </a:solidFill>
              </a:rPr>
              <a:t>Pacific Ocean Portal (SST data from ACCESS-S)</a:t>
            </a:r>
          </a:p>
          <a:p>
            <a:pPr marL="0" indent="0">
              <a:buNone/>
            </a:pPr>
            <a:endParaRPr lang="en-AU" sz="2000" dirty="0">
              <a:solidFill>
                <a:schemeClr val="bg1"/>
              </a:solidFill>
            </a:endParaRPr>
          </a:p>
          <a:p>
            <a:pPr marL="0" indent="0">
              <a:buNone/>
            </a:pPr>
            <a:r>
              <a:rPr lang="en-AU" sz="4000" b="1" dirty="0">
                <a:solidFill>
                  <a:schemeClr val="bg1"/>
                </a:solidFill>
              </a:rPr>
              <a:t>6.0 Takeaway Message</a:t>
            </a:r>
          </a:p>
        </p:txBody>
      </p:sp>
      <p:cxnSp>
        <p:nvCxnSpPr>
          <p:cNvPr id="6" name="TOC divider 6"/>
          <p:cNvCxnSpPr>
            <a:cxnSpLocks/>
          </p:cNvCxnSpPr>
          <p:nvPr/>
        </p:nvCxnSpPr>
        <p:spPr>
          <a:xfrm>
            <a:off x="8382000" y="1778000"/>
            <a:ext cx="0" cy="6642100"/>
          </a:xfrm>
          <a:prstGeom prst="line">
            <a:avLst/>
          </a:prstGeom>
          <a:ln w="19050">
            <a:solidFill>
              <a:srgbClr val="FFFFFF"/>
            </a:solidFill>
          </a:ln>
        </p:spPr>
      </p:cxnSp>
      <p:cxnSp>
        <p:nvCxnSpPr>
          <p:cNvPr id="7" name="TOC divider 7"/>
          <p:cNvCxnSpPr>
            <a:cxnSpLocks/>
          </p:cNvCxnSpPr>
          <p:nvPr/>
        </p:nvCxnSpPr>
        <p:spPr>
          <a:xfrm>
            <a:off x="8521700" y="1778000"/>
            <a:ext cx="0" cy="6565900"/>
          </a:xfrm>
          <a:prstGeom prst="line">
            <a:avLst/>
          </a:prstGeom>
          <a:ln w="19050">
            <a:solidFill>
              <a:srgbClr val="FFFFFF"/>
            </a:solidFill>
          </a:ln>
        </p:spPr>
      </p:cxnSp>
    </p:spTree>
    <p:extLst>
      <p:ext uri="{BB962C8B-B14F-4D97-AF65-F5344CB8AC3E}">
        <p14:creationId xmlns:p14="http://schemas.microsoft.com/office/powerpoint/2010/main" val="408932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9564424"/>
            <a:chOff x="0" y="0"/>
            <a:chExt cx="4816593" cy="2169299"/>
          </a:xfrm>
        </p:grpSpPr>
        <p:sp>
          <p:nvSpPr>
            <p:cNvPr id="3" name="Freeform 3"/>
            <p:cNvSpPr/>
            <p:nvPr/>
          </p:nvSpPr>
          <p:spPr>
            <a:xfrm>
              <a:off x="0" y="0"/>
              <a:ext cx="4816592" cy="2169299"/>
            </a:xfrm>
            <a:custGeom>
              <a:avLst/>
              <a:gdLst/>
              <a:ahLst/>
              <a:cxnLst/>
              <a:rect l="l" t="t" r="r" b="b"/>
              <a:pathLst>
                <a:path w="4816592" h="2169299">
                  <a:moveTo>
                    <a:pt x="0" y="0"/>
                  </a:moveTo>
                  <a:lnTo>
                    <a:pt x="4816592" y="0"/>
                  </a:lnTo>
                  <a:lnTo>
                    <a:pt x="4816592" y="2169299"/>
                  </a:lnTo>
                  <a:lnTo>
                    <a:pt x="0" y="2169299"/>
                  </a:lnTo>
                  <a:close/>
                </a:path>
              </a:pathLst>
            </a:custGeom>
            <a:solidFill>
              <a:srgbClr val="0892CD"/>
            </a:solidFill>
          </p:spPr>
          <p:txBody>
            <a:bodyPr/>
            <a:lstStyle/>
            <a:p>
              <a:endParaRPr lang="en-AU" b="1" dirty="0"/>
            </a:p>
          </p:txBody>
        </p:sp>
        <p:sp>
          <p:nvSpPr>
            <p:cNvPr id="4" name="TextBox 4"/>
            <p:cNvSpPr txBox="1"/>
            <p:nvPr/>
          </p:nvSpPr>
          <p:spPr>
            <a:xfrm>
              <a:off x="0" y="-47625"/>
              <a:ext cx="4816593" cy="2216924"/>
            </a:xfrm>
            <a:prstGeom prst="rect">
              <a:avLst/>
            </a:prstGeom>
          </p:spPr>
          <p:txBody>
            <a:bodyPr lIns="50800" tIns="50800" rIns="50800" bIns="50800" rtlCol="0" anchor="ctr"/>
            <a:lstStyle/>
            <a:p>
              <a:pPr algn="ctr">
                <a:lnSpc>
                  <a:spcPts val="3617"/>
                </a:lnSpc>
              </a:pPr>
              <a:r>
                <a:rPr lang="en-US" sz="2699" b="1" dirty="0">
                  <a:solidFill>
                    <a:srgbClr val="FFFFFF"/>
                  </a:solidFill>
                  <a:latin typeface="Lato"/>
                  <a:ea typeface="Lato"/>
                  <a:cs typeface="Lato"/>
                  <a:sym typeface="Lato"/>
                </a:rPr>
                <a:t>DELETTHIS BOX. PLACE MAP/DIAGRAM/IMAGE HERE</a:t>
              </a:r>
            </a:p>
          </p:txBody>
        </p:sp>
      </p:grpSp>
      <p:sp>
        <p:nvSpPr>
          <p:cNvPr id="5" name="TextBox 5"/>
          <p:cNvSpPr txBox="1"/>
          <p:nvPr/>
        </p:nvSpPr>
        <p:spPr>
          <a:xfrm>
            <a:off x="381000" y="9564424"/>
            <a:ext cx="16169364" cy="473206"/>
          </a:xfrm>
          <a:prstGeom prst="rect">
            <a:avLst/>
          </a:prstGeom>
        </p:spPr>
        <p:txBody>
          <a:bodyPr wrap="square" lIns="0" tIns="0" rIns="0" bIns="0" rtlCol="0" anchor="t">
            <a:spAutoFit/>
          </a:bodyPr>
          <a:lstStyle/>
          <a:p>
            <a:pPr>
              <a:lnSpc>
                <a:spcPts val="4060"/>
              </a:lnSpc>
            </a:pPr>
            <a:r>
              <a:rPr lang="en-US" sz="2400" dirty="0">
                <a:solidFill>
                  <a:srgbClr val="072C4F"/>
                </a:solidFill>
                <a:latin typeface="Lato 1"/>
                <a:ea typeface="Lato 1"/>
                <a:cs typeface="Lato 1"/>
                <a:sym typeface="Lato 1"/>
              </a:rPr>
              <a:t>Source: </a:t>
            </a:r>
            <a:r>
              <a:rPr lang="en-US" altLang="ko-KR" sz="2400" dirty="0">
                <a:solidFill>
                  <a:srgbClr val="072C4F"/>
                </a:solidFill>
                <a:latin typeface="Lato 1"/>
                <a:ea typeface="Lato 1"/>
                <a:cs typeface="Lato 1"/>
                <a:sym typeface="Lato 1"/>
              </a:rPr>
              <a:t>www.wmolc.org</a:t>
            </a:r>
            <a:r>
              <a:rPr lang="en-AU" sz="24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400" b="1" dirty="0">
              <a:solidFill>
                <a:srgbClr val="0070C0"/>
              </a:solidFill>
              <a:latin typeface="Roboto Bold"/>
              <a:ea typeface="Roboto Bold"/>
              <a:cs typeface="Roboto Bold"/>
              <a:sym typeface="Roboto Bold"/>
            </a:endParaRPr>
          </a:p>
        </p:txBody>
      </p:sp>
      <p:pic>
        <p:nvPicPr>
          <p:cNvPr id="10" name="Picture 9" descr="MME Plot image">
            <a:extLst>
              <a:ext uri="{FF2B5EF4-FFF2-40B4-BE49-F238E27FC236}">
                <a16:creationId xmlns:a16="http://schemas.microsoft.com/office/drawing/2014/main" id="{AC4F9FDD-E175-8AF1-9A5C-9ADBAEE433C6}"/>
              </a:ext>
            </a:extLst>
          </p:cNvPr>
          <p:cNvPicPr>
            <a:picLocks noChangeAspect="1"/>
          </p:cNvPicPr>
          <p:nvPr/>
        </p:nvPicPr>
        <p:blipFill>
          <a:blip r:embed="rId3"/>
          <a:stretch>
            <a:fillRect/>
          </a:stretch>
        </p:blipFill>
        <p:spPr>
          <a:xfrm>
            <a:off x="11403586" y="722576"/>
            <a:ext cx="6668182" cy="6370445"/>
          </a:xfrm>
          <a:prstGeom prst="rect">
            <a:avLst/>
          </a:prstGeom>
        </p:spPr>
      </p:pic>
      <p:sp>
        <p:nvSpPr>
          <p:cNvPr id="24" name="TextBox 23">
            <a:extLst>
              <a:ext uri="{FF2B5EF4-FFF2-40B4-BE49-F238E27FC236}">
                <a16:creationId xmlns:a16="http://schemas.microsoft.com/office/drawing/2014/main" id="{E0CDE681-C0B5-EC72-A54E-6B062DBB92C2}"/>
              </a:ext>
            </a:extLst>
          </p:cNvPr>
          <p:cNvSpPr txBox="1"/>
          <p:nvPr/>
        </p:nvSpPr>
        <p:spPr>
          <a:xfrm>
            <a:off x="304800" y="7289800"/>
            <a:ext cx="17344850" cy="2677656"/>
          </a:xfrm>
          <a:prstGeom prst="rect">
            <a:avLst/>
          </a:prstGeom>
          <a:solidFill>
            <a:schemeClr val="bg1">
              <a:lumMod val="95000"/>
            </a:schemeClr>
          </a:solidFill>
        </p:spPr>
        <p:txBody>
          <a:bodyPr wrap="square" rtlCol="0">
            <a:spAutoFit/>
          </a:bodyPr>
          <a:lstStyle/>
          <a:p>
            <a:pPr marL="228600" indent="-228600">
              <a:buFont typeface="Arial" panose="020B0604020202020204" pitchFamily="34" charset="0"/>
              <a:buChar char="•"/>
            </a:pPr>
            <a:r>
              <a:rPr lang="en-US" sz="2400" b="1" dirty="0"/>
              <a:t>Equator: </a:t>
            </a:r>
            <a:r>
              <a:rPr lang="en-US" sz="2400" dirty="0"/>
              <a:t>70–80% chance of above-normal SST from east of PNG across Kiribati to South America, NDJ through FMA</a:t>
            </a:r>
          </a:p>
          <a:p>
            <a:pPr marL="228600" indent="-228600">
              <a:buFont typeface="Arial" panose="020B0604020202020204" pitchFamily="34" charset="0"/>
              <a:buChar char="•"/>
            </a:pPr>
            <a:r>
              <a:rPr lang="en-US" sz="2400" b="1" dirty="0"/>
              <a:t>Southwest Pacific: </a:t>
            </a:r>
            <a:r>
              <a:rPr lang="en-US" sz="2400" dirty="0"/>
              <a:t>September's cool patches near PNG warm to above normal across PNG, Solomon Is, Vanuatu and New Caledonia by NDJ; Fiji, Samoa, Niue, Tonga, the Cook Is and French Polynesia stay below normal (60–80%) as the cool area retreats southeast by JFM</a:t>
            </a:r>
          </a:p>
          <a:p>
            <a:pPr marL="228600" indent="-228600">
              <a:buFont typeface="Arial" panose="020B0604020202020204" pitchFamily="34" charset="0"/>
              <a:buChar char="•"/>
            </a:pPr>
            <a:r>
              <a:rPr lang="en-US" sz="2400" b="1" dirty="0"/>
              <a:t>North Pacific: </a:t>
            </a:r>
            <a:r>
              <a:rPr lang="en-US" sz="2400" dirty="0"/>
              <a:t>Palau is above normal in NDJ, then turns below normal (60–80%) with Yap (FSM) by FMA; the Marshall Is are below normal from JFM</a:t>
            </a:r>
          </a:p>
          <a:p>
            <a:pPr marL="228600" indent="-228600">
              <a:buFont typeface="Arial" panose="020B0604020202020204" pitchFamily="34" charset="0"/>
              <a:buChar char="•"/>
            </a:pPr>
            <a:r>
              <a:rPr lang="en-US" sz="2400" b="1" dirty="0"/>
              <a:t>Skill: </a:t>
            </a:r>
            <a:r>
              <a:rPr lang="en-US" sz="2400" dirty="0"/>
              <a:t>ACC is 0.72 for NDJ (high above 0.7, good 0.5–0.7, low 0.2–0.5, none below 0.2): skill is high along the equator east of 180° and good across most of the southwest Pacific, but falls from 0.73 in Nov to 0.62 in Jan</a:t>
            </a:r>
          </a:p>
        </p:txBody>
      </p:sp>
      <p:sp>
        <p:nvSpPr>
          <p:cNvPr id="19" name="TextBox 18">
            <a:extLst>
              <a:ext uri="{FF2B5EF4-FFF2-40B4-BE49-F238E27FC236}">
                <a16:creationId xmlns:a16="http://schemas.microsoft.com/office/drawing/2014/main" id="{113F2C5E-23DA-8BC1-11B2-7216A611ECDF}"/>
              </a:ext>
            </a:extLst>
          </p:cNvPr>
          <p:cNvSpPr txBox="1"/>
          <p:nvPr/>
        </p:nvSpPr>
        <p:spPr>
          <a:xfrm>
            <a:off x="304800" y="0"/>
            <a:ext cx="17678400" cy="609600"/>
          </a:xfrm>
          <a:prstGeom prst="rect">
            <a:avLst/>
          </a:prstGeom>
          <a:noFill/>
        </p:spPr>
        <p:txBody>
          <a:bodyPr wrap="none" lIns="91440" tIns="0" rIns="91440" bIns="0" anchor="t" anchorCtr="0">
            <a:noAutofit/>
          </a:bodyPr>
          <a:lstStyle/>
          <a:p>
            <a:pPr algn="l"/>
            <a:r>
              <a:rPr lang="en-US" sz="4000" b="1" dirty="0">
                <a:solidFill>
                  <a:srgbClr val="FFFFFF"/>
                </a:solidFill>
                <a:latin typeface="Calibri"/>
                <a:cs typeface="Calibri"/>
              </a:rPr>
              <a:t>1.0 Sea Surface Temperature – WMO LC for Seasonal Prediction MME</a:t>
            </a:r>
          </a:p>
        </p:txBody>
      </p:sp>
      <p:pic>
        <p:nvPicPr>
          <p:cNvPr id="18" name="Picture 17">
            <a:extLst>
              <a:ext uri="{FF2B5EF4-FFF2-40B4-BE49-F238E27FC236}">
                <a16:creationId xmlns:a16="http://schemas.microsoft.com/office/drawing/2014/main" id="{F7386149-4E8D-9A76-AC14-AA050AA39A5F}"/>
              </a:ext>
            </a:extLst>
          </p:cNvPr>
          <p:cNvPicPr>
            <a:picLocks noChangeAspect="1"/>
          </p:cNvPicPr>
          <p:nvPr/>
        </p:nvPicPr>
        <p:blipFill>
          <a:blip r:embed="rId4"/>
          <a:stretch>
            <a:fillRect/>
          </a:stretch>
        </p:blipFill>
        <p:spPr>
          <a:xfrm>
            <a:off x="5670186" y="3929462"/>
            <a:ext cx="5606413" cy="3268856"/>
          </a:xfrm>
          <a:prstGeom prst="rect">
            <a:avLst/>
          </a:prstGeom>
        </p:spPr>
      </p:pic>
      <p:sp>
        <p:nvSpPr>
          <p:cNvPr id="23" name="Month label FEB–APR">
            <a:extLst>
              <a:ext uri="{FF2B5EF4-FFF2-40B4-BE49-F238E27FC236}">
                <a16:creationId xmlns:a16="http://schemas.microsoft.com/office/drawing/2014/main" id="{7B9DB012-ADA1-C8C5-BED8-49FE4478566E}"/>
              </a:ext>
            </a:extLst>
          </p:cNvPr>
          <p:cNvSpPr txBox="1"/>
          <p:nvPr/>
        </p:nvSpPr>
        <p:spPr>
          <a:xfrm>
            <a:off x="5685789" y="6112605"/>
            <a:ext cx="1524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dirty="0">
                <a:solidFill>
                  <a:srgbClr val="FFFFFF"/>
                </a:solidFill>
                <a:latin typeface="Calibri"/>
                <a:ea typeface="Calibri"/>
                <a:cs typeface="Calibri"/>
              </a:rPr>
              <a:t>FEB–APR</a:t>
            </a:r>
          </a:p>
        </p:txBody>
      </p:sp>
      <p:pic>
        <p:nvPicPr>
          <p:cNvPr id="25" name="Picture 24" descr="MME Plot image">
            <a:extLst>
              <a:ext uri="{FF2B5EF4-FFF2-40B4-BE49-F238E27FC236}">
                <a16:creationId xmlns:a16="http://schemas.microsoft.com/office/drawing/2014/main" id="{48A46020-1890-807C-4903-52D1774A6726}"/>
              </a:ext>
            </a:extLst>
          </p:cNvPr>
          <p:cNvPicPr>
            <a:picLocks noChangeAspect="1"/>
          </p:cNvPicPr>
          <p:nvPr/>
        </p:nvPicPr>
        <p:blipFill>
          <a:blip r:embed="rId5"/>
          <a:stretch>
            <a:fillRect/>
          </a:stretch>
        </p:blipFill>
        <p:spPr>
          <a:xfrm>
            <a:off x="142590" y="3920281"/>
            <a:ext cx="5400609" cy="3329612"/>
          </a:xfrm>
          <a:prstGeom prst="rect">
            <a:avLst/>
          </a:prstGeom>
        </p:spPr>
      </p:pic>
      <p:sp>
        <p:nvSpPr>
          <p:cNvPr id="27" name="Month label JAN–MAR">
            <a:extLst>
              <a:ext uri="{FF2B5EF4-FFF2-40B4-BE49-F238E27FC236}">
                <a16:creationId xmlns:a16="http://schemas.microsoft.com/office/drawing/2014/main" id="{71CD5B65-3F4A-7BF0-BD01-AB546FC0035B}"/>
              </a:ext>
            </a:extLst>
          </p:cNvPr>
          <p:cNvSpPr txBox="1"/>
          <p:nvPr/>
        </p:nvSpPr>
        <p:spPr>
          <a:xfrm>
            <a:off x="431708" y="6080602"/>
            <a:ext cx="1524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dirty="0">
                <a:solidFill>
                  <a:srgbClr val="FFFFFF"/>
                </a:solidFill>
                <a:latin typeface="Calibri"/>
                <a:ea typeface="Calibri"/>
                <a:cs typeface="Calibri"/>
              </a:rPr>
              <a:t>JAN–MAR</a:t>
            </a:r>
          </a:p>
        </p:txBody>
      </p:sp>
      <p:pic>
        <p:nvPicPr>
          <p:cNvPr id="28" name="Picture 27" descr="MME Plot image">
            <a:extLst>
              <a:ext uri="{FF2B5EF4-FFF2-40B4-BE49-F238E27FC236}">
                <a16:creationId xmlns:a16="http://schemas.microsoft.com/office/drawing/2014/main" id="{1E7C2117-04DA-BFA7-4549-393AAC8603B0}"/>
              </a:ext>
            </a:extLst>
          </p:cNvPr>
          <p:cNvPicPr>
            <a:picLocks noChangeAspect="1"/>
          </p:cNvPicPr>
          <p:nvPr/>
        </p:nvPicPr>
        <p:blipFill>
          <a:blip r:embed="rId6"/>
          <a:stretch>
            <a:fillRect/>
          </a:stretch>
        </p:blipFill>
        <p:spPr>
          <a:xfrm>
            <a:off x="5685789" y="648216"/>
            <a:ext cx="5590810" cy="3176257"/>
          </a:xfrm>
          <a:prstGeom prst="rect">
            <a:avLst/>
          </a:prstGeom>
        </p:spPr>
      </p:pic>
      <p:sp>
        <p:nvSpPr>
          <p:cNvPr id="30" name="Month label DEC–FEB">
            <a:extLst>
              <a:ext uri="{FF2B5EF4-FFF2-40B4-BE49-F238E27FC236}">
                <a16:creationId xmlns:a16="http://schemas.microsoft.com/office/drawing/2014/main" id="{F0D3D92F-3E15-0D33-54BF-16CC65AA31F9}"/>
              </a:ext>
            </a:extLst>
          </p:cNvPr>
          <p:cNvSpPr txBox="1"/>
          <p:nvPr/>
        </p:nvSpPr>
        <p:spPr>
          <a:xfrm>
            <a:off x="6064693" y="2713015"/>
            <a:ext cx="1524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dirty="0">
                <a:solidFill>
                  <a:srgbClr val="FFFFFF"/>
                </a:solidFill>
                <a:latin typeface="Calibri"/>
                <a:ea typeface="Calibri"/>
                <a:cs typeface="Calibri"/>
              </a:rPr>
              <a:t>DEC–FEB</a:t>
            </a:r>
          </a:p>
        </p:txBody>
      </p:sp>
      <p:pic>
        <p:nvPicPr>
          <p:cNvPr id="31" name="Picture 30" descr="MME Plot image">
            <a:extLst>
              <a:ext uri="{FF2B5EF4-FFF2-40B4-BE49-F238E27FC236}">
                <a16:creationId xmlns:a16="http://schemas.microsoft.com/office/drawing/2014/main" id="{20C8D444-CCC9-0E21-CF3C-5635C5460D8B}"/>
              </a:ext>
            </a:extLst>
          </p:cNvPr>
          <p:cNvPicPr>
            <a:picLocks noChangeAspect="1"/>
          </p:cNvPicPr>
          <p:nvPr/>
        </p:nvPicPr>
        <p:blipFill>
          <a:blip r:embed="rId7"/>
          <a:stretch>
            <a:fillRect/>
          </a:stretch>
        </p:blipFill>
        <p:spPr>
          <a:xfrm>
            <a:off x="142591" y="649076"/>
            <a:ext cx="5400608" cy="3175398"/>
          </a:xfrm>
          <a:prstGeom prst="rect">
            <a:avLst/>
          </a:prstGeom>
        </p:spPr>
      </p:pic>
      <p:sp>
        <p:nvSpPr>
          <p:cNvPr id="33" name="Month label NOV–JAN">
            <a:extLst>
              <a:ext uri="{FF2B5EF4-FFF2-40B4-BE49-F238E27FC236}">
                <a16:creationId xmlns:a16="http://schemas.microsoft.com/office/drawing/2014/main" id="{6C261C22-47D3-205E-0D9F-1402268FF571}"/>
              </a:ext>
            </a:extLst>
          </p:cNvPr>
          <p:cNvSpPr txBox="1"/>
          <p:nvPr/>
        </p:nvSpPr>
        <p:spPr>
          <a:xfrm>
            <a:off x="473883" y="2649621"/>
            <a:ext cx="1524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dirty="0">
                <a:solidFill>
                  <a:srgbClr val="FFFFFF"/>
                </a:solidFill>
                <a:latin typeface="Calibri"/>
                <a:ea typeface="Calibri"/>
                <a:cs typeface="Calibri"/>
              </a:rPr>
              <a:t>NOV–JAN</a:t>
            </a:r>
          </a:p>
        </p:txBody>
      </p:sp>
    </p:spTree>
    <p:extLst>
      <p:ext uri="{BB962C8B-B14F-4D97-AF65-F5344CB8AC3E}">
        <p14:creationId xmlns:p14="http://schemas.microsoft.com/office/powerpoint/2010/main" val="4290945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C6ADA-005D-CDD1-5920-D32608CFDA4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ADE60C5-5D16-156D-CDC6-62FDC18C3DB8}"/>
              </a:ext>
            </a:extLst>
          </p:cNvPr>
          <p:cNvSpPr/>
          <p:nvPr/>
        </p:nvSpPr>
        <p:spPr>
          <a:xfrm>
            <a:off x="-720530" y="-734790"/>
            <a:ext cx="20397051" cy="12671668"/>
          </a:xfrm>
          <a:custGeom>
            <a:avLst/>
            <a:gdLst/>
            <a:ahLst/>
            <a:cxnLst/>
            <a:rect l="l" t="t" r="r" b="b"/>
            <a:pathLst>
              <a:path w="20397051" h="12671668">
                <a:moveTo>
                  <a:pt x="0" y="0"/>
                </a:moveTo>
                <a:lnTo>
                  <a:pt x="20397051" y="0"/>
                </a:lnTo>
                <a:lnTo>
                  <a:pt x="20397051" y="12671668"/>
                </a:lnTo>
                <a:lnTo>
                  <a:pt x="0" y="12671668"/>
                </a:lnTo>
                <a:lnTo>
                  <a:pt x="0" y="0"/>
                </a:lnTo>
                <a:close/>
              </a:path>
            </a:pathLst>
          </a:custGeom>
          <a:blipFill>
            <a:blip>
              <a:alphaModFix amt="14000"/>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TextBox 4">
            <a:extLst>
              <a:ext uri="{FF2B5EF4-FFF2-40B4-BE49-F238E27FC236}">
                <a16:creationId xmlns:a16="http://schemas.microsoft.com/office/drawing/2014/main" id="{63518A63-6A5E-016A-CEFA-4253DF3DED4D}"/>
              </a:ext>
            </a:extLst>
          </p:cNvPr>
          <p:cNvSpPr txBox="1"/>
          <p:nvPr/>
        </p:nvSpPr>
        <p:spPr>
          <a:xfrm rot="5400000">
            <a:off x="-2860438" y="4251204"/>
            <a:ext cx="8675532" cy="897255"/>
          </a:xfrm>
          <a:prstGeom prst="rect">
            <a:avLst/>
          </a:prstGeom>
        </p:spPr>
        <p:txBody>
          <a:bodyPr lIns="0" tIns="0" rIns="0" bIns="0" rtlCol="0" anchor="t">
            <a:spAutoFit/>
          </a:bodyPr>
          <a:lstStyle/>
          <a:p>
            <a:pPr algn="l">
              <a:lnSpc>
                <a:spcPts val="6960"/>
              </a:lnSpc>
            </a:pPr>
            <a:r>
              <a:rPr lang="en-US" sz="6000" b="1">
                <a:solidFill>
                  <a:srgbClr val="0892CD"/>
                </a:solidFill>
                <a:latin typeface="Roboto Bold"/>
                <a:ea typeface="Roboto Bold"/>
                <a:cs typeface="Roboto Bold"/>
                <a:sym typeface="Roboto Bold"/>
              </a:rPr>
              <a:t>Simple Title</a:t>
            </a:r>
          </a:p>
        </p:txBody>
      </p:sp>
      <p:sp>
        <p:nvSpPr>
          <p:cNvPr id="5" name="TextBox 5">
            <a:extLst>
              <a:ext uri="{FF2B5EF4-FFF2-40B4-BE49-F238E27FC236}">
                <a16:creationId xmlns:a16="http://schemas.microsoft.com/office/drawing/2014/main" id="{608DD029-FB6F-787A-1796-67E87EC726DA}"/>
              </a:ext>
            </a:extLst>
          </p:cNvPr>
          <p:cNvSpPr txBox="1"/>
          <p:nvPr/>
        </p:nvSpPr>
        <p:spPr>
          <a:xfrm>
            <a:off x="3657600" y="9931550"/>
            <a:ext cx="7509935" cy="710900"/>
          </a:xfrm>
          <a:prstGeom prst="rect">
            <a:avLst/>
          </a:prstGeom>
        </p:spPr>
        <p:txBody>
          <a:bodyPr lIns="0" tIns="0" rIns="0" bIns="0" rtlCol="0" anchor="t">
            <a:spAutoFit/>
          </a:bodyPr>
          <a:lstStyle/>
          <a:p>
            <a:pPr>
              <a:lnSpc>
                <a:spcPts val="2947"/>
              </a:lnSpc>
            </a:pPr>
            <a:r>
              <a:rPr lang="en-US" sz="2199" dirty="0">
                <a:solidFill>
                  <a:srgbClr val="072C4F"/>
                </a:solidFill>
                <a:latin typeface="Lato 1"/>
                <a:ea typeface="Lato 1"/>
                <a:cs typeface="Lato 1"/>
                <a:sym typeface="Lato 1"/>
              </a:rPr>
              <a:t>Source: https://access-s.clide.cloud/</a:t>
            </a:r>
          </a:p>
          <a:p>
            <a:pPr algn="l">
              <a:lnSpc>
                <a:spcPts val="2947"/>
              </a:lnSpc>
            </a:pPr>
            <a:endParaRPr lang="en-US" sz="2199" dirty="0">
              <a:solidFill>
                <a:srgbClr val="000000"/>
              </a:solidFill>
              <a:latin typeface="Lato"/>
              <a:ea typeface="Lato"/>
              <a:cs typeface="Lato"/>
              <a:sym typeface="Lato"/>
            </a:endParaRPr>
          </a:p>
        </p:txBody>
      </p:sp>
      <p:grpSp>
        <p:nvGrpSpPr>
          <p:cNvPr id="6" name="Group 6">
            <a:extLst>
              <a:ext uri="{FF2B5EF4-FFF2-40B4-BE49-F238E27FC236}">
                <a16:creationId xmlns:a16="http://schemas.microsoft.com/office/drawing/2014/main" id="{6240432D-452C-02EA-2D95-9303EB35EDD8}"/>
              </a:ext>
            </a:extLst>
          </p:cNvPr>
          <p:cNvGrpSpPr/>
          <p:nvPr/>
        </p:nvGrpSpPr>
        <p:grpSpPr>
          <a:xfrm>
            <a:off x="-79256" y="-376755"/>
            <a:ext cx="18288000" cy="10153172"/>
            <a:chOff x="-562982" y="-47625"/>
            <a:chExt cx="4816593" cy="2250700"/>
          </a:xfrm>
        </p:grpSpPr>
        <p:sp>
          <p:nvSpPr>
            <p:cNvPr id="7" name="Freeform 7">
              <a:extLst>
                <a:ext uri="{FF2B5EF4-FFF2-40B4-BE49-F238E27FC236}">
                  <a16:creationId xmlns:a16="http://schemas.microsoft.com/office/drawing/2014/main" id="{8BB78A09-B795-3E9D-7040-74005EF49BC4}"/>
                </a:ext>
              </a:extLst>
            </p:cNvPr>
            <p:cNvSpPr/>
            <p:nvPr/>
          </p:nvSpPr>
          <p:spPr>
            <a:xfrm>
              <a:off x="-562982" y="-30104"/>
              <a:ext cx="4816593" cy="2233179"/>
            </a:xfrm>
            <a:custGeom>
              <a:avLst/>
              <a:gdLst/>
              <a:ahLst/>
              <a:cxnLst/>
              <a:rect l="l" t="t" r="r" b="b"/>
              <a:pathLst>
                <a:path w="4253611" h="2203075">
                  <a:moveTo>
                    <a:pt x="0" y="0"/>
                  </a:moveTo>
                  <a:lnTo>
                    <a:pt x="4253611" y="0"/>
                  </a:lnTo>
                  <a:lnTo>
                    <a:pt x="4253611" y="2203075"/>
                  </a:lnTo>
                  <a:lnTo>
                    <a:pt x="0" y="2203075"/>
                  </a:lnTo>
                  <a:close/>
                </a:path>
              </a:pathLst>
            </a:custGeom>
            <a:solidFill>
              <a:srgbClr val="0892CD"/>
            </a:solidFill>
          </p:spPr>
          <p:txBody>
            <a:bodyPr/>
            <a:lstStyle/>
            <a:p>
              <a:endParaRPr lang="en-AU" dirty="0"/>
            </a:p>
          </p:txBody>
        </p:sp>
        <p:sp>
          <p:nvSpPr>
            <p:cNvPr id="8" name="TextBox 8">
              <a:extLst>
                <a:ext uri="{FF2B5EF4-FFF2-40B4-BE49-F238E27FC236}">
                  <a16:creationId xmlns:a16="http://schemas.microsoft.com/office/drawing/2014/main" id="{4C59CC80-6FEE-C64D-D464-3EDAEBBF1B9A}"/>
                </a:ext>
              </a:extLst>
            </p:cNvPr>
            <p:cNvSpPr txBox="1"/>
            <p:nvPr/>
          </p:nvSpPr>
          <p:spPr>
            <a:xfrm>
              <a:off x="0" y="-47625"/>
              <a:ext cx="4253611" cy="2250700"/>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grpSp>
      <p:sp>
        <p:nvSpPr>
          <p:cNvPr id="32" name="TextBox 9">
            <a:extLst>
              <a:ext uri="{FF2B5EF4-FFF2-40B4-BE49-F238E27FC236}">
                <a16:creationId xmlns:a16="http://schemas.microsoft.com/office/drawing/2014/main" id="{9D849FE1-E1AC-7C4A-B2C6-4C3D0519A313}"/>
              </a:ext>
            </a:extLst>
          </p:cNvPr>
          <p:cNvSpPr txBox="1"/>
          <p:nvPr/>
        </p:nvSpPr>
        <p:spPr>
          <a:xfrm>
            <a:off x="7010401" y="2221534"/>
            <a:ext cx="4108686" cy="2356995"/>
          </a:xfrm>
          <a:prstGeom prst="rect">
            <a:avLst/>
          </a:prstGeom>
        </p:spPr>
        <p:txBody>
          <a:bodyPr lIns="0" tIns="0" rIns="0" bIns="0" rtlCol="0" anchor="t">
            <a:spAutoFit/>
          </a:bodyPr>
          <a:lstStyle/>
          <a:p>
            <a:pPr marL="474975" lvl="1" indent="-237487" algn="l">
              <a:lnSpc>
                <a:spcPts val="3805"/>
              </a:lnSpc>
              <a:buFont typeface="Arial"/>
              <a:buChar char="•"/>
            </a:pPr>
            <a:r>
              <a:rPr lang="en-US" sz="2199" dirty="0">
                <a:solidFill>
                  <a:srgbClr val="000000"/>
                </a:solidFill>
                <a:latin typeface="Lato"/>
                <a:ea typeface="Lato"/>
                <a:cs typeface="Lato"/>
                <a:sym typeface="Lato"/>
              </a:rPr>
              <a:t>Use this space for more text if needed</a:t>
            </a:r>
          </a:p>
          <a:p>
            <a:pPr marL="474975" lvl="1" indent="-237487" algn="l">
              <a:lnSpc>
                <a:spcPts val="3805"/>
              </a:lnSpc>
              <a:buFont typeface="Arial"/>
              <a:buChar char="•"/>
            </a:pPr>
            <a:r>
              <a:rPr lang="en-US" sz="2199" dirty="0">
                <a:solidFill>
                  <a:srgbClr val="000000"/>
                </a:solidFill>
                <a:latin typeface="Lato"/>
                <a:ea typeface="Lato"/>
                <a:cs typeface="Lato"/>
                <a:sym typeface="Lato"/>
              </a:rPr>
              <a:t>Only up to 3 bullet points</a:t>
            </a:r>
          </a:p>
          <a:p>
            <a:pPr marL="474975" lvl="1" indent="-237487" algn="l">
              <a:lnSpc>
                <a:spcPts val="3805"/>
              </a:lnSpc>
              <a:buFont typeface="Arial"/>
              <a:buChar char="•"/>
            </a:pPr>
            <a:r>
              <a:rPr lang="en-US" sz="2199" dirty="0">
                <a:solidFill>
                  <a:srgbClr val="000000"/>
                </a:solidFill>
                <a:latin typeface="Lato"/>
                <a:ea typeface="Lato"/>
                <a:cs typeface="Lato"/>
                <a:sym typeface="Lato"/>
              </a:rPr>
              <a:t>Delete text block if not applicable</a:t>
            </a:r>
          </a:p>
        </p:txBody>
      </p:sp>
      <p:pic>
        <p:nvPicPr>
          <p:cNvPr id="38" name="Picture 37" descr="Dynamic Image">
            <a:extLst>
              <a:ext uri="{FF2B5EF4-FFF2-40B4-BE49-F238E27FC236}">
                <a16:creationId xmlns:a16="http://schemas.microsoft.com/office/drawing/2014/main" id="{8DBFBC48-198E-1F2C-5597-915B7C1C6AA3}"/>
              </a:ext>
            </a:extLst>
          </p:cNvPr>
          <p:cNvPicPr>
            <a:picLocks noChangeAspect="1"/>
          </p:cNvPicPr>
          <p:nvPr/>
        </p:nvPicPr>
        <p:blipFill>
          <a:blip r:embed="rId4"/>
          <a:stretch>
            <a:fillRect/>
          </a:stretch>
        </p:blipFill>
        <p:spPr>
          <a:xfrm>
            <a:off x="227646" y="635000"/>
            <a:ext cx="5491727" cy="4709695"/>
          </a:xfrm>
          <a:prstGeom prst="rect">
            <a:avLst/>
          </a:prstGeom>
        </p:spPr>
      </p:pic>
      <p:pic>
        <p:nvPicPr>
          <p:cNvPr id="40" name="Picture 39" descr="Dynamic Image">
            <a:extLst>
              <a:ext uri="{FF2B5EF4-FFF2-40B4-BE49-F238E27FC236}">
                <a16:creationId xmlns:a16="http://schemas.microsoft.com/office/drawing/2014/main" id="{480A5DC7-3C5F-A66C-A769-EC79A0522B0C}"/>
              </a:ext>
            </a:extLst>
          </p:cNvPr>
          <p:cNvPicPr>
            <a:picLocks noChangeAspect="1"/>
          </p:cNvPicPr>
          <p:nvPr/>
        </p:nvPicPr>
        <p:blipFill>
          <a:blip r:embed="rId5"/>
          <a:stretch>
            <a:fillRect/>
          </a:stretch>
        </p:blipFill>
        <p:spPr>
          <a:xfrm>
            <a:off x="5895520" y="635000"/>
            <a:ext cx="5561127" cy="4694190"/>
          </a:xfrm>
          <a:prstGeom prst="rect">
            <a:avLst/>
          </a:prstGeom>
        </p:spPr>
      </p:pic>
      <p:pic>
        <p:nvPicPr>
          <p:cNvPr id="42" name="Picture 41" descr="Dynamic Image">
            <a:extLst>
              <a:ext uri="{FF2B5EF4-FFF2-40B4-BE49-F238E27FC236}">
                <a16:creationId xmlns:a16="http://schemas.microsoft.com/office/drawing/2014/main" id="{9029FC79-8CAB-CDDD-008B-7CC3FB84CA9B}"/>
              </a:ext>
            </a:extLst>
          </p:cNvPr>
          <p:cNvPicPr>
            <a:picLocks noChangeAspect="1"/>
          </p:cNvPicPr>
          <p:nvPr/>
        </p:nvPicPr>
        <p:blipFill>
          <a:blip r:embed="rId6"/>
          <a:stretch>
            <a:fillRect/>
          </a:stretch>
        </p:blipFill>
        <p:spPr>
          <a:xfrm>
            <a:off x="11709558" y="635000"/>
            <a:ext cx="6048229" cy="4694190"/>
          </a:xfrm>
          <a:prstGeom prst="rect">
            <a:avLst/>
          </a:prstGeom>
        </p:spPr>
      </p:pic>
      <p:sp>
        <p:nvSpPr>
          <p:cNvPr id="44" name="TextBox 43">
            <a:extLst>
              <a:ext uri="{FF2B5EF4-FFF2-40B4-BE49-F238E27FC236}">
                <a16:creationId xmlns:a16="http://schemas.microsoft.com/office/drawing/2014/main" id="{508AC14F-673B-E786-415A-6DFB48C72A26}"/>
              </a:ext>
            </a:extLst>
          </p:cNvPr>
          <p:cNvSpPr txBox="1"/>
          <p:nvPr/>
        </p:nvSpPr>
        <p:spPr>
          <a:xfrm>
            <a:off x="14968726" y="1085790"/>
            <a:ext cx="184731" cy="769441"/>
          </a:xfrm>
          <a:prstGeom prst="rect">
            <a:avLst/>
          </a:prstGeom>
          <a:noFill/>
        </p:spPr>
        <p:txBody>
          <a:bodyPr wrap="none" rtlCol="0">
            <a:spAutoFit/>
          </a:bodyPr>
          <a:lstStyle/>
          <a:p>
            <a:endParaRPr lang="en-AU" sz="4400" dirty="0">
              <a:solidFill>
                <a:srgbClr val="0070C0"/>
              </a:solidFill>
            </a:endParaRPr>
          </a:p>
        </p:txBody>
      </p:sp>
      <p:pic>
        <p:nvPicPr>
          <p:cNvPr id="46" name="Picture 45">
            <a:extLst>
              <a:ext uri="{FF2B5EF4-FFF2-40B4-BE49-F238E27FC236}">
                <a16:creationId xmlns:a16="http://schemas.microsoft.com/office/drawing/2014/main" id="{F8E90820-07CF-A50E-B996-ED9D476D04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223" y="4977078"/>
            <a:ext cx="5718594" cy="3009684"/>
          </a:xfrm>
          <a:prstGeom prst="rect">
            <a:avLst/>
          </a:prstGeom>
        </p:spPr>
      </p:pic>
      <p:pic>
        <p:nvPicPr>
          <p:cNvPr id="48" name="Picture 47">
            <a:extLst>
              <a:ext uri="{FF2B5EF4-FFF2-40B4-BE49-F238E27FC236}">
                <a16:creationId xmlns:a16="http://schemas.microsoft.com/office/drawing/2014/main" id="{4D30BA9F-14BF-251F-D720-7C305A1ADC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829817" y="4965687"/>
            <a:ext cx="5920372" cy="3073414"/>
          </a:xfrm>
          <a:prstGeom prst="rect">
            <a:avLst/>
          </a:prstGeom>
        </p:spPr>
      </p:pic>
      <p:pic>
        <p:nvPicPr>
          <p:cNvPr id="50" name="Picture 49">
            <a:extLst>
              <a:ext uri="{FF2B5EF4-FFF2-40B4-BE49-F238E27FC236}">
                <a16:creationId xmlns:a16="http://schemas.microsoft.com/office/drawing/2014/main" id="{01E782B7-288D-FBDA-8B83-C552249BB3F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693602" y="4891549"/>
            <a:ext cx="6192831" cy="3147551"/>
          </a:xfrm>
          <a:prstGeom prst="rect">
            <a:avLst/>
          </a:prstGeom>
        </p:spPr>
      </p:pic>
      <p:sp>
        <p:nvSpPr>
          <p:cNvPr id="52" name="Rectangle 51">
            <a:extLst>
              <a:ext uri="{FF2B5EF4-FFF2-40B4-BE49-F238E27FC236}">
                <a16:creationId xmlns:a16="http://schemas.microsoft.com/office/drawing/2014/main" id="{2A2B89D9-10BF-94AA-3911-412EDCAABC56}"/>
              </a:ext>
            </a:extLst>
          </p:cNvPr>
          <p:cNvSpPr/>
          <p:nvPr/>
        </p:nvSpPr>
        <p:spPr>
          <a:xfrm>
            <a:off x="515402" y="8153787"/>
            <a:ext cx="8710183" cy="1384995"/>
          </a:xfrm>
          <a:prstGeom prst="rect">
            <a:avLst/>
          </a:prstGeom>
          <a:solidFill>
            <a:schemeClr val="bg1">
              <a:lumMod val="95000"/>
            </a:schemeClr>
          </a:solidFill>
        </p:spPr>
        <p:txBody>
          <a:bodyPr wrap="square">
            <a:spAutoFit/>
          </a:bodyPr>
          <a:lstStyle/>
          <a:p>
            <a:pPr>
              <a:tabLst>
                <a:tab pos="282575" algn="l"/>
              </a:tabLst>
            </a:pPr>
            <a:r>
              <a:rPr lang="en-US" altLang="ko-KR" sz="2800" b="1" dirty="0"/>
              <a:t>Forecast</a:t>
            </a:r>
          </a:p>
          <a:p>
            <a:pPr marL="231775" indent="-231775">
              <a:buFont typeface="Arial" panose="020B0604020202020204" pitchFamily="34" charset="0"/>
              <a:buChar char="•"/>
            </a:pPr>
            <a:r>
              <a:rPr lang="en-US" sz="2800" dirty="0"/>
              <a:t>Above +3°C along the equator east of 170°W (Kiribati), Nov 2026–Jan 2027</a:t>
            </a:r>
          </a:p>
        </p:txBody>
      </p:sp>
      <p:sp>
        <p:nvSpPr>
          <p:cNvPr id="54" name="Rectangle 53">
            <a:extLst>
              <a:ext uri="{FF2B5EF4-FFF2-40B4-BE49-F238E27FC236}">
                <a16:creationId xmlns:a16="http://schemas.microsoft.com/office/drawing/2014/main" id="{C7E5857A-3ED8-248F-E36D-CAD04F424BC7}"/>
              </a:ext>
            </a:extLst>
          </p:cNvPr>
          <p:cNvSpPr/>
          <p:nvPr/>
        </p:nvSpPr>
        <p:spPr>
          <a:xfrm>
            <a:off x="10439400" y="8142495"/>
            <a:ext cx="7333198" cy="1384995"/>
          </a:xfrm>
          <a:prstGeom prst="rect">
            <a:avLst/>
          </a:prstGeom>
          <a:solidFill>
            <a:schemeClr val="bg1">
              <a:lumMod val="95000"/>
            </a:schemeClr>
          </a:solidFill>
        </p:spPr>
        <p:txBody>
          <a:bodyPr wrap="square">
            <a:spAutoFit/>
          </a:bodyPr>
          <a:lstStyle/>
          <a:p>
            <a:r>
              <a:rPr lang="en-US" sz="2800" b="1" dirty="0"/>
              <a:t>Skill</a:t>
            </a:r>
            <a:endParaRPr lang="en-US" sz="2800" dirty="0"/>
          </a:p>
          <a:p>
            <a:pPr marL="231775" indent="-231775">
              <a:buFont typeface="Arial" panose="020B0604020202020204" pitchFamily="34" charset="0"/>
              <a:buChar char="•"/>
            </a:pPr>
            <a:r>
              <a:rPr lang="en-US" sz="2800" dirty="0"/>
              <a:t>High skill in central and eastern Pacific equatorial region(0.8–1.0); lower south of 20°S</a:t>
            </a:r>
          </a:p>
        </p:txBody>
      </p:sp>
      <p:sp>
        <p:nvSpPr>
          <p:cNvPr id="30" name="TextBox 5">
            <a:extLst>
              <a:ext uri="{FF2B5EF4-FFF2-40B4-BE49-F238E27FC236}">
                <a16:creationId xmlns:a16="http://schemas.microsoft.com/office/drawing/2014/main" id="{78F00D37-C84D-0E1A-29D6-02E0355373F1}"/>
              </a:ext>
            </a:extLst>
          </p:cNvPr>
          <p:cNvSpPr txBox="1"/>
          <p:nvPr/>
        </p:nvSpPr>
        <p:spPr>
          <a:xfrm>
            <a:off x="304800" y="0"/>
            <a:ext cx="17678400" cy="609600"/>
          </a:xfrm>
          <a:prstGeom prst="rect">
            <a:avLst/>
          </a:prstGeom>
        </p:spPr>
        <p:txBody>
          <a:bodyPr wrap="none" lIns="91440" tIns="0" rIns="91440" bIns="0" rtlCol="0" anchor="t" anchorCtr="0">
            <a:noAutofit/>
          </a:bodyPr>
          <a:lstStyle/>
          <a:p>
            <a:pPr algn="l"/>
            <a:r>
              <a:rPr lang="en-US" sz="4000" b="1" dirty="0">
                <a:solidFill>
                  <a:srgbClr val="FFFFFF"/>
                </a:solidFill>
                <a:latin typeface="Calibri"/>
                <a:cs typeface="Calibri"/>
              </a:rPr>
              <a:t>1.0 Sea Surface Temperature – BOM</a:t>
            </a:r>
          </a:p>
        </p:txBody>
      </p:sp>
      <p:sp>
        <p:nvSpPr>
          <p:cNvPr id="3" name="Month label NOV 2026">
            <a:extLst>
              <a:ext uri="{FF2B5EF4-FFF2-40B4-BE49-F238E27FC236}">
                <a16:creationId xmlns:a16="http://schemas.microsoft.com/office/drawing/2014/main" id="{FE1C371A-0CB3-49CC-9892-73DE54778D39}"/>
              </a:ext>
            </a:extLst>
          </p:cNvPr>
          <p:cNvSpPr txBox="1"/>
          <p:nvPr/>
        </p:nvSpPr>
        <p:spPr>
          <a:xfrm>
            <a:off x="965200" y="13208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NOV 2026</a:t>
            </a:r>
          </a:p>
        </p:txBody>
      </p:sp>
      <p:sp>
        <p:nvSpPr>
          <p:cNvPr id="9" name="Month label DEC 2026">
            <a:extLst>
              <a:ext uri="{FF2B5EF4-FFF2-40B4-BE49-F238E27FC236}">
                <a16:creationId xmlns:a16="http://schemas.microsoft.com/office/drawing/2014/main" id="{444867C7-2326-47F1-A7AF-8F321DBB4EBB}"/>
              </a:ext>
            </a:extLst>
          </p:cNvPr>
          <p:cNvSpPr txBox="1"/>
          <p:nvPr/>
        </p:nvSpPr>
        <p:spPr>
          <a:xfrm>
            <a:off x="6629400" y="13208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DEC 2026</a:t>
            </a:r>
          </a:p>
        </p:txBody>
      </p:sp>
      <p:sp>
        <p:nvSpPr>
          <p:cNvPr id="10" name="Month label JAN 2027">
            <a:extLst>
              <a:ext uri="{FF2B5EF4-FFF2-40B4-BE49-F238E27FC236}">
                <a16:creationId xmlns:a16="http://schemas.microsoft.com/office/drawing/2014/main" id="{54A9D4D9-3A5B-490B-A68E-54866C12CEF1}"/>
              </a:ext>
            </a:extLst>
          </p:cNvPr>
          <p:cNvSpPr txBox="1"/>
          <p:nvPr/>
        </p:nvSpPr>
        <p:spPr>
          <a:xfrm>
            <a:off x="12420600" y="13208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JAN 2027</a:t>
            </a:r>
          </a:p>
        </p:txBody>
      </p:sp>
      <p:sp>
        <p:nvSpPr>
          <p:cNvPr id="11" name="Month label NOV 2026">
            <a:extLst>
              <a:ext uri="{FF2B5EF4-FFF2-40B4-BE49-F238E27FC236}">
                <a16:creationId xmlns:a16="http://schemas.microsoft.com/office/drawing/2014/main" id="{814E14E1-C81F-4C14-AEBF-B2CED9FE4E3A}"/>
              </a:ext>
            </a:extLst>
          </p:cNvPr>
          <p:cNvSpPr txBox="1"/>
          <p:nvPr/>
        </p:nvSpPr>
        <p:spPr>
          <a:xfrm>
            <a:off x="533400" y="53086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NOV 2026</a:t>
            </a:r>
          </a:p>
        </p:txBody>
      </p:sp>
      <p:sp>
        <p:nvSpPr>
          <p:cNvPr id="12" name="Month label DEC 2026">
            <a:extLst>
              <a:ext uri="{FF2B5EF4-FFF2-40B4-BE49-F238E27FC236}">
                <a16:creationId xmlns:a16="http://schemas.microsoft.com/office/drawing/2014/main" id="{1CB63B01-620F-49A8-9BA1-EACA91E36F1A}"/>
              </a:ext>
            </a:extLst>
          </p:cNvPr>
          <p:cNvSpPr txBox="1"/>
          <p:nvPr/>
        </p:nvSpPr>
        <p:spPr>
          <a:xfrm>
            <a:off x="6223000" y="53086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DEC 2026</a:t>
            </a:r>
          </a:p>
        </p:txBody>
      </p:sp>
      <p:sp>
        <p:nvSpPr>
          <p:cNvPr id="13" name="Month label JAN 2027">
            <a:extLst>
              <a:ext uri="{FF2B5EF4-FFF2-40B4-BE49-F238E27FC236}">
                <a16:creationId xmlns:a16="http://schemas.microsoft.com/office/drawing/2014/main" id="{51E63907-B8C2-4375-92BF-020CD135A4FD}"/>
              </a:ext>
            </a:extLst>
          </p:cNvPr>
          <p:cNvSpPr txBox="1"/>
          <p:nvPr/>
        </p:nvSpPr>
        <p:spPr>
          <a:xfrm>
            <a:off x="12065000" y="53086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JAN 2027</a:t>
            </a:r>
          </a:p>
        </p:txBody>
      </p:sp>
    </p:spTree>
    <p:extLst>
      <p:ext uri="{BB962C8B-B14F-4D97-AF65-F5344CB8AC3E}">
        <p14:creationId xmlns:p14="http://schemas.microsoft.com/office/powerpoint/2010/main" val="2906328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92DD7-FED9-DC25-D0F8-D6CFA7EB75E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0350738-0CB4-21F5-DE7E-7557E75AC310}"/>
              </a:ext>
            </a:extLst>
          </p:cNvPr>
          <p:cNvSpPr/>
          <p:nvPr/>
        </p:nvSpPr>
        <p:spPr>
          <a:xfrm>
            <a:off x="-720530" y="-734790"/>
            <a:ext cx="20397051" cy="12671668"/>
          </a:xfrm>
          <a:custGeom>
            <a:avLst/>
            <a:gdLst/>
            <a:ahLst/>
            <a:cxnLst/>
            <a:rect l="l" t="t" r="r" b="b"/>
            <a:pathLst>
              <a:path w="20397051" h="12671668">
                <a:moveTo>
                  <a:pt x="0" y="0"/>
                </a:moveTo>
                <a:lnTo>
                  <a:pt x="20397051" y="0"/>
                </a:lnTo>
                <a:lnTo>
                  <a:pt x="20397051" y="12671668"/>
                </a:lnTo>
                <a:lnTo>
                  <a:pt x="0" y="12671668"/>
                </a:lnTo>
                <a:lnTo>
                  <a:pt x="0" y="0"/>
                </a:lnTo>
                <a:close/>
              </a:path>
            </a:pathLst>
          </a:custGeom>
          <a:blipFill>
            <a:blip>
              <a:alphaModFix amt="14000"/>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TextBox 4">
            <a:extLst>
              <a:ext uri="{FF2B5EF4-FFF2-40B4-BE49-F238E27FC236}">
                <a16:creationId xmlns:a16="http://schemas.microsoft.com/office/drawing/2014/main" id="{87F9B737-C22B-013F-A4E4-AEF02416A327}"/>
              </a:ext>
            </a:extLst>
          </p:cNvPr>
          <p:cNvSpPr txBox="1"/>
          <p:nvPr/>
        </p:nvSpPr>
        <p:spPr>
          <a:xfrm rot="5400000">
            <a:off x="-2860438" y="4251204"/>
            <a:ext cx="8675532" cy="897255"/>
          </a:xfrm>
          <a:prstGeom prst="rect">
            <a:avLst/>
          </a:prstGeom>
        </p:spPr>
        <p:txBody>
          <a:bodyPr lIns="0" tIns="0" rIns="0" bIns="0" rtlCol="0" anchor="t">
            <a:spAutoFit/>
          </a:bodyPr>
          <a:lstStyle/>
          <a:p>
            <a:pPr algn="l">
              <a:lnSpc>
                <a:spcPts val="6960"/>
              </a:lnSpc>
            </a:pPr>
            <a:r>
              <a:rPr lang="en-US" sz="6000" b="1">
                <a:solidFill>
                  <a:srgbClr val="0892CD"/>
                </a:solidFill>
                <a:latin typeface="Roboto Bold"/>
                <a:ea typeface="Roboto Bold"/>
                <a:cs typeface="Roboto Bold"/>
                <a:sym typeface="Roboto Bold"/>
              </a:rPr>
              <a:t>Simple Title</a:t>
            </a:r>
          </a:p>
        </p:txBody>
      </p:sp>
      <p:sp>
        <p:nvSpPr>
          <p:cNvPr id="5" name="TextBox 5">
            <a:extLst>
              <a:ext uri="{FF2B5EF4-FFF2-40B4-BE49-F238E27FC236}">
                <a16:creationId xmlns:a16="http://schemas.microsoft.com/office/drawing/2014/main" id="{ED55CE44-BCD9-BEA5-031C-F28E6446430B}"/>
              </a:ext>
            </a:extLst>
          </p:cNvPr>
          <p:cNvSpPr txBox="1"/>
          <p:nvPr/>
        </p:nvSpPr>
        <p:spPr>
          <a:xfrm>
            <a:off x="3352800" y="9786967"/>
            <a:ext cx="10668000" cy="710900"/>
          </a:xfrm>
          <a:prstGeom prst="rect">
            <a:avLst/>
          </a:prstGeom>
        </p:spPr>
        <p:txBody>
          <a:bodyPr wrap="square" lIns="0" tIns="0" rIns="0" bIns="0" rtlCol="0" anchor="t">
            <a:spAutoFit/>
          </a:bodyPr>
          <a:lstStyle/>
          <a:p>
            <a:pPr>
              <a:lnSpc>
                <a:spcPts val="2947"/>
              </a:lnSpc>
            </a:pPr>
            <a:r>
              <a:rPr lang="en-US" sz="2199" dirty="0">
                <a:solidFill>
                  <a:srgbClr val="072C4F"/>
                </a:solidFill>
                <a:latin typeface="Lato 1"/>
                <a:ea typeface="Lato 1"/>
                <a:cs typeface="Lato 1"/>
                <a:sym typeface="Lato 1"/>
              </a:rPr>
              <a:t>Source: https://uhslc.soest.hawaii.edu/research/monthly_sea_level_forecast/</a:t>
            </a:r>
          </a:p>
          <a:p>
            <a:pPr algn="l">
              <a:lnSpc>
                <a:spcPts val="2947"/>
              </a:lnSpc>
            </a:pPr>
            <a:endParaRPr lang="en-US" sz="2199" dirty="0">
              <a:solidFill>
                <a:srgbClr val="000000"/>
              </a:solidFill>
              <a:latin typeface="Lato"/>
              <a:ea typeface="Lato"/>
              <a:cs typeface="Lato"/>
              <a:sym typeface="Lato"/>
            </a:endParaRPr>
          </a:p>
        </p:txBody>
      </p:sp>
      <p:grpSp>
        <p:nvGrpSpPr>
          <p:cNvPr id="6" name="Group 6">
            <a:extLst>
              <a:ext uri="{FF2B5EF4-FFF2-40B4-BE49-F238E27FC236}">
                <a16:creationId xmlns:a16="http://schemas.microsoft.com/office/drawing/2014/main" id="{E4F1FE76-6CF3-1E6C-0B32-0AB376BE342B}"/>
              </a:ext>
            </a:extLst>
          </p:cNvPr>
          <p:cNvGrpSpPr/>
          <p:nvPr/>
        </p:nvGrpSpPr>
        <p:grpSpPr>
          <a:xfrm>
            <a:off x="0" y="-361472"/>
            <a:ext cx="18288000" cy="9848372"/>
            <a:chOff x="-562982" y="-47625"/>
            <a:chExt cx="4816593" cy="2250700"/>
          </a:xfrm>
        </p:grpSpPr>
        <p:sp>
          <p:nvSpPr>
            <p:cNvPr id="7" name="Freeform 7">
              <a:extLst>
                <a:ext uri="{FF2B5EF4-FFF2-40B4-BE49-F238E27FC236}">
                  <a16:creationId xmlns:a16="http://schemas.microsoft.com/office/drawing/2014/main" id="{72F3ED84-12CE-0E5B-B24A-F141664DF865}"/>
                </a:ext>
              </a:extLst>
            </p:cNvPr>
            <p:cNvSpPr/>
            <p:nvPr/>
          </p:nvSpPr>
          <p:spPr>
            <a:xfrm>
              <a:off x="-562982" y="-30104"/>
              <a:ext cx="4816593" cy="2233179"/>
            </a:xfrm>
            <a:custGeom>
              <a:avLst/>
              <a:gdLst/>
              <a:ahLst/>
              <a:cxnLst/>
              <a:rect l="l" t="t" r="r" b="b"/>
              <a:pathLst>
                <a:path w="4253611" h="2203075">
                  <a:moveTo>
                    <a:pt x="0" y="0"/>
                  </a:moveTo>
                  <a:lnTo>
                    <a:pt x="4253611" y="0"/>
                  </a:lnTo>
                  <a:lnTo>
                    <a:pt x="4253611" y="2203075"/>
                  </a:lnTo>
                  <a:lnTo>
                    <a:pt x="0" y="2203075"/>
                  </a:lnTo>
                  <a:close/>
                </a:path>
              </a:pathLst>
            </a:custGeom>
            <a:solidFill>
              <a:srgbClr val="0892CD"/>
            </a:solidFill>
          </p:spPr>
          <p:txBody>
            <a:bodyPr/>
            <a:lstStyle/>
            <a:p>
              <a:endParaRPr lang="en-AU" dirty="0"/>
            </a:p>
          </p:txBody>
        </p:sp>
        <p:sp>
          <p:nvSpPr>
            <p:cNvPr id="8" name="TextBox 8">
              <a:extLst>
                <a:ext uri="{FF2B5EF4-FFF2-40B4-BE49-F238E27FC236}">
                  <a16:creationId xmlns:a16="http://schemas.microsoft.com/office/drawing/2014/main" id="{3F3E70DA-0CBE-692C-58B2-F04D196F8933}"/>
                </a:ext>
              </a:extLst>
            </p:cNvPr>
            <p:cNvSpPr txBox="1"/>
            <p:nvPr/>
          </p:nvSpPr>
          <p:spPr>
            <a:xfrm>
              <a:off x="0" y="-47625"/>
              <a:ext cx="4253611" cy="2250700"/>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grpSp>
      <p:pic>
        <p:nvPicPr>
          <p:cNvPr id="24" name="Picture 23">
            <a:extLst>
              <a:ext uri="{FF2B5EF4-FFF2-40B4-BE49-F238E27FC236}">
                <a16:creationId xmlns:a16="http://schemas.microsoft.com/office/drawing/2014/main" id="{56DF9EE5-44A4-1F70-26E7-D32190640C31}"/>
              </a:ext>
            </a:extLst>
          </p:cNvPr>
          <p:cNvPicPr>
            <a:picLocks noChangeAspect="1"/>
          </p:cNvPicPr>
          <p:nvPr/>
        </p:nvPicPr>
        <p:blipFill>
          <a:blip r:embed="rId4"/>
          <a:stretch>
            <a:fillRect/>
          </a:stretch>
        </p:blipFill>
        <p:spPr>
          <a:xfrm>
            <a:off x="0" y="635000"/>
            <a:ext cx="12160875" cy="2697786"/>
          </a:xfrm>
          <a:prstGeom prst="rect">
            <a:avLst/>
          </a:prstGeom>
        </p:spPr>
      </p:pic>
      <p:pic>
        <p:nvPicPr>
          <p:cNvPr id="26" name="Picture 25">
            <a:extLst>
              <a:ext uri="{FF2B5EF4-FFF2-40B4-BE49-F238E27FC236}">
                <a16:creationId xmlns:a16="http://schemas.microsoft.com/office/drawing/2014/main" id="{67017D63-BD87-F95E-0B30-BB19B1413856}"/>
              </a:ext>
            </a:extLst>
          </p:cNvPr>
          <p:cNvPicPr>
            <a:picLocks noChangeAspect="1"/>
          </p:cNvPicPr>
          <p:nvPr/>
        </p:nvPicPr>
        <p:blipFill>
          <a:blip r:embed="rId5"/>
          <a:stretch>
            <a:fillRect/>
          </a:stretch>
        </p:blipFill>
        <p:spPr>
          <a:xfrm>
            <a:off x="61375" y="3418189"/>
            <a:ext cx="12122773" cy="2970722"/>
          </a:xfrm>
          <a:prstGeom prst="rect">
            <a:avLst/>
          </a:prstGeom>
        </p:spPr>
      </p:pic>
      <p:pic>
        <p:nvPicPr>
          <p:cNvPr id="28" name="Picture 27">
            <a:extLst>
              <a:ext uri="{FF2B5EF4-FFF2-40B4-BE49-F238E27FC236}">
                <a16:creationId xmlns:a16="http://schemas.microsoft.com/office/drawing/2014/main" id="{164E744A-CA1E-BD4C-ABE4-89D71344F372}"/>
              </a:ext>
            </a:extLst>
          </p:cNvPr>
          <p:cNvPicPr>
            <a:picLocks noChangeAspect="1"/>
          </p:cNvPicPr>
          <p:nvPr/>
        </p:nvPicPr>
        <p:blipFill>
          <a:blip r:embed="rId6"/>
          <a:stretch>
            <a:fillRect/>
          </a:stretch>
        </p:blipFill>
        <p:spPr>
          <a:xfrm>
            <a:off x="40259" y="6511495"/>
            <a:ext cx="12160875" cy="3208560"/>
          </a:xfrm>
          <a:prstGeom prst="rect">
            <a:avLst/>
          </a:prstGeom>
        </p:spPr>
      </p:pic>
      <p:sp>
        <p:nvSpPr>
          <p:cNvPr id="34" name="Rectangle 33">
            <a:extLst>
              <a:ext uri="{FF2B5EF4-FFF2-40B4-BE49-F238E27FC236}">
                <a16:creationId xmlns:a16="http://schemas.microsoft.com/office/drawing/2014/main" id="{C87D0853-6738-30B5-A85C-A7E65340CC52}"/>
              </a:ext>
            </a:extLst>
          </p:cNvPr>
          <p:cNvSpPr/>
          <p:nvPr/>
        </p:nvSpPr>
        <p:spPr>
          <a:xfrm>
            <a:off x="12305580" y="704901"/>
            <a:ext cx="5334000" cy="4401205"/>
          </a:xfrm>
          <a:prstGeom prst="rect">
            <a:avLst/>
          </a:prstGeom>
          <a:solidFill>
            <a:schemeClr val="bg1">
              <a:lumMod val="95000"/>
            </a:schemeClr>
          </a:solidFill>
        </p:spPr>
        <p:txBody>
          <a:bodyPr wrap="square">
            <a:spAutoFit/>
          </a:bodyPr>
          <a:lstStyle/>
          <a:p>
            <a:pPr>
              <a:tabLst>
                <a:tab pos="282575" algn="l"/>
              </a:tabLst>
            </a:pPr>
            <a:r>
              <a:rPr lang="en-US" sz="2800" b="1" dirty="0"/>
              <a:t>Forecast to Dec 2026</a:t>
            </a:r>
          </a:p>
          <a:p>
            <a:pPr marL="228600" indent="-228600">
              <a:buFont typeface="Arial" panose="020B0604020202020204" pitchFamily="34" charset="0"/>
              <a:buChar char="•"/>
              <a:tabLst>
                <a:tab pos="282575" algn="l"/>
              </a:tabLst>
            </a:pPr>
            <a:r>
              <a:rPr lang="en-US" sz="2800" b="1" dirty="0"/>
              <a:t>West–east contrast holds: </a:t>
            </a:r>
            <a:r>
              <a:rPr lang="en-US" sz="2800" dirty="0"/>
              <a:t>well below normal over Palau, FSM, Marshall Is, PNG and Solomon Is; well above normal east of 170°W (Kiribati Line Is)</a:t>
            </a:r>
          </a:p>
          <a:p>
            <a:pPr marL="228600" indent="-228600">
              <a:buFont typeface="Arial" panose="020B0604020202020204" pitchFamily="34" charset="0"/>
              <a:buChar char="•"/>
              <a:tabLst>
                <a:tab pos="282575" algn="l"/>
              </a:tabLst>
            </a:pPr>
            <a:r>
              <a:rPr lang="en-US" sz="2800" b="1" dirty="0"/>
              <a:t>Central Pacific (Kiribati Gilbert and Phoenix Is): </a:t>
            </a:r>
            <a:r>
              <a:rPr lang="en-US" sz="2800" dirty="0"/>
              <a:t>slightly above normal, fading to near normal by Dec</a:t>
            </a:r>
          </a:p>
        </p:txBody>
      </p:sp>
      <p:sp>
        <p:nvSpPr>
          <p:cNvPr id="36" name="Rectangle 35">
            <a:extLst>
              <a:ext uri="{FF2B5EF4-FFF2-40B4-BE49-F238E27FC236}">
                <a16:creationId xmlns:a16="http://schemas.microsoft.com/office/drawing/2014/main" id="{2D43F2D6-C299-9BB8-BD7E-F4A649C94F7F}"/>
              </a:ext>
            </a:extLst>
          </p:cNvPr>
          <p:cNvSpPr/>
          <p:nvPr/>
        </p:nvSpPr>
        <p:spPr>
          <a:xfrm>
            <a:off x="12372942" y="5334000"/>
            <a:ext cx="5266638" cy="3211135"/>
          </a:xfrm>
          <a:prstGeom prst="rect">
            <a:avLst/>
          </a:prstGeom>
          <a:solidFill>
            <a:schemeClr val="bg1">
              <a:lumMod val="95000"/>
            </a:schemeClr>
          </a:solidFill>
        </p:spPr>
        <p:txBody>
          <a:bodyPr wrap="square">
            <a:spAutoFit/>
          </a:bodyPr>
          <a:lstStyle/>
          <a:p>
            <a:pPr>
              <a:spcBef>
                <a:spcPts val="800"/>
              </a:spcBef>
            </a:pPr>
            <a:r>
              <a:rPr lang="en-US" sz="2800" b="1" dirty="0"/>
              <a:t>Skill (right-hand maps)</a:t>
            </a:r>
          </a:p>
          <a:p>
            <a:pPr marL="231775" indent="-231775">
              <a:buFont typeface="Arial" panose="020B0604020202020204" pitchFamily="34" charset="0"/>
              <a:buChar char="•"/>
            </a:pPr>
            <a:r>
              <a:rPr lang="en-US" sz="2000" dirty="0"/>
              <a:t>High skill (ACC 0.6–0.9) across most of the tropical Pacific, strongest along the equator and over Micronesia</a:t>
            </a:r>
          </a:p>
          <a:p>
            <a:pPr marL="231775" indent="-231775">
              <a:buFont typeface="Arial" panose="020B0604020202020204" pitchFamily="34" charset="0"/>
              <a:buChar char="•"/>
            </a:pPr>
            <a:r>
              <a:rPr lang="en-US" sz="2000" dirty="0"/>
              <a:t>Skill eases slightly from Nov to Jan, mainly south of 20°S</a:t>
            </a:r>
          </a:p>
          <a:p>
            <a:pPr>
              <a:spcBef>
                <a:spcPts val="800"/>
              </a:spcBef>
            </a:pPr>
            <a:r>
              <a:rPr lang="en-US" sz="2800" b="1" dirty="0"/>
              <a:t>Observed Sep 2026</a:t>
            </a:r>
          </a:p>
          <a:p>
            <a:pPr marL="231775" indent="-231775">
              <a:buFont typeface="Arial" panose="020B0604020202020204" pitchFamily="34" charset="0"/>
              <a:buChar char="•"/>
            </a:pPr>
            <a:r>
              <a:rPr lang="en-US" sz="2000" dirty="0"/>
              <a:t>well below normal at Yap (FSM); well above normal at Kiritimati (Kiribati)</a:t>
            </a:r>
          </a:p>
        </p:txBody>
      </p:sp>
      <p:sp>
        <p:nvSpPr>
          <p:cNvPr id="32" name="TextBox 31">
            <a:extLst>
              <a:ext uri="{FF2B5EF4-FFF2-40B4-BE49-F238E27FC236}">
                <a16:creationId xmlns:a16="http://schemas.microsoft.com/office/drawing/2014/main" id="{3E6D0532-4783-1923-1312-B57F7F445D60}"/>
              </a:ext>
            </a:extLst>
          </p:cNvPr>
          <p:cNvSpPr txBox="1"/>
          <p:nvPr/>
        </p:nvSpPr>
        <p:spPr>
          <a:xfrm>
            <a:off x="304800" y="0"/>
            <a:ext cx="17678400" cy="609600"/>
          </a:xfrm>
          <a:prstGeom prst="rect">
            <a:avLst/>
          </a:prstGeom>
          <a:noFill/>
        </p:spPr>
        <p:txBody>
          <a:bodyPr wrap="none" lIns="91440" tIns="0" rIns="91440" bIns="0" anchor="t" anchorCtr="0">
            <a:noAutofit/>
          </a:bodyPr>
          <a:lstStyle/>
          <a:p>
            <a:pPr algn="l"/>
            <a:r>
              <a:rPr lang="en-US" sz="4000" b="1" dirty="0">
                <a:solidFill>
                  <a:srgbClr val="FFFFFF"/>
                </a:solidFill>
                <a:latin typeface="Calibri"/>
                <a:cs typeface="Calibri"/>
              </a:rPr>
              <a:t>2.0 Sea Surface Heights – University of Hawaii (Top 5 MME)</a:t>
            </a:r>
          </a:p>
        </p:txBody>
      </p:sp>
      <p:sp>
        <p:nvSpPr>
          <p:cNvPr id="3" name="Month label OCT 2026">
            <a:extLst>
              <a:ext uri="{FF2B5EF4-FFF2-40B4-BE49-F238E27FC236}">
                <a16:creationId xmlns:a16="http://schemas.microsoft.com/office/drawing/2014/main" id="{75AB8A9D-0747-4418-B469-859E9CC0E39E}"/>
              </a:ext>
            </a:extLst>
          </p:cNvPr>
          <p:cNvSpPr txBox="1"/>
          <p:nvPr/>
        </p:nvSpPr>
        <p:spPr>
          <a:xfrm>
            <a:off x="533400" y="7874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dirty="0">
                <a:solidFill>
                  <a:srgbClr val="FFFFFF"/>
                </a:solidFill>
                <a:latin typeface="Calibri"/>
                <a:ea typeface="Calibri"/>
                <a:cs typeface="Calibri"/>
              </a:rPr>
              <a:t>NOV 2026</a:t>
            </a:r>
          </a:p>
        </p:txBody>
      </p:sp>
      <p:sp>
        <p:nvSpPr>
          <p:cNvPr id="9" name="Month label NOV 2026">
            <a:extLst>
              <a:ext uri="{FF2B5EF4-FFF2-40B4-BE49-F238E27FC236}">
                <a16:creationId xmlns:a16="http://schemas.microsoft.com/office/drawing/2014/main" id="{654EC1AC-760A-4EC4-8976-D2E27A49591D}"/>
              </a:ext>
            </a:extLst>
          </p:cNvPr>
          <p:cNvSpPr txBox="1"/>
          <p:nvPr/>
        </p:nvSpPr>
        <p:spPr>
          <a:xfrm>
            <a:off x="594774" y="3570588"/>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DEC 2026</a:t>
            </a:r>
          </a:p>
        </p:txBody>
      </p:sp>
      <p:sp>
        <p:nvSpPr>
          <p:cNvPr id="10" name="Month label DEC 2026">
            <a:extLst>
              <a:ext uri="{FF2B5EF4-FFF2-40B4-BE49-F238E27FC236}">
                <a16:creationId xmlns:a16="http://schemas.microsoft.com/office/drawing/2014/main" id="{2AE23927-3870-407F-80C9-7322AFC603C3}"/>
              </a:ext>
            </a:extLst>
          </p:cNvPr>
          <p:cNvSpPr txBox="1"/>
          <p:nvPr/>
        </p:nvSpPr>
        <p:spPr>
          <a:xfrm>
            <a:off x="573659" y="6663895"/>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JAN 2027</a:t>
            </a:r>
          </a:p>
        </p:txBody>
      </p:sp>
    </p:spTree>
    <p:extLst>
      <p:ext uri="{BB962C8B-B14F-4D97-AF65-F5344CB8AC3E}">
        <p14:creationId xmlns:p14="http://schemas.microsoft.com/office/powerpoint/2010/main" val="1211142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3308D-ECA5-3680-AB8F-D84551CB4FC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AB70DFA-684A-0E74-9E91-62ECF2535C41}"/>
              </a:ext>
            </a:extLst>
          </p:cNvPr>
          <p:cNvSpPr/>
          <p:nvPr/>
        </p:nvSpPr>
        <p:spPr>
          <a:xfrm>
            <a:off x="-720530" y="-734790"/>
            <a:ext cx="20397051" cy="12671668"/>
          </a:xfrm>
          <a:custGeom>
            <a:avLst/>
            <a:gdLst/>
            <a:ahLst/>
            <a:cxnLst/>
            <a:rect l="l" t="t" r="r" b="b"/>
            <a:pathLst>
              <a:path w="20397051" h="12671668">
                <a:moveTo>
                  <a:pt x="0" y="0"/>
                </a:moveTo>
                <a:lnTo>
                  <a:pt x="20397051" y="0"/>
                </a:lnTo>
                <a:lnTo>
                  <a:pt x="20397051" y="12671668"/>
                </a:lnTo>
                <a:lnTo>
                  <a:pt x="0" y="12671668"/>
                </a:lnTo>
                <a:lnTo>
                  <a:pt x="0" y="0"/>
                </a:lnTo>
                <a:close/>
              </a:path>
            </a:pathLst>
          </a:custGeom>
          <a:blipFill>
            <a:blip>
              <a:alphaModFix amt="14000"/>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TextBox 4">
            <a:extLst>
              <a:ext uri="{FF2B5EF4-FFF2-40B4-BE49-F238E27FC236}">
                <a16:creationId xmlns:a16="http://schemas.microsoft.com/office/drawing/2014/main" id="{80BE78DD-29A0-EFC2-51FF-13AE75055B8A}"/>
              </a:ext>
            </a:extLst>
          </p:cNvPr>
          <p:cNvSpPr txBox="1"/>
          <p:nvPr/>
        </p:nvSpPr>
        <p:spPr>
          <a:xfrm rot="5400000">
            <a:off x="-2860438" y="4251204"/>
            <a:ext cx="8675532" cy="897255"/>
          </a:xfrm>
          <a:prstGeom prst="rect">
            <a:avLst/>
          </a:prstGeom>
        </p:spPr>
        <p:txBody>
          <a:bodyPr lIns="0" tIns="0" rIns="0" bIns="0" rtlCol="0" anchor="t">
            <a:spAutoFit/>
          </a:bodyPr>
          <a:lstStyle/>
          <a:p>
            <a:pPr algn="l">
              <a:lnSpc>
                <a:spcPts val="6960"/>
              </a:lnSpc>
            </a:pPr>
            <a:r>
              <a:rPr lang="en-US" sz="6000" b="1">
                <a:solidFill>
                  <a:srgbClr val="0892CD"/>
                </a:solidFill>
                <a:latin typeface="Roboto Bold"/>
                <a:ea typeface="Roboto Bold"/>
                <a:cs typeface="Roboto Bold"/>
                <a:sym typeface="Roboto Bold"/>
              </a:rPr>
              <a:t>Simple Title</a:t>
            </a:r>
          </a:p>
        </p:txBody>
      </p:sp>
      <p:sp>
        <p:nvSpPr>
          <p:cNvPr id="5" name="TextBox 5">
            <a:extLst>
              <a:ext uri="{FF2B5EF4-FFF2-40B4-BE49-F238E27FC236}">
                <a16:creationId xmlns:a16="http://schemas.microsoft.com/office/drawing/2014/main" id="{73BA6290-FBDB-9675-C2BC-9070D4138009}"/>
              </a:ext>
            </a:extLst>
          </p:cNvPr>
          <p:cNvSpPr txBox="1"/>
          <p:nvPr/>
        </p:nvSpPr>
        <p:spPr>
          <a:xfrm>
            <a:off x="2132982" y="9786967"/>
            <a:ext cx="9830418" cy="710900"/>
          </a:xfrm>
          <a:prstGeom prst="rect">
            <a:avLst/>
          </a:prstGeom>
        </p:spPr>
        <p:txBody>
          <a:bodyPr wrap="square" lIns="0" tIns="0" rIns="0" bIns="0" rtlCol="0" anchor="t">
            <a:spAutoFit/>
          </a:bodyPr>
          <a:lstStyle/>
          <a:p>
            <a:pPr>
              <a:lnSpc>
                <a:spcPts val="2947"/>
              </a:lnSpc>
            </a:pPr>
            <a:r>
              <a:rPr lang="en-US" sz="2199" dirty="0">
                <a:solidFill>
                  <a:srgbClr val="072C4F"/>
                </a:solidFill>
                <a:latin typeface="Lato 1"/>
                <a:ea typeface="Lato 1"/>
                <a:cs typeface="Lato 1"/>
                <a:sym typeface="Lato 1"/>
              </a:rPr>
              <a:t>Source: https://uhslc.soest.hawaii.edu/research/monthly_sea_level_forecast/</a:t>
            </a:r>
          </a:p>
          <a:p>
            <a:pPr algn="l">
              <a:lnSpc>
                <a:spcPts val="2947"/>
              </a:lnSpc>
            </a:pPr>
            <a:endParaRPr lang="en-US" sz="2199" dirty="0">
              <a:solidFill>
                <a:srgbClr val="000000"/>
              </a:solidFill>
              <a:latin typeface="Lato"/>
              <a:ea typeface="Lato"/>
              <a:cs typeface="Lato"/>
              <a:sym typeface="Lato"/>
            </a:endParaRPr>
          </a:p>
        </p:txBody>
      </p:sp>
      <p:sp>
        <p:nvSpPr>
          <p:cNvPr id="7" name="Freeform 7">
            <a:extLst>
              <a:ext uri="{FF2B5EF4-FFF2-40B4-BE49-F238E27FC236}">
                <a16:creationId xmlns:a16="http://schemas.microsoft.com/office/drawing/2014/main" id="{F02FAC2C-BB35-DF9D-A86D-FC0D6973F191}"/>
              </a:ext>
            </a:extLst>
          </p:cNvPr>
          <p:cNvSpPr/>
          <p:nvPr/>
        </p:nvSpPr>
        <p:spPr>
          <a:xfrm>
            <a:off x="0" y="-283450"/>
            <a:ext cx="18288000" cy="9944456"/>
          </a:xfrm>
          <a:custGeom>
            <a:avLst/>
            <a:gdLst/>
            <a:ahLst/>
            <a:cxnLst/>
            <a:rect l="l" t="t" r="r" b="b"/>
            <a:pathLst>
              <a:path w="4253611" h="2203075">
                <a:moveTo>
                  <a:pt x="0" y="0"/>
                </a:moveTo>
                <a:lnTo>
                  <a:pt x="4253611" y="0"/>
                </a:lnTo>
                <a:lnTo>
                  <a:pt x="4253611" y="2203075"/>
                </a:lnTo>
                <a:lnTo>
                  <a:pt x="0" y="2203075"/>
                </a:lnTo>
                <a:close/>
              </a:path>
            </a:pathLst>
          </a:custGeom>
          <a:solidFill>
            <a:srgbClr val="0892CD"/>
          </a:solidFill>
        </p:spPr>
        <p:txBody>
          <a:bodyPr/>
          <a:lstStyle/>
          <a:p>
            <a:endParaRPr lang="en-AU" dirty="0"/>
          </a:p>
        </p:txBody>
      </p:sp>
      <p:pic>
        <p:nvPicPr>
          <p:cNvPr id="10" name="Picture 9">
            <a:extLst>
              <a:ext uri="{FF2B5EF4-FFF2-40B4-BE49-F238E27FC236}">
                <a16:creationId xmlns:a16="http://schemas.microsoft.com/office/drawing/2014/main" id="{D798D41F-46E8-02B0-CA13-BC60F8B8EBD8}"/>
              </a:ext>
            </a:extLst>
          </p:cNvPr>
          <p:cNvPicPr>
            <a:picLocks noChangeAspect="1"/>
          </p:cNvPicPr>
          <p:nvPr/>
        </p:nvPicPr>
        <p:blipFill>
          <a:blip r:embed="rId4"/>
          <a:stretch>
            <a:fillRect/>
          </a:stretch>
        </p:blipFill>
        <p:spPr>
          <a:xfrm>
            <a:off x="194287" y="635000"/>
            <a:ext cx="10431825" cy="3922522"/>
          </a:xfrm>
          <a:prstGeom prst="rect">
            <a:avLst/>
          </a:prstGeom>
        </p:spPr>
      </p:pic>
      <p:pic>
        <p:nvPicPr>
          <p:cNvPr id="17" name="Picture 16">
            <a:extLst>
              <a:ext uri="{FF2B5EF4-FFF2-40B4-BE49-F238E27FC236}">
                <a16:creationId xmlns:a16="http://schemas.microsoft.com/office/drawing/2014/main" id="{32983F01-62B3-1CFF-4FDE-EA2D83AD4205}"/>
              </a:ext>
            </a:extLst>
          </p:cNvPr>
          <p:cNvPicPr>
            <a:picLocks noChangeAspect="1"/>
          </p:cNvPicPr>
          <p:nvPr/>
        </p:nvPicPr>
        <p:blipFill>
          <a:blip r:embed="rId5"/>
          <a:stretch>
            <a:fillRect/>
          </a:stretch>
        </p:blipFill>
        <p:spPr>
          <a:xfrm>
            <a:off x="76199" y="4946440"/>
            <a:ext cx="10668001" cy="3702240"/>
          </a:xfrm>
          <a:prstGeom prst="rect">
            <a:avLst/>
          </a:prstGeom>
        </p:spPr>
      </p:pic>
      <p:sp>
        <p:nvSpPr>
          <p:cNvPr id="24" name="Rectangle 23">
            <a:extLst>
              <a:ext uri="{FF2B5EF4-FFF2-40B4-BE49-F238E27FC236}">
                <a16:creationId xmlns:a16="http://schemas.microsoft.com/office/drawing/2014/main" id="{20171113-0D69-376B-2060-165540B86B48}"/>
              </a:ext>
            </a:extLst>
          </p:cNvPr>
          <p:cNvSpPr/>
          <p:nvPr/>
        </p:nvSpPr>
        <p:spPr>
          <a:xfrm>
            <a:off x="11963400" y="635000"/>
            <a:ext cx="5562601" cy="5778500"/>
          </a:xfrm>
          <a:prstGeom prst="rect">
            <a:avLst/>
          </a:prstGeom>
          <a:solidFill>
            <a:schemeClr val="bg1">
              <a:lumMod val="95000"/>
            </a:schemeClr>
          </a:solidFill>
        </p:spPr>
        <p:txBody>
          <a:bodyPr wrap="square">
            <a:noAutofit/>
          </a:bodyPr>
          <a:lstStyle/>
          <a:p>
            <a:pPr>
              <a:tabLst>
                <a:tab pos="282575" algn="l"/>
              </a:tabLst>
            </a:pPr>
            <a:r>
              <a:rPr lang="en-US" sz="2800" b="1" dirty="0"/>
              <a:t>Forecast to Mar 2027</a:t>
            </a:r>
          </a:p>
          <a:p>
            <a:pPr marL="228600" indent="-228600">
              <a:buFont typeface="Arial" panose="020B0604020202020204" pitchFamily="34" charset="0"/>
              <a:buChar char="•"/>
              <a:tabLst>
                <a:tab pos="282575" algn="l"/>
              </a:tabLst>
            </a:pPr>
            <a:r>
              <a:rPr lang="en-US" sz="2800" b="1" dirty="0"/>
              <a:t>Contrast eases: </a:t>
            </a:r>
            <a:r>
              <a:rPr lang="en-US" sz="2800" dirty="0"/>
              <a:t>lows weaken but persist, lowest near PNG and Solomon Is; highs ease east of 170°W (Kiribati Line Is); the low tongue reaches Tuvalu and Samoa (slightly below normal)</a:t>
            </a:r>
          </a:p>
          <a:p>
            <a:pPr marL="228600" indent="-228600">
              <a:buFont typeface="Arial" panose="020B0604020202020204" pitchFamily="34" charset="0"/>
              <a:buChar char="•"/>
              <a:tabLst>
                <a:tab pos="282575" algn="l"/>
              </a:tabLst>
            </a:pPr>
            <a:r>
              <a:rPr lang="en-US" sz="2800" b="1" dirty="0"/>
              <a:t>Low-tide reef exposure: </a:t>
            </a:r>
            <a:r>
              <a:rPr lang="en-US" sz="2800" dirty="0"/>
              <a:t>likely wherever sea level is low; already seen in Solomon Is, expected in FSM, Yap, Tuvalu and Samoa, especially early 2027</a:t>
            </a:r>
          </a:p>
        </p:txBody>
      </p:sp>
      <p:sp>
        <p:nvSpPr>
          <p:cNvPr id="26" name="Rectangle 25">
            <a:extLst>
              <a:ext uri="{FF2B5EF4-FFF2-40B4-BE49-F238E27FC236}">
                <a16:creationId xmlns:a16="http://schemas.microsoft.com/office/drawing/2014/main" id="{1BC719D7-70BB-9922-540C-7C69DAA6873E}"/>
              </a:ext>
            </a:extLst>
          </p:cNvPr>
          <p:cNvSpPr/>
          <p:nvPr/>
        </p:nvSpPr>
        <p:spPr>
          <a:xfrm>
            <a:off x="11963400" y="6604000"/>
            <a:ext cx="5562600" cy="1905000"/>
          </a:xfrm>
          <a:prstGeom prst="rect">
            <a:avLst/>
          </a:prstGeom>
          <a:solidFill>
            <a:schemeClr val="bg1">
              <a:lumMod val="95000"/>
            </a:schemeClr>
          </a:solidFill>
        </p:spPr>
        <p:txBody>
          <a:bodyPr wrap="square">
            <a:noAutofit/>
          </a:bodyPr>
          <a:lstStyle/>
          <a:p>
            <a:endParaRPr lang="en-US" sz="2000" b="1" dirty="0"/>
          </a:p>
          <a:p>
            <a:r>
              <a:rPr lang="en-US" sz="3200" b="1" dirty="0"/>
              <a:t>Confidence</a:t>
            </a:r>
          </a:p>
          <a:p>
            <a:pPr marL="231775" indent="-231775">
              <a:buFont typeface="Arial" panose="020B0604020202020204" pitchFamily="34" charset="0"/>
              <a:buChar char="•"/>
            </a:pPr>
            <a:r>
              <a:rPr lang="en-US" sz="2000" dirty="0"/>
              <a:t>Higher for Nov 2026–Jan 2027 than for March 2027 or exact coastal levels</a:t>
            </a:r>
          </a:p>
        </p:txBody>
      </p:sp>
      <p:sp>
        <p:nvSpPr>
          <p:cNvPr id="19" name="TextBox 18">
            <a:extLst>
              <a:ext uri="{FF2B5EF4-FFF2-40B4-BE49-F238E27FC236}">
                <a16:creationId xmlns:a16="http://schemas.microsoft.com/office/drawing/2014/main" id="{534FBF23-F580-CA41-6C80-1A084DEA126E}"/>
              </a:ext>
            </a:extLst>
          </p:cNvPr>
          <p:cNvSpPr txBox="1"/>
          <p:nvPr/>
        </p:nvSpPr>
        <p:spPr>
          <a:xfrm>
            <a:off x="304800" y="0"/>
            <a:ext cx="17678400" cy="609600"/>
          </a:xfrm>
          <a:prstGeom prst="rect">
            <a:avLst/>
          </a:prstGeom>
          <a:noFill/>
        </p:spPr>
        <p:txBody>
          <a:bodyPr wrap="none" lIns="91440" tIns="0" rIns="91440" bIns="0" rtlCol="0" anchor="t" anchorCtr="0">
            <a:noAutofit/>
          </a:bodyPr>
          <a:lstStyle/>
          <a:p>
            <a:pPr algn="l"/>
            <a:r>
              <a:rPr lang="en-US" sz="4000" b="1" dirty="0">
                <a:solidFill>
                  <a:srgbClr val="FFFFFF"/>
                </a:solidFill>
                <a:latin typeface="Calibri"/>
                <a:cs typeface="Calibri"/>
              </a:rPr>
              <a:t>2.0 Sea Surface Heights – University of Hawaii (Top 5 MME)</a:t>
            </a:r>
          </a:p>
        </p:txBody>
      </p:sp>
      <p:sp>
        <p:nvSpPr>
          <p:cNvPr id="3" name="Month label JAN 2027">
            <a:extLst>
              <a:ext uri="{FF2B5EF4-FFF2-40B4-BE49-F238E27FC236}">
                <a16:creationId xmlns:a16="http://schemas.microsoft.com/office/drawing/2014/main" id="{F93FE84B-9086-4618-B043-209F3AC031F0}"/>
              </a:ext>
            </a:extLst>
          </p:cNvPr>
          <p:cNvSpPr txBox="1"/>
          <p:nvPr/>
        </p:nvSpPr>
        <p:spPr>
          <a:xfrm>
            <a:off x="727687" y="7874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FEB 2027</a:t>
            </a:r>
          </a:p>
        </p:txBody>
      </p:sp>
      <p:sp>
        <p:nvSpPr>
          <p:cNvPr id="6" name="Month label FEB 2027">
            <a:extLst>
              <a:ext uri="{FF2B5EF4-FFF2-40B4-BE49-F238E27FC236}">
                <a16:creationId xmlns:a16="http://schemas.microsoft.com/office/drawing/2014/main" id="{E8E410BD-32E4-44AD-BD84-C692E202E8E2}"/>
              </a:ext>
            </a:extLst>
          </p:cNvPr>
          <p:cNvSpPr txBox="1"/>
          <p:nvPr/>
        </p:nvSpPr>
        <p:spPr>
          <a:xfrm>
            <a:off x="609599" y="5098839"/>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MAR 2027</a:t>
            </a:r>
          </a:p>
        </p:txBody>
      </p:sp>
    </p:spTree>
    <p:extLst>
      <p:ext uri="{BB962C8B-B14F-4D97-AF65-F5344CB8AC3E}">
        <p14:creationId xmlns:p14="http://schemas.microsoft.com/office/powerpoint/2010/main" val="1772598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20530" y="-734790"/>
            <a:ext cx="20397051" cy="12671668"/>
          </a:xfrm>
          <a:custGeom>
            <a:avLst/>
            <a:gdLst/>
            <a:ahLst/>
            <a:cxnLst/>
            <a:rect l="l" t="t" r="r" b="b"/>
            <a:pathLst>
              <a:path w="20397051" h="12671668">
                <a:moveTo>
                  <a:pt x="0" y="0"/>
                </a:moveTo>
                <a:lnTo>
                  <a:pt x="20397051" y="0"/>
                </a:lnTo>
                <a:lnTo>
                  <a:pt x="20397051" y="12671668"/>
                </a:lnTo>
                <a:lnTo>
                  <a:pt x="0" y="12671668"/>
                </a:lnTo>
                <a:lnTo>
                  <a:pt x="0" y="0"/>
                </a:lnTo>
                <a:close/>
              </a:path>
            </a:pathLst>
          </a:custGeom>
          <a:blipFill>
            <a:blip>
              <a:alphaModFix amt="14000"/>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TextBox 4"/>
          <p:cNvSpPr txBox="1"/>
          <p:nvPr/>
        </p:nvSpPr>
        <p:spPr>
          <a:xfrm rot="5400000">
            <a:off x="-2860438" y="4251204"/>
            <a:ext cx="8675532" cy="897255"/>
          </a:xfrm>
          <a:prstGeom prst="rect">
            <a:avLst/>
          </a:prstGeom>
        </p:spPr>
        <p:txBody>
          <a:bodyPr lIns="0" tIns="0" rIns="0" bIns="0" rtlCol="0" anchor="t">
            <a:spAutoFit/>
          </a:bodyPr>
          <a:lstStyle/>
          <a:p>
            <a:pPr algn="l">
              <a:lnSpc>
                <a:spcPts val="6960"/>
              </a:lnSpc>
            </a:pPr>
            <a:r>
              <a:rPr lang="en-US" sz="6000" b="1">
                <a:solidFill>
                  <a:srgbClr val="0892CD"/>
                </a:solidFill>
                <a:latin typeface="Roboto Bold"/>
                <a:ea typeface="Roboto Bold"/>
                <a:cs typeface="Roboto Bold"/>
                <a:sym typeface="Roboto Bold"/>
              </a:rPr>
              <a:t>Simple Title</a:t>
            </a:r>
          </a:p>
        </p:txBody>
      </p:sp>
      <p:sp>
        <p:nvSpPr>
          <p:cNvPr id="5" name="TextBox 5"/>
          <p:cNvSpPr txBox="1"/>
          <p:nvPr/>
        </p:nvSpPr>
        <p:spPr>
          <a:xfrm>
            <a:off x="1968060" y="9947615"/>
            <a:ext cx="7509935" cy="370459"/>
          </a:xfrm>
          <a:prstGeom prst="rect">
            <a:avLst/>
          </a:prstGeom>
        </p:spPr>
        <p:txBody>
          <a:bodyPr lIns="0" tIns="0" rIns="0" bIns="0" rtlCol="0" anchor="t">
            <a:spAutoFit/>
          </a:bodyPr>
          <a:lstStyle/>
          <a:p>
            <a:pPr algn="l">
              <a:lnSpc>
                <a:spcPts val="2947"/>
              </a:lnSpc>
            </a:pPr>
            <a:r>
              <a:rPr lang="en-US" sz="2199" dirty="0">
                <a:solidFill>
                  <a:srgbClr val="000000"/>
                </a:solidFill>
                <a:latin typeface="Lato"/>
                <a:ea typeface="Lato"/>
                <a:cs typeface="Lato"/>
                <a:sym typeface="Lato"/>
              </a:rPr>
              <a:t>Source:</a:t>
            </a:r>
          </a:p>
        </p:txBody>
      </p:sp>
      <p:grpSp>
        <p:nvGrpSpPr>
          <p:cNvPr id="6" name="Group 6"/>
          <p:cNvGrpSpPr/>
          <p:nvPr/>
        </p:nvGrpSpPr>
        <p:grpSpPr>
          <a:xfrm>
            <a:off x="0" y="-361472"/>
            <a:ext cx="18288000" cy="10172334"/>
            <a:chOff x="-562982" y="-47625"/>
            <a:chExt cx="4816593" cy="2250700"/>
          </a:xfrm>
        </p:grpSpPr>
        <p:sp>
          <p:nvSpPr>
            <p:cNvPr id="7" name="Freeform 7"/>
            <p:cNvSpPr/>
            <p:nvPr/>
          </p:nvSpPr>
          <p:spPr>
            <a:xfrm>
              <a:off x="-562982" y="-30104"/>
              <a:ext cx="4816593" cy="2233179"/>
            </a:xfrm>
            <a:custGeom>
              <a:avLst/>
              <a:gdLst/>
              <a:ahLst/>
              <a:cxnLst/>
              <a:rect l="l" t="t" r="r" b="b"/>
              <a:pathLst>
                <a:path w="4253611" h="2203075">
                  <a:moveTo>
                    <a:pt x="0" y="0"/>
                  </a:moveTo>
                  <a:lnTo>
                    <a:pt x="4253611" y="0"/>
                  </a:lnTo>
                  <a:lnTo>
                    <a:pt x="4253611" y="2203075"/>
                  </a:lnTo>
                  <a:lnTo>
                    <a:pt x="0" y="2203075"/>
                  </a:lnTo>
                  <a:close/>
                </a:path>
              </a:pathLst>
            </a:custGeom>
            <a:solidFill>
              <a:srgbClr val="0892CD"/>
            </a:solidFill>
          </p:spPr>
          <p:txBody>
            <a:bodyPr/>
            <a:lstStyle/>
            <a:p>
              <a:endParaRPr lang="en-AU" dirty="0"/>
            </a:p>
          </p:txBody>
        </p:sp>
        <p:sp>
          <p:nvSpPr>
            <p:cNvPr id="8" name="TextBox 8"/>
            <p:cNvSpPr txBox="1"/>
            <p:nvPr/>
          </p:nvSpPr>
          <p:spPr>
            <a:xfrm>
              <a:off x="0" y="-47625"/>
              <a:ext cx="4253611" cy="2250700"/>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grpSp>
      <p:pic>
        <p:nvPicPr>
          <p:cNvPr id="12" name="Picture 11" descr="Dynamic Image">
            <a:extLst>
              <a:ext uri="{FF2B5EF4-FFF2-40B4-BE49-F238E27FC236}">
                <a16:creationId xmlns:a16="http://schemas.microsoft.com/office/drawing/2014/main" id="{2A17F4B9-2E22-B69A-0B93-E7EF1E398415}"/>
              </a:ext>
            </a:extLst>
          </p:cNvPr>
          <p:cNvPicPr>
            <a:picLocks noChangeAspect="1"/>
          </p:cNvPicPr>
          <p:nvPr/>
        </p:nvPicPr>
        <p:blipFill>
          <a:blip r:embed="rId4"/>
          <a:stretch>
            <a:fillRect/>
          </a:stretch>
        </p:blipFill>
        <p:spPr>
          <a:xfrm>
            <a:off x="287375" y="635000"/>
            <a:ext cx="5804521" cy="3751589"/>
          </a:xfrm>
          <a:prstGeom prst="rect">
            <a:avLst/>
          </a:prstGeom>
        </p:spPr>
      </p:pic>
      <p:pic>
        <p:nvPicPr>
          <p:cNvPr id="13" name="Picture 12" descr="Dynamic Image">
            <a:extLst>
              <a:ext uri="{FF2B5EF4-FFF2-40B4-BE49-F238E27FC236}">
                <a16:creationId xmlns:a16="http://schemas.microsoft.com/office/drawing/2014/main" id="{F4007CD7-5159-B2FD-6CC3-C20E88AC2B4E}"/>
              </a:ext>
            </a:extLst>
          </p:cNvPr>
          <p:cNvPicPr>
            <a:picLocks noChangeAspect="1"/>
          </p:cNvPicPr>
          <p:nvPr/>
        </p:nvPicPr>
        <p:blipFill>
          <a:blip r:embed="rId5"/>
          <a:stretch>
            <a:fillRect/>
          </a:stretch>
        </p:blipFill>
        <p:spPr>
          <a:xfrm>
            <a:off x="6555963" y="635000"/>
            <a:ext cx="5647729" cy="3769972"/>
          </a:xfrm>
          <a:prstGeom prst="rect">
            <a:avLst/>
          </a:prstGeom>
        </p:spPr>
      </p:pic>
      <p:pic>
        <p:nvPicPr>
          <p:cNvPr id="14" name="Picture 13" descr="Dynamic Image">
            <a:extLst>
              <a:ext uri="{FF2B5EF4-FFF2-40B4-BE49-F238E27FC236}">
                <a16:creationId xmlns:a16="http://schemas.microsoft.com/office/drawing/2014/main" id="{10EC465E-69E2-916C-1018-9A0DAC242A68}"/>
              </a:ext>
            </a:extLst>
          </p:cNvPr>
          <p:cNvPicPr>
            <a:picLocks noChangeAspect="1"/>
          </p:cNvPicPr>
          <p:nvPr/>
        </p:nvPicPr>
        <p:blipFill>
          <a:blip r:embed="rId6"/>
          <a:stretch>
            <a:fillRect/>
          </a:stretch>
        </p:blipFill>
        <p:spPr>
          <a:xfrm>
            <a:off x="12678224" y="635000"/>
            <a:ext cx="5669047" cy="3784202"/>
          </a:xfrm>
          <a:prstGeom prst="rect">
            <a:avLst/>
          </a:prstGeom>
        </p:spPr>
      </p:pic>
      <p:pic>
        <p:nvPicPr>
          <p:cNvPr id="25" name="Picture 24">
            <a:extLst>
              <a:ext uri="{FF2B5EF4-FFF2-40B4-BE49-F238E27FC236}">
                <a16:creationId xmlns:a16="http://schemas.microsoft.com/office/drawing/2014/main" id="{08E7493E-CF69-90BD-AE20-52417A4013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7901" y="4453115"/>
            <a:ext cx="6052523" cy="3256129"/>
          </a:xfrm>
          <a:prstGeom prst="rect">
            <a:avLst/>
          </a:prstGeom>
        </p:spPr>
      </p:pic>
      <p:pic>
        <p:nvPicPr>
          <p:cNvPr id="27" name="Picture 26">
            <a:extLst>
              <a:ext uri="{FF2B5EF4-FFF2-40B4-BE49-F238E27FC236}">
                <a16:creationId xmlns:a16="http://schemas.microsoft.com/office/drawing/2014/main" id="{45FEAFDB-8F5D-68E4-1F18-F3B1E6AEE3D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26310" y="4471039"/>
            <a:ext cx="5907035" cy="3283371"/>
          </a:xfrm>
          <a:prstGeom prst="rect">
            <a:avLst/>
          </a:prstGeom>
        </p:spPr>
      </p:pic>
      <p:pic>
        <p:nvPicPr>
          <p:cNvPr id="31" name="Picture 30">
            <a:extLst>
              <a:ext uri="{FF2B5EF4-FFF2-40B4-BE49-F238E27FC236}">
                <a16:creationId xmlns:a16="http://schemas.microsoft.com/office/drawing/2014/main" id="{30F0118B-530D-DAD9-0105-F2A1154F5C4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559230" y="4453115"/>
            <a:ext cx="5728769" cy="3376824"/>
          </a:xfrm>
          <a:prstGeom prst="rect">
            <a:avLst/>
          </a:prstGeom>
        </p:spPr>
      </p:pic>
      <p:sp>
        <p:nvSpPr>
          <p:cNvPr id="33" name="Rectangle 32">
            <a:extLst>
              <a:ext uri="{FF2B5EF4-FFF2-40B4-BE49-F238E27FC236}">
                <a16:creationId xmlns:a16="http://schemas.microsoft.com/office/drawing/2014/main" id="{5538B216-CBC8-5568-551C-FC50B3DE5EDA}"/>
              </a:ext>
            </a:extLst>
          </p:cNvPr>
          <p:cNvSpPr/>
          <p:nvPr/>
        </p:nvSpPr>
        <p:spPr>
          <a:xfrm>
            <a:off x="262462" y="7983417"/>
            <a:ext cx="10641832" cy="1508105"/>
          </a:xfrm>
          <a:prstGeom prst="rect">
            <a:avLst/>
          </a:prstGeom>
          <a:solidFill>
            <a:schemeClr val="bg1">
              <a:lumMod val="95000"/>
            </a:schemeClr>
          </a:solidFill>
        </p:spPr>
        <p:txBody>
          <a:bodyPr wrap="square">
            <a:spAutoFit/>
          </a:bodyPr>
          <a:lstStyle/>
          <a:p>
            <a:r>
              <a:rPr lang="en-US" altLang="ko-KR" sz="3200" b="1" dirty="0"/>
              <a:t>Forecast</a:t>
            </a:r>
          </a:p>
          <a:p>
            <a:pPr marL="231775" indent="-231775">
              <a:buFont typeface="Arial" panose="020B0604020202020204" pitchFamily="34" charset="0"/>
              <a:buChar char="•"/>
            </a:pPr>
            <a:r>
              <a:rPr lang="en-US" sz="2000" dirty="0"/>
              <a:t>100–300 mm below average from Palau and FSM to Nauru, Tuvalu and western Kiribati; above average east of 160°W</a:t>
            </a:r>
          </a:p>
          <a:p>
            <a:pPr marL="231775" indent="-231775">
              <a:buFont typeface="Arial" panose="020B0604020202020204" pitchFamily="34" charset="0"/>
              <a:buChar char="•"/>
            </a:pPr>
            <a:r>
              <a:rPr lang="en-US" sz="2000" dirty="0"/>
              <a:t>The low band spreads to Tokelau and Samoa by Jan 2027</a:t>
            </a:r>
          </a:p>
        </p:txBody>
      </p:sp>
      <p:sp>
        <p:nvSpPr>
          <p:cNvPr id="35" name="Rectangle 34">
            <a:extLst>
              <a:ext uri="{FF2B5EF4-FFF2-40B4-BE49-F238E27FC236}">
                <a16:creationId xmlns:a16="http://schemas.microsoft.com/office/drawing/2014/main" id="{1E6006D0-831E-9DAA-FC99-F4984CFE0802}"/>
              </a:ext>
            </a:extLst>
          </p:cNvPr>
          <p:cNvSpPr/>
          <p:nvPr/>
        </p:nvSpPr>
        <p:spPr>
          <a:xfrm flipH="1">
            <a:off x="11451252" y="8045216"/>
            <a:ext cx="5824573" cy="1200329"/>
          </a:xfrm>
          <a:prstGeom prst="rect">
            <a:avLst/>
          </a:prstGeom>
          <a:solidFill>
            <a:schemeClr val="bg1">
              <a:lumMod val="95000"/>
            </a:schemeClr>
          </a:solidFill>
        </p:spPr>
        <p:txBody>
          <a:bodyPr wrap="square">
            <a:spAutoFit/>
          </a:bodyPr>
          <a:lstStyle/>
          <a:p>
            <a:r>
              <a:rPr lang="en-US" sz="3200" b="1" dirty="0"/>
              <a:t>Verificatio</a:t>
            </a:r>
            <a:r>
              <a:rPr lang="en-US" altLang="ko-KR" sz="3200" b="1" dirty="0"/>
              <a:t>n</a:t>
            </a:r>
            <a:endParaRPr lang="en-US" sz="3200" dirty="0"/>
          </a:p>
          <a:p>
            <a:pPr marL="231775" indent="-231775">
              <a:buFont typeface="Arial" panose="020B0604020202020204" pitchFamily="34" charset="0"/>
              <a:buChar char="•"/>
            </a:pPr>
            <a:r>
              <a:rPr lang="en-US" sz="2000" dirty="0"/>
              <a:t>High skill on the equator east of 160°W and in Micronesia; lower south of 10°S</a:t>
            </a:r>
          </a:p>
        </p:txBody>
      </p:sp>
      <p:sp>
        <p:nvSpPr>
          <p:cNvPr id="15" name="TextBox 14">
            <a:extLst>
              <a:ext uri="{FF2B5EF4-FFF2-40B4-BE49-F238E27FC236}">
                <a16:creationId xmlns:a16="http://schemas.microsoft.com/office/drawing/2014/main" id="{535FE9BE-A1E0-5271-D23C-67DAAEC6B27F}"/>
              </a:ext>
            </a:extLst>
          </p:cNvPr>
          <p:cNvSpPr txBox="1"/>
          <p:nvPr/>
        </p:nvSpPr>
        <p:spPr>
          <a:xfrm>
            <a:off x="304800" y="0"/>
            <a:ext cx="17678400" cy="609600"/>
          </a:xfrm>
          <a:prstGeom prst="rect">
            <a:avLst/>
          </a:prstGeom>
          <a:noFill/>
        </p:spPr>
        <p:txBody>
          <a:bodyPr wrap="none" lIns="91440" tIns="0" rIns="91440" bIns="0" rtlCol="0" anchor="t" anchorCtr="0">
            <a:noAutofit/>
          </a:bodyPr>
          <a:lstStyle/>
          <a:p>
            <a:pPr algn="l"/>
            <a:r>
              <a:rPr lang="en-US" sz="4000" b="1" dirty="0">
                <a:solidFill>
                  <a:srgbClr val="FFFFFF"/>
                </a:solidFill>
                <a:latin typeface="Calibri"/>
                <a:cs typeface="Calibri"/>
              </a:rPr>
              <a:t>2.0 Sea Surface Heights – BOM</a:t>
            </a:r>
          </a:p>
        </p:txBody>
      </p:sp>
      <p:sp>
        <p:nvSpPr>
          <p:cNvPr id="3" name="Month label NOV 2026">
            <a:extLst>
              <a:ext uri="{FF2B5EF4-FFF2-40B4-BE49-F238E27FC236}">
                <a16:creationId xmlns:a16="http://schemas.microsoft.com/office/drawing/2014/main" id="{CE141F21-F5E6-4184-808E-841523D5E411}"/>
              </a:ext>
            </a:extLst>
          </p:cNvPr>
          <p:cNvSpPr txBox="1"/>
          <p:nvPr/>
        </p:nvSpPr>
        <p:spPr>
          <a:xfrm>
            <a:off x="787400" y="11938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NOV 2026</a:t>
            </a:r>
          </a:p>
        </p:txBody>
      </p:sp>
      <p:sp>
        <p:nvSpPr>
          <p:cNvPr id="9" name="Month label DEC 2026">
            <a:extLst>
              <a:ext uri="{FF2B5EF4-FFF2-40B4-BE49-F238E27FC236}">
                <a16:creationId xmlns:a16="http://schemas.microsoft.com/office/drawing/2014/main" id="{754EC5C1-9040-46DB-92D3-E9188825055C}"/>
              </a:ext>
            </a:extLst>
          </p:cNvPr>
          <p:cNvSpPr txBox="1"/>
          <p:nvPr/>
        </p:nvSpPr>
        <p:spPr>
          <a:xfrm>
            <a:off x="7035800" y="11938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DEC 2026</a:t>
            </a:r>
          </a:p>
        </p:txBody>
      </p:sp>
      <p:sp>
        <p:nvSpPr>
          <p:cNvPr id="10" name="Month label JAN 2027">
            <a:extLst>
              <a:ext uri="{FF2B5EF4-FFF2-40B4-BE49-F238E27FC236}">
                <a16:creationId xmlns:a16="http://schemas.microsoft.com/office/drawing/2014/main" id="{C92D7806-475D-49F2-8E38-66CE47395C62}"/>
              </a:ext>
            </a:extLst>
          </p:cNvPr>
          <p:cNvSpPr txBox="1"/>
          <p:nvPr/>
        </p:nvSpPr>
        <p:spPr>
          <a:xfrm>
            <a:off x="13157200" y="11938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JAN 2027</a:t>
            </a:r>
          </a:p>
        </p:txBody>
      </p:sp>
      <p:sp>
        <p:nvSpPr>
          <p:cNvPr id="11" name="Month label NOV 2026">
            <a:extLst>
              <a:ext uri="{FF2B5EF4-FFF2-40B4-BE49-F238E27FC236}">
                <a16:creationId xmlns:a16="http://schemas.microsoft.com/office/drawing/2014/main" id="{F9D43ACF-84ED-4B00-ACF3-D0DED76D3C44}"/>
              </a:ext>
            </a:extLst>
          </p:cNvPr>
          <p:cNvSpPr txBox="1"/>
          <p:nvPr/>
        </p:nvSpPr>
        <p:spPr>
          <a:xfrm>
            <a:off x="533400" y="48006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NOV 2026</a:t>
            </a:r>
          </a:p>
        </p:txBody>
      </p:sp>
      <p:sp>
        <p:nvSpPr>
          <p:cNvPr id="16" name="Month label DEC 2026">
            <a:extLst>
              <a:ext uri="{FF2B5EF4-FFF2-40B4-BE49-F238E27FC236}">
                <a16:creationId xmlns:a16="http://schemas.microsoft.com/office/drawing/2014/main" id="{FE467733-90F4-4322-9A32-C9B662D3306A}"/>
              </a:ext>
            </a:extLst>
          </p:cNvPr>
          <p:cNvSpPr txBox="1"/>
          <p:nvPr/>
        </p:nvSpPr>
        <p:spPr>
          <a:xfrm>
            <a:off x="6781800" y="48260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DEC 2026</a:t>
            </a:r>
          </a:p>
        </p:txBody>
      </p:sp>
      <p:sp>
        <p:nvSpPr>
          <p:cNvPr id="18" name="Month label JAN 2027">
            <a:extLst>
              <a:ext uri="{FF2B5EF4-FFF2-40B4-BE49-F238E27FC236}">
                <a16:creationId xmlns:a16="http://schemas.microsoft.com/office/drawing/2014/main" id="{3CC6C9FE-8B83-4659-A1E9-5637DC8390FE}"/>
              </a:ext>
            </a:extLst>
          </p:cNvPr>
          <p:cNvSpPr txBox="1"/>
          <p:nvPr/>
        </p:nvSpPr>
        <p:spPr>
          <a:xfrm>
            <a:off x="12903200" y="48260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JAN 2027</a:t>
            </a:r>
          </a:p>
        </p:txBody>
      </p:sp>
    </p:spTree>
    <p:extLst>
      <p:ext uri="{BB962C8B-B14F-4D97-AF65-F5344CB8AC3E}">
        <p14:creationId xmlns:p14="http://schemas.microsoft.com/office/powerpoint/2010/main" val="3919339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8469842-ED45-9319-0140-A3FD14175CFC}"/>
              </a:ext>
            </a:extLst>
          </p:cNvPr>
          <p:cNvSpPr/>
          <p:nvPr/>
        </p:nvSpPr>
        <p:spPr>
          <a:xfrm>
            <a:off x="-720530" y="-734790"/>
            <a:ext cx="20397051" cy="12671668"/>
          </a:xfrm>
          <a:custGeom>
            <a:avLst/>
            <a:gdLst/>
            <a:ahLst/>
            <a:cxnLst/>
            <a:rect l="l" t="t" r="r" b="b"/>
            <a:pathLst>
              <a:path w="20397051" h="12671668">
                <a:moveTo>
                  <a:pt x="0" y="0"/>
                </a:moveTo>
                <a:lnTo>
                  <a:pt x="20397051" y="0"/>
                </a:lnTo>
                <a:lnTo>
                  <a:pt x="20397051" y="12671668"/>
                </a:lnTo>
                <a:lnTo>
                  <a:pt x="0" y="12671668"/>
                </a:lnTo>
                <a:lnTo>
                  <a:pt x="0" y="0"/>
                </a:lnTo>
                <a:close/>
              </a:path>
            </a:pathLst>
          </a:custGeom>
          <a:blipFill>
            <a:blip>
              <a:alphaModFix amt="14000"/>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TextBox 4">
            <a:extLst>
              <a:ext uri="{FF2B5EF4-FFF2-40B4-BE49-F238E27FC236}">
                <a16:creationId xmlns:a16="http://schemas.microsoft.com/office/drawing/2014/main" id="{A603945B-DDD7-998A-B6EB-EFC1A05BAC35}"/>
              </a:ext>
            </a:extLst>
          </p:cNvPr>
          <p:cNvSpPr txBox="1"/>
          <p:nvPr/>
        </p:nvSpPr>
        <p:spPr>
          <a:xfrm rot="5400000">
            <a:off x="-2860438" y="4251204"/>
            <a:ext cx="8675532" cy="897255"/>
          </a:xfrm>
          <a:prstGeom prst="rect">
            <a:avLst/>
          </a:prstGeom>
        </p:spPr>
        <p:txBody>
          <a:bodyPr lIns="0" tIns="0" rIns="0" bIns="0" rtlCol="0" anchor="t">
            <a:spAutoFit/>
          </a:bodyPr>
          <a:lstStyle/>
          <a:p>
            <a:pPr algn="l">
              <a:lnSpc>
                <a:spcPts val="6960"/>
              </a:lnSpc>
            </a:pPr>
            <a:r>
              <a:rPr lang="en-US" sz="6000" b="1">
                <a:solidFill>
                  <a:srgbClr val="0892CD"/>
                </a:solidFill>
                <a:latin typeface="Roboto Bold"/>
                <a:ea typeface="Roboto Bold"/>
                <a:cs typeface="Roboto Bold"/>
                <a:sym typeface="Roboto Bold"/>
              </a:rPr>
              <a:t>Simple Title</a:t>
            </a:r>
          </a:p>
        </p:txBody>
      </p:sp>
      <p:sp>
        <p:nvSpPr>
          <p:cNvPr id="5" name="TextBox 5">
            <a:extLst>
              <a:ext uri="{FF2B5EF4-FFF2-40B4-BE49-F238E27FC236}">
                <a16:creationId xmlns:a16="http://schemas.microsoft.com/office/drawing/2014/main" id="{B7DB9FBA-9612-0B42-8DAC-50ED9C773478}"/>
              </a:ext>
            </a:extLst>
          </p:cNvPr>
          <p:cNvSpPr txBox="1"/>
          <p:nvPr/>
        </p:nvSpPr>
        <p:spPr>
          <a:xfrm>
            <a:off x="3710951" y="9869498"/>
            <a:ext cx="7509935" cy="710900"/>
          </a:xfrm>
          <a:prstGeom prst="rect">
            <a:avLst/>
          </a:prstGeom>
        </p:spPr>
        <p:txBody>
          <a:bodyPr lIns="0" tIns="0" rIns="0" bIns="0" rtlCol="0" anchor="t">
            <a:spAutoFit/>
          </a:bodyPr>
          <a:lstStyle/>
          <a:p>
            <a:pPr>
              <a:lnSpc>
                <a:spcPts val="2947"/>
              </a:lnSpc>
            </a:pPr>
            <a:r>
              <a:rPr lang="en-US" sz="2199" dirty="0">
                <a:solidFill>
                  <a:srgbClr val="072C4F"/>
                </a:solidFill>
                <a:latin typeface="Lato 1"/>
                <a:ea typeface="Lato 1"/>
                <a:cs typeface="Lato 1"/>
                <a:sym typeface="Lato 1"/>
              </a:rPr>
              <a:t>Source: https://access-s.clide.cloud/</a:t>
            </a:r>
          </a:p>
          <a:p>
            <a:pPr algn="l">
              <a:lnSpc>
                <a:spcPts val="2947"/>
              </a:lnSpc>
            </a:pPr>
            <a:endParaRPr lang="en-US" sz="2199" dirty="0">
              <a:solidFill>
                <a:srgbClr val="000000"/>
              </a:solidFill>
              <a:latin typeface="Lato"/>
              <a:ea typeface="Lato"/>
              <a:cs typeface="Lato"/>
              <a:sym typeface="Lato"/>
            </a:endParaRPr>
          </a:p>
        </p:txBody>
      </p:sp>
      <p:grpSp>
        <p:nvGrpSpPr>
          <p:cNvPr id="6" name="Group 6">
            <a:extLst>
              <a:ext uri="{FF2B5EF4-FFF2-40B4-BE49-F238E27FC236}">
                <a16:creationId xmlns:a16="http://schemas.microsoft.com/office/drawing/2014/main" id="{3614DAD1-BE7A-9E00-9F10-A9D1A96ACC41}"/>
              </a:ext>
            </a:extLst>
          </p:cNvPr>
          <p:cNvGrpSpPr/>
          <p:nvPr/>
        </p:nvGrpSpPr>
        <p:grpSpPr>
          <a:xfrm>
            <a:off x="0" y="-361472"/>
            <a:ext cx="18288000" cy="10000772"/>
            <a:chOff x="-562982" y="-47625"/>
            <a:chExt cx="4816593" cy="2250700"/>
          </a:xfrm>
        </p:grpSpPr>
        <p:sp>
          <p:nvSpPr>
            <p:cNvPr id="7" name="Freeform 7">
              <a:extLst>
                <a:ext uri="{FF2B5EF4-FFF2-40B4-BE49-F238E27FC236}">
                  <a16:creationId xmlns:a16="http://schemas.microsoft.com/office/drawing/2014/main" id="{5938037B-D51A-4D83-9505-3F94E580FC7D}"/>
                </a:ext>
              </a:extLst>
            </p:cNvPr>
            <p:cNvSpPr/>
            <p:nvPr/>
          </p:nvSpPr>
          <p:spPr>
            <a:xfrm>
              <a:off x="-562982" y="-30104"/>
              <a:ext cx="4816593" cy="2233179"/>
            </a:xfrm>
            <a:custGeom>
              <a:avLst/>
              <a:gdLst/>
              <a:ahLst/>
              <a:cxnLst/>
              <a:rect l="l" t="t" r="r" b="b"/>
              <a:pathLst>
                <a:path w="4253611" h="2203075">
                  <a:moveTo>
                    <a:pt x="0" y="0"/>
                  </a:moveTo>
                  <a:lnTo>
                    <a:pt x="4253611" y="0"/>
                  </a:lnTo>
                  <a:lnTo>
                    <a:pt x="4253611" y="2203075"/>
                  </a:lnTo>
                  <a:lnTo>
                    <a:pt x="0" y="2203075"/>
                  </a:lnTo>
                  <a:close/>
                </a:path>
              </a:pathLst>
            </a:custGeom>
            <a:solidFill>
              <a:srgbClr val="0892CD"/>
            </a:solidFill>
          </p:spPr>
          <p:txBody>
            <a:bodyPr/>
            <a:lstStyle/>
            <a:p>
              <a:endParaRPr lang="en-AU" dirty="0"/>
            </a:p>
          </p:txBody>
        </p:sp>
        <p:sp>
          <p:nvSpPr>
            <p:cNvPr id="8" name="TextBox 8">
              <a:extLst>
                <a:ext uri="{FF2B5EF4-FFF2-40B4-BE49-F238E27FC236}">
                  <a16:creationId xmlns:a16="http://schemas.microsoft.com/office/drawing/2014/main" id="{A0781995-3BC9-A0F3-63C9-8F935C2EF82E}"/>
                </a:ext>
              </a:extLst>
            </p:cNvPr>
            <p:cNvSpPr txBox="1"/>
            <p:nvPr/>
          </p:nvSpPr>
          <p:spPr>
            <a:xfrm>
              <a:off x="0" y="-47625"/>
              <a:ext cx="4253611" cy="2250700"/>
            </a:xfrm>
            <a:prstGeom prst="rect">
              <a:avLst/>
            </a:prstGeom>
          </p:spPr>
          <p:txBody>
            <a:bodyPr lIns="50800" tIns="50800" rIns="50800" bIns="50800" rtlCol="0" anchor="ctr"/>
            <a:lstStyle/>
            <a:p>
              <a:pPr algn="ctr">
                <a:lnSpc>
                  <a:spcPts val="3617"/>
                </a:lnSpc>
              </a:pPr>
              <a:endParaRPr lang="en-US" sz="2699" dirty="0">
                <a:solidFill>
                  <a:srgbClr val="FFFFFF"/>
                </a:solidFill>
                <a:latin typeface="Lato"/>
                <a:ea typeface="Lato"/>
                <a:cs typeface="Lato"/>
                <a:sym typeface="Lato"/>
              </a:endParaRPr>
            </a:p>
          </p:txBody>
        </p:sp>
      </p:grpSp>
      <p:pic>
        <p:nvPicPr>
          <p:cNvPr id="21" name="Picture 20">
            <a:extLst>
              <a:ext uri="{FF2B5EF4-FFF2-40B4-BE49-F238E27FC236}">
                <a16:creationId xmlns:a16="http://schemas.microsoft.com/office/drawing/2014/main" id="{D4F838BB-3BC4-9F1F-897D-839B6300EE60}"/>
              </a:ext>
            </a:extLst>
          </p:cNvPr>
          <p:cNvPicPr>
            <a:picLocks noChangeAspect="1"/>
          </p:cNvPicPr>
          <p:nvPr/>
        </p:nvPicPr>
        <p:blipFill>
          <a:blip r:embed="rId4"/>
          <a:stretch>
            <a:fillRect/>
          </a:stretch>
        </p:blipFill>
        <p:spPr>
          <a:xfrm>
            <a:off x="178919" y="1193918"/>
            <a:ext cx="5993282" cy="4407126"/>
          </a:xfrm>
          <a:prstGeom prst="rect">
            <a:avLst/>
          </a:prstGeom>
        </p:spPr>
      </p:pic>
      <p:sp>
        <p:nvSpPr>
          <p:cNvPr id="12" name="TextBox 11">
            <a:extLst>
              <a:ext uri="{FF2B5EF4-FFF2-40B4-BE49-F238E27FC236}">
                <a16:creationId xmlns:a16="http://schemas.microsoft.com/office/drawing/2014/main" id="{BD252D44-02B2-639B-2528-CED2EA561F60}"/>
              </a:ext>
            </a:extLst>
          </p:cNvPr>
          <p:cNvSpPr txBox="1"/>
          <p:nvPr/>
        </p:nvSpPr>
        <p:spPr>
          <a:xfrm>
            <a:off x="304800" y="0"/>
            <a:ext cx="17678400" cy="609600"/>
          </a:xfrm>
          <a:prstGeom prst="rect">
            <a:avLst/>
          </a:prstGeom>
          <a:noFill/>
        </p:spPr>
        <p:txBody>
          <a:bodyPr wrap="none" lIns="91440" tIns="0" rIns="91440" bIns="0" rtlCol="0" anchor="t" anchorCtr="0">
            <a:noAutofit/>
          </a:bodyPr>
          <a:lstStyle/>
          <a:p>
            <a:pPr algn="l"/>
            <a:r>
              <a:rPr lang="en-US" sz="4000" b="1" dirty="0">
                <a:solidFill>
                  <a:srgbClr val="FFFFFF"/>
                </a:solidFill>
                <a:latin typeface="Calibri"/>
                <a:cs typeface="Calibri"/>
              </a:rPr>
              <a:t>3.0 Marine Heat Wave – BOM</a:t>
            </a:r>
          </a:p>
        </p:txBody>
      </p:sp>
      <p:sp>
        <p:nvSpPr>
          <p:cNvPr id="9" name="Month label NOV 2026">
            <a:extLst>
              <a:ext uri="{FF2B5EF4-FFF2-40B4-BE49-F238E27FC236}">
                <a16:creationId xmlns:a16="http://schemas.microsoft.com/office/drawing/2014/main" id="{B0F9CB8F-89E8-4C92-B558-AB3D61A4178D}"/>
              </a:ext>
            </a:extLst>
          </p:cNvPr>
          <p:cNvSpPr txBox="1"/>
          <p:nvPr/>
        </p:nvSpPr>
        <p:spPr>
          <a:xfrm>
            <a:off x="762000" y="14986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NOV 2026</a:t>
            </a:r>
          </a:p>
        </p:txBody>
      </p:sp>
      <p:sp>
        <p:nvSpPr>
          <p:cNvPr id="10" name="MHW forecast text">
            <a:extLst>
              <a:ext uri="{FF2B5EF4-FFF2-40B4-BE49-F238E27FC236}">
                <a16:creationId xmlns:a16="http://schemas.microsoft.com/office/drawing/2014/main" id="{15A4B9A1-ED6A-4A7E-85D4-53E701637CFB}"/>
              </a:ext>
            </a:extLst>
          </p:cNvPr>
          <p:cNvSpPr/>
          <p:nvPr/>
        </p:nvSpPr>
        <p:spPr>
          <a:xfrm>
            <a:off x="177800" y="5689600"/>
            <a:ext cx="17932400" cy="3098800"/>
          </a:xfrm>
          <a:prstGeom prst="rect">
            <a:avLst/>
          </a:prstGeom>
          <a:solidFill>
            <a:srgbClr val="F2F2F2"/>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lIns="182880" tIns="101600" rIns="182880" bIns="182880" rtlCol="0" anchor="t" anchorCtr="0">
            <a:noAutofit/>
          </a:bodyPr>
          <a:lstStyle/>
          <a:p>
            <a:pPr algn="l">
              <a:buNone/>
            </a:pPr>
            <a:r>
              <a:rPr lang="en-US" sz="2800" b="1" dirty="0">
                <a:solidFill>
                  <a:srgbClr val="000000"/>
                </a:solidFill>
                <a:latin typeface="Calibri"/>
                <a:cs typeface="Calibri"/>
              </a:rPr>
              <a:t>Forecast: November 2026 – January 2027</a:t>
            </a:r>
          </a:p>
          <a:p>
            <a:pPr marL="228600" indent="-228600" algn="l">
              <a:spcBef>
                <a:spcPts val="1000"/>
              </a:spcBef>
              <a:buFont typeface="Arial"/>
              <a:buChar char="•"/>
            </a:pPr>
            <a:r>
              <a:rPr lang="en-US" sz="2400" b="1" dirty="0">
                <a:solidFill>
                  <a:srgbClr val="000000"/>
                </a:solidFill>
                <a:latin typeface="Calibri"/>
                <a:cs typeface="Calibri"/>
              </a:rPr>
              <a:t>Eastern Kiribati (Line Is): </a:t>
            </a:r>
            <a:r>
              <a:rPr lang="en-US" sz="2400" dirty="0">
                <a:solidFill>
                  <a:srgbClr val="000000"/>
                </a:solidFill>
                <a:latin typeface="Calibri"/>
                <a:cs typeface="Calibri"/>
              </a:rPr>
              <a:t>strong to severe heat wave all three months; the extreme core near 140°W grows by January</a:t>
            </a:r>
          </a:p>
          <a:p>
            <a:pPr marL="228600" indent="-228600" algn="l">
              <a:spcBef>
                <a:spcPts val="1000"/>
              </a:spcBef>
              <a:buFont typeface="Arial"/>
              <a:buChar char="•"/>
            </a:pPr>
            <a:r>
              <a:rPr lang="en-US" sz="2400" b="1" dirty="0" err="1">
                <a:solidFill>
                  <a:srgbClr val="000000"/>
                </a:solidFill>
                <a:latin typeface="Calibri"/>
                <a:cs typeface="Calibri"/>
              </a:rPr>
              <a:t>Naoero</a:t>
            </a:r>
            <a:r>
              <a:rPr lang="en-US" sz="2400" b="1" dirty="0">
                <a:solidFill>
                  <a:srgbClr val="000000"/>
                </a:solidFill>
                <a:latin typeface="Calibri"/>
                <a:cs typeface="Calibri"/>
              </a:rPr>
              <a:t> to Cook Is: </a:t>
            </a:r>
            <a:r>
              <a:rPr lang="en-US" sz="2400" dirty="0">
                <a:solidFill>
                  <a:srgbClr val="000000"/>
                </a:solidFill>
                <a:latin typeface="Calibri"/>
                <a:cs typeface="Calibri"/>
              </a:rPr>
              <a:t>moderate heat wave around </a:t>
            </a:r>
            <a:r>
              <a:rPr lang="en-US" sz="2400" dirty="0" err="1">
                <a:solidFill>
                  <a:srgbClr val="000000"/>
                </a:solidFill>
                <a:latin typeface="Calibri"/>
                <a:cs typeface="Calibri"/>
              </a:rPr>
              <a:t>Naoero</a:t>
            </a:r>
            <a:r>
              <a:rPr lang="en-US" sz="2400" dirty="0">
                <a:solidFill>
                  <a:srgbClr val="000000"/>
                </a:solidFill>
                <a:latin typeface="Calibri"/>
                <a:cs typeface="Calibri"/>
              </a:rPr>
              <a:t>, western Kiribati, Tuvalu, Tokelau and the northern Cook Is</a:t>
            </a:r>
          </a:p>
          <a:p>
            <a:pPr marL="228600" indent="-228600" algn="l">
              <a:spcBef>
                <a:spcPts val="1000"/>
              </a:spcBef>
              <a:buFont typeface="Arial"/>
              <a:buChar char="•"/>
            </a:pPr>
            <a:r>
              <a:rPr lang="en-US" sz="2400" b="1" dirty="0">
                <a:solidFill>
                  <a:srgbClr val="000000"/>
                </a:solidFill>
                <a:latin typeface="Calibri"/>
                <a:cs typeface="Calibri"/>
              </a:rPr>
              <a:t>Southwest Pacific: </a:t>
            </a:r>
            <a:r>
              <a:rPr lang="en-US" sz="2400" dirty="0">
                <a:solidFill>
                  <a:srgbClr val="000000"/>
                </a:solidFill>
                <a:latin typeface="Calibri"/>
                <a:cs typeface="Calibri"/>
              </a:rPr>
              <a:t>moderate heat wave spreads to Solomon Is, Vanuatu and New Caledonia by Dec–Jan; none for Samoa, Fiji, Tonga or Niue</a:t>
            </a:r>
          </a:p>
          <a:p>
            <a:pPr marL="228600" indent="-228600" algn="l">
              <a:spcBef>
                <a:spcPts val="1000"/>
              </a:spcBef>
              <a:buFont typeface="Arial"/>
              <a:buChar char="•"/>
            </a:pPr>
            <a:r>
              <a:rPr lang="en-US" sz="2400" b="1" dirty="0">
                <a:solidFill>
                  <a:srgbClr val="000000"/>
                </a:solidFill>
                <a:latin typeface="Calibri"/>
                <a:cs typeface="Calibri"/>
              </a:rPr>
              <a:t>Local effects: </a:t>
            </a:r>
            <a:r>
              <a:rPr lang="en-US" sz="2400" dirty="0">
                <a:solidFill>
                  <a:srgbClr val="000000"/>
                </a:solidFill>
                <a:latin typeface="Calibri"/>
                <a:cs typeface="Calibri"/>
              </a:rPr>
              <a:t>the model grid does not resolve lagoons and shallow reefs, so localised heat waves can occur in any country where local conditions allow, as seen in Fiji, Tonga and FSM in the recent past</a:t>
            </a:r>
          </a:p>
        </p:txBody>
      </p:sp>
      <p:pic>
        <p:nvPicPr>
          <p:cNvPr id="13" name="Picture 12">
            <a:extLst>
              <a:ext uri="{FF2B5EF4-FFF2-40B4-BE49-F238E27FC236}">
                <a16:creationId xmlns:a16="http://schemas.microsoft.com/office/drawing/2014/main" id="{FE08F0DA-122D-95CD-295A-2D3F05252ACC}"/>
              </a:ext>
            </a:extLst>
          </p:cNvPr>
          <p:cNvPicPr>
            <a:picLocks noChangeAspect="1"/>
          </p:cNvPicPr>
          <p:nvPr/>
        </p:nvPicPr>
        <p:blipFill>
          <a:blip r:embed="rId5"/>
          <a:stretch>
            <a:fillRect/>
          </a:stretch>
        </p:blipFill>
        <p:spPr>
          <a:xfrm>
            <a:off x="6183219" y="1204733"/>
            <a:ext cx="6084982" cy="4405057"/>
          </a:xfrm>
          <a:prstGeom prst="rect">
            <a:avLst/>
          </a:prstGeom>
        </p:spPr>
      </p:pic>
      <p:pic>
        <p:nvPicPr>
          <p:cNvPr id="15" name="Picture 14">
            <a:extLst>
              <a:ext uri="{FF2B5EF4-FFF2-40B4-BE49-F238E27FC236}">
                <a16:creationId xmlns:a16="http://schemas.microsoft.com/office/drawing/2014/main" id="{8FCDF525-09A9-9DFD-D484-3C83432FEA6B}"/>
              </a:ext>
            </a:extLst>
          </p:cNvPr>
          <p:cNvPicPr>
            <a:picLocks noChangeAspect="1"/>
          </p:cNvPicPr>
          <p:nvPr/>
        </p:nvPicPr>
        <p:blipFill>
          <a:blip r:embed="rId6"/>
          <a:stretch>
            <a:fillRect/>
          </a:stretch>
        </p:blipFill>
        <p:spPr>
          <a:xfrm>
            <a:off x="12304876" y="1170305"/>
            <a:ext cx="5915234" cy="4439485"/>
          </a:xfrm>
          <a:prstGeom prst="rect">
            <a:avLst/>
          </a:prstGeom>
        </p:spPr>
      </p:pic>
      <p:sp>
        <p:nvSpPr>
          <p:cNvPr id="11" name="Month label DEC 2026">
            <a:extLst>
              <a:ext uri="{FF2B5EF4-FFF2-40B4-BE49-F238E27FC236}">
                <a16:creationId xmlns:a16="http://schemas.microsoft.com/office/drawing/2014/main" id="{8740495A-02F3-49C6-8D53-21CCE2AB3CF0}"/>
              </a:ext>
            </a:extLst>
          </p:cNvPr>
          <p:cNvSpPr txBox="1"/>
          <p:nvPr/>
        </p:nvSpPr>
        <p:spPr>
          <a:xfrm>
            <a:off x="6767419" y="14986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DEC 2026</a:t>
            </a:r>
          </a:p>
        </p:txBody>
      </p:sp>
      <p:sp>
        <p:nvSpPr>
          <p:cNvPr id="14" name="Month label JAN 2027">
            <a:extLst>
              <a:ext uri="{FF2B5EF4-FFF2-40B4-BE49-F238E27FC236}">
                <a16:creationId xmlns:a16="http://schemas.microsoft.com/office/drawing/2014/main" id="{19E704B8-02C5-408D-8CD2-B04D0675B056}"/>
              </a:ext>
            </a:extLst>
          </p:cNvPr>
          <p:cNvSpPr txBox="1"/>
          <p:nvPr/>
        </p:nvSpPr>
        <p:spPr>
          <a:xfrm>
            <a:off x="12889076" y="14986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JAN 2027</a:t>
            </a:r>
          </a:p>
        </p:txBody>
      </p:sp>
    </p:spTree>
    <p:extLst>
      <p:ext uri="{BB962C8B-B14F-4D97-AF65-F5344CB8AC3E}">
        <p14:creationId xmlns:p14="http://schemas.microsoft.com/office/powerpoint/2010/main" val="2254652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CED9C-7954-63BE-65BB-A32B7F5D95B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33AB556-CAA3-0C26-DE71-343C7882946F}"/>
              </a:ext>
            </a:extLst>
          </p:cNvPr>
          <p:cNvSpPr/>
          <p:nvPr/>
        </p:nvSpPr>
        <p:spPr>
          <a:xfrm>
            <a:off x="-720530" y="-734790"/>
            <a:ext cx="20397051" cy="12671668"/>
          </a:xfrm>
          <a:custGeom>
            <a:avLst/>
            <a:gdLst/>
            <a:ahLst/>
            <a:cxnLst/>
            <a:rect l="l" t="t" r="r" b="b"/>
            <a:pathLst>
              <a:path w="20397051" h="12671668">
                <a:moveTo>
                  <a:pt x="0" y="0"/>
                </a:moveTo>
                <a:lnTo>
                  <a:pt x="20397051" y="0"/>
                </a:lnTo>
                <a:lnTo>
                  <a:pt x="20397051" y="12671668"/>
                </a:lnTo>
                <a:lnTo>
                  <a:pt x="0" y="12671668"/>
                </a:lnTo>
                <a:lnTo>
                  <a:pt x="0" y="0"/>
                </a:lnTo>
                <a:close/>
              </a:path>
            </a:pathLst>
          </a:custGeom>
          <a:blipFill>
            <a:blip>
              <a:alphaModFix amt="14000"/>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TextBox 3">
            <a:extLst>
              <a:ext uri="{FF2B5EF4-FFF2-40B4-BE49-F238E27FC236}">
                <a16:creationId xmlns:a16="http://schemas.microsoft.com/office/drawing/2014/main" id="{236EC9F7-ECDB-740B-2078-FA18BB964E5E}"/>
              </a:ext>
            </a:extLst>
          </p:cNvPr>
          <p:cNvSpPr txBox="1"/>
          <p:nvPr/>
        </p:nvSpPr>
        <p:spPr>
          <a:xfrm>
            <a:off x="2137572" y="8526726"/>
            <a:ext cx="8015964" cy="532130"/>
          </a:xfrm>
          <a:prstGeom prst="rect">
            <a:avLst/>
          </a:prstGeom>
        </p:spPr>
        <p:txBody>
          <a:bodyPr lIns="0" tIns="0" rIns="0" bIns="0" rtlCol="0" anchor="t">
            <a:spAutoFit/>
          </a:bodyPr>
          <a:lstStyle/>
          <a:p>
            <a:pPr algn="l">
              <a:lnSpc>
                <a:spcPts val="4060"/>
              </a:lnSpc>
            </a:pPr>
            <a:r>
              <a:rPr lang="en-US" sz="3500" b="1" dirty="0">
                <a:solidFill>
                  <a:srgbClr val="004590"/>
                </a:solidFill>
                <a:latin typeface="Roboto Bold"/>
                <a:ea typeface="Roboto Bold"/>
                <a:cs typeface="Roboto Bold"/>
                <a:sym typeface="Roboto Bold"/>
              </a:rPr>
              <a:t>Coral bleaching outlook</a:t>
            </a:r>
          </a:p>
        </p:txBody>
      </p:sp>
      <p:sp>
        <p:nvSpPr>
          <p:cNvPr id="4" name="TextBox 4">
            <a:extLst>
              <a:ext uri="{FF2B5EF4-FFF2-40B4-BE49-F238E27FC236}">
                <a16:creationId xmlns:a16="http://schemas.microsoft.com/office/drawing/2014/main" id="{AFEA8719-6D70-B831-691A-C79BFB7D31CF}"/>
              </a:ext>
            </a:extLst>
          </p:cNvPr>
          <p:cNvSpPr txBox="1"/>
          <p:nvPr/>
        </p:nvSpPr>
        <p:spPr>
          <a:xfrm rot="5400000">
            <a:off x="-2860438" y="4251204"/>
            <a:ext cx="8675532" cy="897255"/>
          </a:xfrm>
          <a:prstGeom prst="rect">
            <a:avLst/>
          </a:prstGeom>
        </p:spPr>
        <p:txBody>
          <a:bodyPr lIns="0" tIns="0" rIns="0" bIns="0" rtlCol="0" anchor="t">
            <a:spAutoFit/>
          </a:bodyPr>
          <a:lstStyle/>
          <a:p>
            <a:pPr algn="l">
              <a:lnSpc>
                <a:spcPts val="6960"/>
              </a:lnSpc>
            </a:pPr>
            <a:r>
              <a:rPr lang="en-US" sz="6000" b="1">
                <a:solidFill>
                  <a:srgbClr val="0892CD"/>
                </a:solidFill>
                <a:latin typeface="Roboto Bold"/>
                <a:ea typeface="Roboto Bold"/>
                <a:cs typeface="Roboto Bold"/>
                <a:sym typeface="Roboto Bold"/>
              </a:rPr>
              <a:t>Simple Title</a:t>
            </a:r>
          </a:p>
        </p:txBody>
      </p:sp>
      <p:sp>
        <p:nvSpPr>
          <p:cNvPr id="5" name="TextBox 5">
            <a:extLst>
              <a:ext uri="{FF2B5EF4-FFF2-40B4-BE49-F238E27FC236}">
                <a16:creationId xmlns:a16="http://schemas.microsoft.com/office/drawing/2014/main" id="{3AC86ADC-997D-4A83-B437-E66657DC8D6D}"/>
              </a:ext>
            </a:extLst>
          </p:cNvPr>
          <p:cNvSpPr txBox="1"/>
          <p:nvPr/>
        </p:nvSpPr>
        <p:spPr>
          <a:xfrm>
            <a:off x="3987239" y="9290572"/>
            <a:ext cx="7509935" cy="710900"/>
          </a:xfrm>
          <a:prstGeom prst="rect">
            <a:avLst/>
          </a:prstGeom>
        </p:spPr>
        <p:txBody>
          <a:bodyPr lIns="0" tIns="0" rIns="0" bIns="0" rtlCol="0" anchor="t">
            <a:spAutoFit/>
          </a:bodyPr>
          <a:lstStyle/>
          <a:p>
            <a:pPr>
              <a:lnSpc>
                <a:spcPts val="2947"/>
              </a:lnSpc>
            </a:pPr>
            <a:r>
              <a:rPr lang="en-US" sz="2199" dirty="0">
                <a:solidFill>
                  <a:srgbClr val="072C4F"/>
                </a:solidFill>
                <a:latin typeface="Lato 1"/>
                <a:ea typeface="Lato 1"/>
                <a:cs typeface="Lato 1"/>
                <a:sym typeface="Lato 1"/>
              </a:rPr>
              <a:t>Source: https://access-s.clide.cloud/</a:t>
            </a:r>
          </a:p>
          <a:p>
            <a:pPr algn="l">
              <a:lnSpc>
                <a:spcPts val="2947"/>
              </a:lnSpc>
            </a:pPr>
            <a:endParaRPr lang="en-US" sz="2199" dirty="0">
              <a:solidFill>
                <a:srgbClr val="000000"/>
              </a:solidFill>
              <a:latin typeface="Lato"/>
              <a:ea typeface="Lato"/>
              <a:cs typeface="Lato"/>
              <a:sym typeface="Lato"/>
            </a:endParaRPr>
          </a:p>
        </p:txBody>
      </p:sp>
      <p:grpSp>
        <p:nvGrpSpPr>
          <p:cNvPr id="6" name="Group 6">
            <a:extLst>
              <a:ext uri="{FF2B5EF4-FFF2-40B4-BE49-F238E27FC236}">
                <a16:creationId xmlns:a16="http://schemas.microsoft.com/office/drawing/2014/main" id="{1138D000-D1A3-9885-B733-BCF67377A876}"/>
              </a:ext>
            </a:extLst>
          </p:cNvPr>
          <p:cNvGrpSpPr/>
          <p:nvPr/>
        </p:nvGrpSpPr>
        <p:grpSpPr>
          <a:xfrm>
            <a:off x="0" y="-361472"/>
            <a:ext cx="18288000" cy="8545627"/>
            <a:chOff x="-562982" y="-47625"/>
            <a:chExt cx="4816593" cy="2250700"/>
          </a:xfrm>
        </p:grpSpPr>
        <p:sp>
          <p:nvSpPr>
            <p:cNvPr id="7" name="Freeform 7">
              <a:extLst>
                <a:ext uri="{FF2B5EF4-FFF2-40B4-BE49-F238E27FC236}">
                  <a16:creationId xmlns:a16="http://schemas.microsoft.com/office/drawing/2014/main" id="{F1202CA0-BDF0-02FB-BCB6-50BA2D6A343C}"/>
                </a:ext>
              </a:extLst>
            </p:cNvPr>
            <p:cNvSpPr/>
            <p:nvPr/>
          </p:nvSpPr>
          <p:spPr>
            <a:xfrm>
              <a:off x="-562982" y="-30104"/>
              <a:ext cx="4816593" cy="2233179"/>
            </a:xfrm>
            <a:custGeom>
              <a:avLst/>
              <a:gdLst/>
              <a:ahLst/>
              <a:cxnLst/>
              <a:rect l="l" t="t" r="r" b="b"/>
              <a:pathLst>
                <a:path w="4253611" h="2203075">
                  <a:moveTo>
                    <a:pt x="0" y="0"/>
                  </a:moveTo>
                  <a:lnTo>
                    <a:pt x="4253611" y="0"/>
                  </a:lnTo>
                  <a:lnTo>
                    <a:pt x="4253611" y="2203075"/>
                  </a:lnTo>
                  <a:lnTo>
                    <a:pt x="0" y="2203075"/>
                  </a:lnTo>
                  <a:close/>
                </a:path>
              </a:pathLst>
            </a:custGeom>
            <a:solidFill>
              <a:srgbClr val="0892CD"/>
            </a:solidFill>
          </p:spPr>
          <p:txBody>
            <a:bodyPr/>
            <a:lstStyle/>
            <a:p>
              <a:endParaRPr lang="en-AU" dirty="0"/>
            </a:p>
          </p:txBody>
        </p:sp>
        <p:sp>
          <p:nvSpPr>
            <p:cNvPr id="8" name="TextBox 8">
              <a:extLst>
                <a:ext uri="{FF2B5EF4-FFF2-40B4-BE49-F238E27FC236}">
                  <a16:creationId xmlns:a16="http://schemas.microsoft.com/office/drawing/2014/main" id="{A8241529-6B43-CFCD-E974-9DFB4BD55FA8}"/>
                </a:ext>
              </a:extLst>
            </p:cNvPr>
            <p:cNvSpPr txBox="1"/>
            <p:nvPr/>
          </p:nvSpPr>
          <p:spPr>
            <a:xfrm>
              <a:off x="0" y="-47625"/>
              <a:ext cx="4253611" cy="2250700"/>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grpSp>
      <p:pic>
        <p:nvPicPr>
          <p:cNvPr id="9" name="Picture 8" descr="Dynamic Image">
            <a:extLst>
              <a:ext uri="{FF2B5EF4-FFF2-40B4-BE49-F238E27FC236}">
                <a16:creationId xmlns:a16="http://schemas.microsoft.com/office/drawing/2014/main" id="{75B49C9B-5D9A-1A80-9B09-9EF206D35689}"/>
              </a:ext>
            </a:extLst>
          </p:cNvPr>
          <p:cNvPicPr>
            <a:picLocks noChangeAspect="1"/>
          </p:cNvPicPr>
          <p:nvPr/>
        </p:nvPicPr>
        <p:blipFill>
          <a:blip r:embed="rId4"/>
          <a:stretch>
            <a:fillRect/>
          </a:stretch>
        </p:blipFill>
        <p:spPr>
          <a:xfrm>
            <a:off x="413867" y="648028"/>
            <a:ext cx="5934468" cy="3596647"/>
          </a:xfrm>
          <a:prstGeom prst="rect">
            <a:avLst/>
          </a:prstGeom>
        </p:spPr>
      </p:pic>
      <p:pic>
        <p:nvPicPr>
          <p:cNvPr id="10" name="Picture 9" descr="Dynamic Image">
            <a:extLst>
              <a:ext uri="{FF2B5EF4-FFF2-40B4-BE49-F238E27FC236}">
                <a16:creationId xmlns:a16="http://schemas.microsoft.com/office/drawing/2014/main" id="{036A091B-E8CA-3EFD-EA6F-5392C42115E9}"/>
              </a:ext>
            </a:extLst>
          </p:cNvPr>
          <p:cNvPicPr>
            <a:picLocks noChangeAspect="1"/>
          </p:cNvPicPr>
          <p:nvPr/>
        </p:nvPicPr>
        <p:blipFill>
          <a:blip r:embed="rId5"/>
          <a:stretch>
            <a:fillRect/>
          </a:stretch>
        </p:blipFill>
        <p:spPr>
          <a:xfrm>
            <a:off x="6383699" y="639299"/>
            <a:ext cx="5934468" cy="3596647"/>
          </a:xfrm>
          <a:prstGeom prst="rect">
            <a:avLst/>
          </a:prstGeom>
        </p:spPr>
      </p:pic>
      <p:pic>
        <p:nvPicPr>
          <p:cNvPr id="11" name="Picture 10" descr="Dynamic Image">
            <a:extLst>
              <a:ext uri="{FF2B5EF4-FFF2-40B4-BE49-F238E27FC236}">
                <a16:creationId xmlns:a16="http://schemas.microsoft.com/office/drawing/2014/main" id="{80EDA855-6046-21A5-8B31-7140810A0E1E}"/>
              </a:ext>
            </a:extLst>
          </p:cNvPr>
          <p:cNvPicPr>
            <a:picLocks noChangeAspect="1"/>
          </p:cNvPicPr>
          <p:nvPr/>
        </p:nvPicPr>
        <p:blipFill>
          <a:blip r:embed="rId6"/>
          <a:stretch>
            <a:fillRect/>
          </a:stretch>
        </p:blipFill>
        <p:spPr>
          <a:xfrm>
            <a:off x="413867" y="4302487"/>
            <a:ext cx="5934468" cy="3596647"/>
          </a:xfrm>
          <a:prstGeom prst="rect">
            <a:avLst/>
          </a:prstGeom>
        </p:spPr>
      </p:pic>
      <p:pic>
        <p:nvPicPr>
          <p:cNvPr id="17" name="Picture 16" descr="Dynamic Image">
            <a:extLst>
              <a:ext uri="{FF2B5EF4-FFF2-40B4-BE49-F238E27FC236}">
                <a16:creationId xmlns:a16="http://schemas.microsoft.com/office/drawing/2014/main" id="{B01D0ACB-1EF9-289A-0886-31F233154E67}"/>
              </a:ext>
            </a:extLst>
          </p:cNvPr>
          <p:cNvPicPr>
            <a:picLocks noChangeAspect="1"/>
          </p:cNvPicPr>
          <p:nvPr/>
        </p:nvPicPr>
        <p:blipFill>
          <a:blip r:embed="rId7"/>
          <a:stretch>
            <a:fillRect/>
          </a:stretch>
        </p:blipFill>
        <p:spPr>
          <a:xfrm>
            <a:off x="6380027" y="4293758"/>
            <a:ext cx="5934468" cy="3596647"/>
          </a:xfrm>
          <a:prstGeom prst="rect">
            <a:avLst/>
          </a:prstGeom>
        </p:spPr>
      </p:pic>
      <p:sp>
        <p:nvSpPr>
          <p:cNvPr id="19" name="Rectangle 18">
            <a:extLst>
              <a:ext uri="{FF2B5EF4-FFF2-40B4-BE49-F238E27FC236}">
                <a16:creationId xmlns:a16="http://schemas.microsoft.com/office/drawing/2014/main" id="{C088BDDC-5F11-8D1B-DE33-3975A9388C05}"/>
              </a:ext>
            </a:extLst>
          </p:cNvPr>
          <p:cNvSpPr/>
          <p:nvPr/>
        </p:nvSpPr>
        <p:spPr>
          <a:xfrm>
            <a:off x="12653250" y="627468"/>
            <a:ext cx="5038693" cy="4893647"/>
          </a:xfrm>
          <a:prstGeom prst="rect">
            <a:avLst/>
          </a:prstGeom>
          <a:solidFill>
            <a:schemeClr val="bg1">
              <a:lumMod val="95000"/>
            </a:schemeClr>
          </a:solidFill>
        </p:spPr>
        <p:txBody>
          <a:bodyPr wrap="square">
            <a:spAutoFit/>
          </a:bodyPr>
          <a:lstStyle/>
          <a:p>
            <a:pPr marL="165100" indent="-165100">
              <a:buFont typeface="Arial" panose="020B0604020202020204" pitchFamily="34" charset="0"/>
              <a:buChar char="•"/>
            </a:pPr>
            <a:r>
              <a:rPr lang="en-US" sz="2400" b="1" dirty="0"/>
              <a:t>Nov: </a:t>
            </a:r>
            <a:r>
              <a:rPr lang="en-US" sz="2400" dirty="0"/>
              <a:t>Alert Level 2 across equatorial Kiribati (Phoenix and Line Is); Warning for </a:t>
            </a:r>
            <a:r>
              <a:rPr lang="en-US" sz="2400" dirty="0" err="1"/>
              <a:t>Naoero</a:t>
            </a:r>
            <a:r>
              <a:rPr lang="en-US" sz="2400" dirty="0"/>
              <a:t> and western Kiribati</a:t>
            </a:r>
          </a:p>
          <a:p>
            <a:pPr marL="165100" indent="-165100">
              <a:buFont typeface="Arial" panose="020B0604020202020204" pitchFamily="34" charset="0"/>
              <a:buChar char="•"/>
            </a:pPr>
            <a:endParaRPr lang="en-US" sz="2400" dirty="0"/>
          </a:p>
          <a:p>
            <a:pPr marL="165100" indent="-165100">
              <a:buFont typeface="Arial" panose="020B0604020202020204" pitchFamily="34" charset="0"/>
              <a:buChar char="•"/>
            </a:pPr>
            <a:r>
              <a:rPr lang="en-US" sz="2400" b="1" dirty="0"/>
              <a:t>Dec: </a:t>
            </a:r>
            <a:r>
              <a:rPr lang="en-US" sz="2400" dirty="0"/>
              <a:t>Alert Level 2 band holds; Warning to Alert Level 1 spreads to PNG and Solomon Is</a:t>
            </a:r>
          </a:p>
          <a:p>
            <a:pPr marL="165100" indent="-165100">
              <a:buFont typeface="Arial" panose="020B0604020202020204" pitchFamily="34" charset="0"/>
              <a:buChar char="•"/>
            </a:pPr>
            <a:endParaRPr lang="en-US" sz="2400" dirty="0"/>
          </a:p>
          <a:p>
            <a:pPr marL="165100" indent="-165100">
              <a:buFont typeface="Arial" panose="020B0604020202020204" pitchFamily="34" charset="0"/>
              <a:buChar char="•"/>
            </a:pPr>
            <a:r>
              <a:rPr lang="en-US" sz="2400" b="1" dirty="0"/>
              <a:t>Jan: </a:t>
            </a:r>
            <a:r>
              <a:rPr lang="en-US" sz="2400" dirty="0"/>
              <a:t>Alert Level 1–2 for PNG, Solomon Is, Vanuatu, New Caledonia and Tuvalu; Warning for Fiji, Samoa and Tonga</a:t>
            </a:r>
          </a:p>
        </p:txBody>
      </p:sp>
      <p:sp>
        <p:nvSpPr>
          <p:cNvPr id="12" name="TextBox 11">
            <a:extLst>
              <a:ext uri="{FF2B5EF4-FFF2-40B4-BE49-F238E27FC236}">
                <a16:creationId xmlns:a16="http://schemas.microsoft.com/office/drawing/2014/main" id="{2BB28403-818A-EEFA-B04E-5ED02E75715D}"/>
              </a:ext>
            </a:extLst>
          </p:cNvPr>
          <p:cNvSpPr txBox="1"/>
          <p:nvPr/>
        </p:nvSpPr>
        <p:spPr>
          <a:xfrm>
            <a:off x="304800" y="0"/>
            <a:ext cx="17678400" cy="609600"/>
          </a:xfrm>
          <a:prstGeom prst="rect">
            <a:avLst/>
          </a:prstGeom>
          <a:noFill/>
        </p:spPr>
        <p:txBody>
          <a:bodyPr wrap="none" lIns="91440" tIns="0" rIns="91440" bIns="0" rtlCol="0" anchor="t" anchorCtr="0">
            <a:noAutofit/>
          </a:bodyPr>
          <a:lstStyle/>
          <a:p>
            <a:pPr algn="l"/>
            <a:r>
              <a:rPr lang="en-US" sz="4000" b="1" dirty="0">
                <a:solidFill>
                  <a:srgbClr val="FFFFFF"/>
                </a:solidFill>
                <a:latin typeface="Calibri"/>
                <a:cs typeface="Calibri"/>
              </a:rPr>
              <a:t>4.0 Coral Bleaching – NOAA (via Pacific Ocean Portal)</a:t>
            </a:r>
          </a:p>
        </p:txBody>
      </p:sp>
      <p:sp>
        <p:nvSpPr>
          <p:cNvPr id="18" name="Month label 2 NOV 2026">
            <a:extLst>
              <a:ext uri="{FF2B5EF4-FFF2-40B4-BE49-F238E27FC236}">
                <a16:creationId xmlns:a16="http://schemas.microsoft.com/office/drawing/2014/main" id="{8FB13A66-0C5C-43E4-ADA0-DC6B9C2EBAE5}"/>
              </a:ext>
            </a:extLst>
          </p:cNvPr>
          <p:cNvSpPr txBox="1"/>
          <p:nvPr/>
        </p:nvSpPr>
        <p:spPr>
          <a:xfrm>
            <a:off x="1168400" y="1193800"/>
            <a:ext cx="1651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2 NOV 2026</a:t>
            </a:r>
          </a:p>
        </p:txBody>
      </p:sp>
      <p:sp>
        <p:nvSpPr>
          <p:cNvPr id="20" name="Month label 30 NOV 2026">
            <a:extLst>
              <a:ext uri="{FF2B5EF4-FFF2-40B4-BE49-F238E27FC236}">
                <a16:creationId xmlns:a16="http://schemas.microsoft.com/office/drawing/2014/main" id="{A799E6E9-E800-4D70-8CF4-CAA4CAC3C4EF}"/>
              </a:ext>
            </a:extLst>
          </p:cNvPr>
          <p:cNvSpPr txBox="1"/>
          <p:nvPr/>
        </p:nvSpPr>
        <p:spPr>
          <a:xfrm>
            <a:off x="7137400" y="1193800"/>
            <a:ext cx="1651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30 NOV 2026</a:t>
            </a:r>
          </a:p>
        </p:txBody>
      </p:sp>
      <p:sp>
        <p:nvSpPr>
          <p:cNvPr id="21" name="Month label 28 DEC 2026">
            <a:extLst>
              <a:ext uri="{FF2B5EF4-FFF2-40B4-BE49-F238E27FC236}">
                <a16:creationId xmlns:a16="http://schemas.microsoft.com/office/drawing/2014/main" id="{B4C9FFEE-B1FE-4E7F-A4D5-38C03818EB00}"/>
              </a:ext>
            </a:extLst>
          </p:cNvPr>
          <p:cNvSpPr txBox="1"/>
          <p:nvPr/>
        </p:nvSpPr>
        <p:spPr>
          <a:xfrm>
            <a:off x="1168400" y="4851400"/>
            <a:ext cx="1651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28 DEC 2026</a:t>
            </a:r>
          </a:p>
        </p:txBody>
      </p:sp>
      <p:sp>
        <p:nvSpPr>
          <p:cNvPr id="22" name="Month label 25 JAN 2027">
            <a:extLst>
              <a:ext uri="{FF2B5EF4-FFF2-40B4-BE49-F238E27FC236}">
                <a16:creationId xmlns:a16="http://schemas.microsoft.com/office/drawing/2014/main" id="{1611BEC7-D975-4084-88E3-64016196B819}"/>
              </a:ext>
            </a:extLst>
          </p:cNvPr>
          <p:cNvSpPr txBox="1"/>
          <p:nvPr/>
        </p:nvSpPr>
        <p:spPr>
          <a:xfrm>
            <a:off x="7137400" y="4851400"/>
            <a:ext cx="1651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25 JAN 2027</a:t>
            </a:r>
          </a:p>
        </p:txBody>
      </p:sp>
    </p:spTree>
    <p:extLst>
      <p:ext uri="{BB962C8B-B14F-4D97-AF65-F5344CB8AC3E}">
        <p14:creationId xmlns:p14="http://schemas.microsoft.com/office/powerpoint/2010/main" val="2701780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CED9C-7954-63BE-65BB-A32B7F5D95B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33AB556-CAA3-0C26-DE71-343C7882946F}"/>
              </a:ext>
            </a:extLst>
          </p:cNvPr>
          <p:cNvSpPr/>
          <p:nvPr/>
        </p:nvSpPr>
        <p:spPr>
          <a:xfrm>
            <a:off x="-720530" y="-734790"/>
            <a:ext cx="20397051" cy="12671668"/>
          </a:xfrm>
          <a:custGeom>
            <a:avLst/>
            <a:gdLst/>
            <a:ahLst/>
            <a:cxnLst/>
            <a:rect l="l" t="t" r="r" b="b"/>
            <a:pathLst>
              <a:path w="20397051" h="12671668">
                <a:moveTo>
                  <a:pt x="0" y="0"/>
                </a:moveTo>
                <a:lnTo>
                  <a:pt x="20397051" y="0"/>
                </a:lnTo>
                <a:lnTo>
                  <a:pt x="20397051" y="12671668"/>
                </a:lnTo>
                <a:lnTo>
                  <a:pt x="0" y="12671668"/>
                </a:lnTo>
                <a:lnTo>
                  <a:pt x="0" y="0"/>
                </a:lnTo>
                <a:close/>
              </a:path>
            </a:pathLst>
          </a:custGeom>
          <a:blipFill>
            <a:blip>
              <a:alphaModFix amt="14000"/>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TextBox 3">
            <a:extLst>
              <a:ext uri="{FF2B5EF4-FFF2-40B4-BE49-F238E27FC236}">
                <a16:creationId xmlns:a16="http://schemas.microsoft.com/office/drawing/2014/main" id="{236EC9F7-ECDB-740B-2078-FA18BB964E5E}"/>
              </a:ext>
            </a:extLst>
          </p:cNvPr>
          <p:cNvSpPr txBox="1"/>
          <p:nvPr/>
        </p:nvSpPr>
        <p:spPr>
          <a:xfrm>
            <a:off x="2137572" y="8526726"/>
            <a:ext cx="8015964" cy="532130"/>
          </a:xfrm>
          <a:prstGeom prst="rect">
            <a:avLst/>
          </a:prstGeom>
        </p:spPr>
        <p:txBody>
          <a:bodyPr lIns="0" tIns="0" rIns="0" bIns="0" rtlCol="0" anchor="t">
            <a:spAutoFit/>
          </a:bodyPr>
          <a:lstStyle/>
          <a:p>
            <a:pPr algn="l">
              <a:lnSpc>
                <a:spcPts val="4060"/>
              </a:lnSpc>
            </a:pPr>
            <a:r>
              <a:rPr lang="en-US" sz="3500" b="1" dirty="0">
                <a:solidFill>
                  <a:srgbClr val="004590"/>
                </a:solidFill>
                <a:latin typeface="Roboto Bold"/>
                <a:ea typeface="Roboto Bold"/>
                <a:cs typeface="Roboto Bold"/>
                <a:sym typeface="Roboto Bold"/>
              </a:rPr>
              <a:t>Coral bleaching outlook, February 2027</a:t>
            </a:r>
          </a:p>
        </p:txBody>
      </p:sp>
      <p:sp>
        <p:nvSpPr>
          <p:cNvPr id="4" name="TextBox 4">
            <a:extLst>
              <a:ext uri="{FF2B5EF4-FFF2-40B4-BE49-F238E27FC236}">
                <a16:creationId xmlns:a16="http://schemas.microsoft.com/office/drawing/2014/main" id="{AFEA8719-6D70-B831-691A-C79BFB7D31CF}"/>
              </a:ext>
            </a:extLst>
          </p:cNvPr>
          <p:cNvSpPr txBox="1"/>
          <p:nvPr/>
        </p:nvSpPr>
        <p:spPr>
          <a:xfrm rot="5400000">
            <a:off x="-2860438" y="4251204"/>
            <a:ext cx="8675532" cy="897255"/>
          </a:xfrm>
          <a:prstGeom prst="rect">
            <a:avLst/>
          </a:prstGeom>
        </p:spPr>
        <p:txBody>
          <a:bodyPr lIns="0" tIns="0" rIns="0" bIns="0" rtlCol="0" anchor="t">
            <a:spAutoFit/>
          </a:bodyPr>
          <a:lstStyle/>
          <a:p>
            <a:pPr algn="l">
              <a:lnSpc>
                <a:spcPts val="6960"/>
              </a:lnSpc>
            </a:pPr>
            <a:r>
              <a:rPr lang="en-US" sz="6000" b="1">
                <a:solidFill>
                  <a:srgbClr val="0892CD"/>
                </a:solidFill>
                <a:latin typeface="Roboto Bold"/>
                <a:ea typeface="Roboto Bold"/>
                <a:cs typeface="Roboto Bold"/>
                <a:sym typeface="Roboto Bold"/>
              </a:rPr>
              <a:t>Simple Title</a:t>
            </a:r>
          </a:p>
        </p:txBody>
      </p:sp>
      <p:sp>
        <p:nvSpPr>
          <p:cNvPr id="5" name="TextBox 5">
            <a:extLst>
              <a:ext uri="{FF2B5EF4-FFF2-40B4-BE49-F238E27FC236}">
                <a16:creationId xmlns:a16="http://schemas.microsoft.com/office/drawing/2014/main" id="{3AC86ADC-997D-4A83-B437-E66657DC8D6D}"/>
              </a:ext>
            </a:extLst>
          </p:cNvPr>
          <p:cNvSpPr txBox="1"/>
          <p:nvPr/>
        </p:nvSpPr>
        <p:spPr>
          <a:xfrm>
            <a:off x="3987239" y="9290572"/>
            <a:ext cx="12700000" cy="1082797"/>
          </a:xfrm>
          <a:prstGeom prst="rect">
            <a:avLst/>
          </a:prstGeom>
        </p:spPr>
        <p:txBody>
          <a:bodyPr lIns="0" tIns="0" rIns="0" bIns="0" rtlCol="0" anchor="t">
            <a:spAutoFit/>
          </a:bodyPr>
          <a:lstStyle/>
          <a:p>
            <a:pPr>
              <a:lnSpc>
                <a:spcPts val="2947"/>
              </a:lnSpc>
            </a:pPr>
            <a:r>
              <a:rPr lang="en-US" sz="2199" dirty="0">
                <a:solidFill>
                  <a:srgbClr val="072C4F"/>
                </a:solidFill>
                <a:latin typeface="Lato 1"/>
                <a:ea typeface="Lato 1"/>
                <a:cs typeface="Lato 1"/>
                <a:sym typeface="Lato 1"/>
              </a:rPr>
              <a:t>Source: https://coralreefwatch.noaa.gov/ (Four-Month Outlook, issued 13 Oct 2026)</a:t>
            </a:r>
          </a:p>
          <a:p>
            <a:pPr algn="l">
              <a:lnSpc>
                <a:spcPts val="2947"/>
              </a:lnSpc>
            </a:pPr>
            <a:endParaRPr lang="en-US" sz="2199" dirty="0">
              <a:solidFill>
                <a:srgbClr val="000000"/>
              </a:solidFill>
              <a:latin typeface="Lato"/>
              <a:ea typeface="Lato"/>
              <a:cs typeface="Lato"/>
              <a:sym typeface="Lato"/>
            </a:endParaRPr>
          </a:p>
        </p:txBody>
      </p:sp>
      <p:grpSp>
        <p:nvGrpSpPr>
          <p:cNvPr id="6" name="Group 6">
            <a:extLst>
              <a:ext uri="{FF2B5EF4-FFF2-40B4-BE49-F238E27FC236}">
                <a16:creationId xmlns:a16="http://schemas.microsoft.com/office/drawing/2014/main" id="{1138D000-D1A3-9885-B733-BCF67377A876}"/>
              </a:ext>
            </a:extLst>
          </p:cNvPr>
          <p:cNvGrpSpPr/>
          <p:nvPr/>
        </p:nvGrpSpPr>
        <p:grpSpPr>
          <a:xfrm>
            <a:off x="0" y="-361472"/>
            <a:ext cx="18288000" cy="8545627"/>
            <a:chOff x="-562982" y="-47625"/>
            <a:chExt cx="4816593" cy="2250700"/>
          </a:xfrm>
        </p:grpSpPr>
        <p:sp>
          <p:nvSpPr>
            <p:cNvPr id="7" name="Freeform 7">
              <a:extLst>
                <a:ext uri="{FF2B5EF4-FFF2-40B4-BE49-F238E27FC236}">
                  <a16:creationId xmlns:a16="http://schemas.microsoft.com/office/drawing/2014/main" id="{F1202CA0-BDF0-02FB-BCB6-50BA2D6A343C}"/>
                </a:ext>
              </a:extLst>
            </p:cNvPr>
            <p:cNvSpPr/>
            <p:nvPr/>
          </p:nvSpPr>
          <p:spPr>
            <a:xfrm>
              <a:off x="-562982" y="-30104"/>
              <a:ext cx="4816593" cy="2233179"/>
            </a:xfrm>
            <a:custGeom>
              <a:avLst/>
              <a:gdLst/>
              <a:ahLst/>
              <a:cxnLst/>
              <a:rect l="l" t="t" r="r" b="b"/>
              <a:pathLst>
                <a:path w="4253611" h="2203075">
                  <a:moveTo>
                    <a:pt x="0" y="0"/>
                  </a:moveTo>
                  <a:lnTo>
                    <a:pt x="4253611" y="0"/>
                  </a:lnTo>
                  <a:lnTo>
                    <a:pt x="4253611" y="2203075"/>
                  </a:lnTo>
                  <a:lnTo>
                    <a:pt x="0" y="2203075"/>
                  </a:lnTo>
                  <a:close/>
                </a:path>
              </a:pathLst>
            </a:custGeom>
            <a:solidFill>
              <a:srgbClr val="0892CD"/>
            </a:solidFill>
          </p:spPr>
          <p:txBody>
            <a:bodyPr/>
            <a:lstStyle/>
            <a:p>
              <a:endParaRPr lang="en-AU" dirty="0"/>
            </a:p>
          </p:txBody>
        </p:sp>
        <p:sp>
          <p:nvSpPr>
            <p:cNvPr id="8" name="TextBox 8">
              <a:extLst>
                <a:ext uri="{FF2B5EF4-FFF2-40B4-BE49-F238E27FC236}">
                  <a16:creationId xmlns:a16="http://schemas.microsoft.com/office/drawing/2014/main" id="{A8241529-6B43-CFCD-E974-9DFB4BD55FA8}"/>
                </a:ext>
              </a:extLst>
            </p:cNvPr>
            <p:cNvSpPr txBox="1"/>
            <p:nvPr/>
          </p:nvSpPr>
          <p:spPr>
            <a:xfrm>
              <a:off x="0" y="-47625"/>
              <a:ext cx="4253611" cy="2250700"/>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grpSp>
      <p:sp>
        <p:nvSpPr>
          <p:cNvPr id="19" name="Rectangle 18">
            <a:extLst>
              <a:ext uri="{FF2B5EF4-FFF2-40B4-BE49-F238E27FC236}">
                <a16:creationId xmlns:a16="http://schemas.microsoft.com/office/drawing/2014/main" id="{C088BDDC-5F11-8D1B-DE33-3975A9388C05}"/>
              </a:ext>
            </a:extLst>
          </p:cNvPr>
          <p:cNvSpPr/>
          <p:nvPr/>
        </p:nvSpPr>
        <p:spPr>
          <a:xfrm>
            <a:off x="254000" y="5867400"/>
            <a:ext cx="17780000" cy="1862048"/>
          </a:xfrm>
          <a:prstGeom prst="rect">
            <a:avLst/>
          </a:prstGeom>
          <a:solidFill>
            <a:schemeClr val="bg1">
              <a:lumMod val="95000"/>
            </a:schemeClr>
          </a:solidFill>
        </p:spPr>
        <p:txBody>
          <a:bodyPr wrap="square">
            <a:spAutoFit/>
          </a:bodyPr>
          <a:lstStyle/>
          <a:p>
            <a:pPr marL="0" indent="0">
              <a:buNone/>
            </a:pPr>
            <a:r>
              <a:rPr lang="en-US" sz="2800" b="1" dirty="0"/>
              <a:t>Forecast: February 2027 (60% probability, issued 13 Oct 2026)</a:t>
            </a:r>
          </a:p>
          <a:p>
            <a:pPr marL="165100" indent="-165100">
              <a:spcBef>
                <a:spcPts val="600"/>
              </a:spcBef>
              <a:buFont typeface="Arial" panose="020B0604020202020204" pitchFamily="34" charset="0"/>
              <a:buChar char="•"/>
            </a:pPr>
            <a:r>
              <a:rPr lang="en-US" sz="2400" b="1" dirty="0"/>
              <a:t>Equatorial Pacific: </a:t>
            </a:r>
            <a:r>
              <a:rPr lang="en-US" sz="2400" dirty="0"/>
              <a:t>Alert Level 2 east of 180°, covering Kiribati (Phoenix and Line Is), through to 28 Feb</a:t>
            </a:r>
          </a:p>
          <a:p>
            <a:pPr marL="165100" indent="-165100">
              <a:spcBef>
                <a:spcPts val="600"/>
              </a:spcBef>
              <a:buFont typeface="Arial" panose="020B0604020202020204" pitchFamily="34" charset="0"/>
              <a:buChar char="•"/>
            </a:pPr>
            <a:r>
              <a:rPr lang="en-US" sz="2400" b="1" dirty="0"/>
              <a:t>Western Pacific: </a:t>
            </a:r>
            <a:r>
              <a:rPr lang="en-US" sz="2400" dirty="0"/>
              <a:t>Alert Level 1–2 for PNG, Solomon Is, Vanuatu and New Caledonia, spreading to all four by 28 Feb</a:t>
            </a:r>
          </a:p>
          <a:p>
            <a:pPr marL="165100" indent="-165100">
              <a:spcBef>
                <a:spcPts val="600"/>
              </a:spcBef>
              <a:buFont typeface="Arial" panose="020B0604020202020204" pitchFamily="34" charset="0"/>
              <a:buChar char="•"/>
            </a:pPr>
            <a:r>
              <a:rPr lang="en-US" sz="2400" b="1" dirty="0"/>
              <a:t>Samoa, Fiji and Tonga: </a:t>
            </a:r>
            <a:r>
              <a:rPr lang="en-US" sz="2400" dirty="0"/>
              <a:t>Watch level; no heat stress further southeast towards the Cook Is and French Polynesia</a:t>
            </a:r>
          </a:p>
        </p:txBody>
      </p:sp>
      <p:sp>
        <p:nvSpPr>
          <p:cNvPr id="12" name="TextBox 11">
            <a:extLst>
              <a:ext uri="{FF2B5EF4-FFF2-40B4-BE49-F238E27FC236}">
                <a16:creationId xmlns:a16="http://schemas.microsoft.com/office/drawing/2014/main" id="{2BB28403-818A-EEFA-B04E-5ED02E75715D}"/>
              </a:ext>
            </a:extLst>
          </p:cNvPr>
          <p:cNvSpPr txBox="1"/>
          <p:nvPr/>
        </p:nvSpPr>
        <p:spPr>
          <a:xfrm>
            <a:off x="304800" y="0"/>
            <a:ext cx="17678400" cy="609600"/>
          </a:xfrm>
          <a:prstGeom prst="rect">
            <a:avLst/>
          </a:prstGeom>
          <a:noFill/>
        </p:spPr>
        <p:txBody>
          <a:bodyPr wrap="none" lIns="91440" tIns="0" rIns="91440" bIns="0" rtlCol="0" anchor="t" anchorCtr="0">
            <a:noAutofit/>
          </a:bodyPr>
          <a:lstStyle/>
          <a:p>
            <a:pPr algn="l"/>
            <a:r>
              <a:rPr lang="en-US" sz="4000" b="1" dirty="0">
                <a:solidFill>
                  <a:srgbClr val="FFFFFF"/>
                </a:solidFill>
                <a:latin typeface="Calibri"/>
                <a:cs typeface="Calibri"/>
              </a:rPr>
              <a:t>4.0 Coral Bleaching – NOAA Coral Reef Watch</a:t>
            </a:r>
          </a:p>
        </p:txBody>
      </p:sp>
      <p:pic>
        <p:nvPicPr>
          <p:cNvPr id="23" name="Copied Picture 23">
            <a:extLst>
              <a:ext uri="{FF2B5EF4-FFF2-40B4-BE49-F238E27FC236}">
                <a16:creationId xmlns:a16="http://schemas.microsoft.com/office/drawing/2014/main" id="{5C074C29-3CC1-0652-B836-97061E015AE4}"/>
              </a:ext>
            </a:extLst>
          </p:cNvPr>
          <p:cNvPicPr>
            <a:picLocks noChangeAspect="1"/>
          </p:cNvPicPr>
          <p:nvPr/>
        </p:nvPicPr>
        <p:blipFill>
          <a:blip r:embed="rId4"/>
          <a:stretch>
            <a:fillRect/>
          </a:stretch>
        </p:blipFill>
        <p:spPr>
          <a:xfrm>
            <a:off x="1676400" y="736600"/>
            <a:ext cx="7112000" cy="5024120"/>
          </a:xfrm>
          <a:prstGeom prst="rect">
            <a:avLst/>
          </a:prstGeom>
        </p:spPr>
      </p:pic>
      <p:pic>
        <p:nvPicPr>
          <p:cNvPr id="24" name="Copied Picture 24">
            <a:extLst>
              <a:ext uri="{FF2B5EF4-FFF2-40B4-BE49-F238E27FC236}">
                <a16:creationId xmlns:a16="http://schemas.microsoft.com/office/drawing/2014/main" id="{FCC6114A-BC30-9413-D04E-41843102B2AD}"/>
              </a:ext>
            </a:extLst>
          </p:cNvPr>
          <p:cNvPicPr>
            <a:picLocks noChangeAspect="1"/>
          </p:cNvPicPr>
          <p:nvPr/>
        </p:nvPicPr>
        <p:blipFill>
          <a:blip r:embed="rId5"/>
          <a:stretch>
            <a:fillRect/>
          </a:stretch>
        </p:blipFill>
        <p:spPr>
          <a:xfrm>
            <a:off x="8940800" y="762000"/>
            <a:ext cx="7366000" cy="4953000"/>
          </a:xfrm>
          <a:prstGeom prst="rect">
            <a:avLst/>
          </a:prstGeom>
        </p:spPr>
      </p:pic>
      <p:sp>
        <p:nvSpPr>
          <p:cNvPr id="18" name="Month label 2 NOV 2026">
            <a:extLst>
              <a:ext uri="{FF2B5EF4-FFF2-40B4-BE49-F238E27FC236}">
                <a16:creationId xmlns:a16="http://schemas.microsoft.com/office/drawing/2014/main" id="{8FB13A66-0C5C-43E4-ADA0-DC6B9C2EBAE5}"/>
              </a:ext>
            </a:extLst>
          </p:cNvPr>
          <p:cNvSpPr txBox="1"/>
          <p:nvPr/>
        </p:nvSpPr>
        <p:spPr>
          <a:xfrm>
            <a:off x="2438400" y="1524000"/>
            <a:ext cx="1651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7 FEB 2027</a:t>
            </a:r>
          </a:p>
        </p:txBody>
      </p:sp>
      <p:sp>
        <p:nvSpPr>
          <p:cNvPr id="20" name="Month label 30 NOV 2026">
            <a:extLst>
              <a:ext uri="{FF2B5EF4-FFF2-40B4-BE49-F238E27FC236}">
                <a16:creationId xmlns:a16="http://schemas.microsoft.com/office/drawing/2014/main" id="{A799E6E9-E800-4D70-8CF4-CAA4CAC3C4EF}"/>
              </a:ext>
            </a:extLst>
          </p:cNvPr>
          <p:cNvSpPr txBox="1"/>
          <p:nvPr/>
        </p:nvSpPr>
        <p:spPr>
          <a:xfrm>
            <a:off x="9728200" y="1524000"/>
            <a:ext cx="1651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28 FEB 2027</a:t>
            </a:r>
          </a:p>
        </p:txBody>
      </p:sp>
    </p:spTree>
    <p:extLst>
      <p:ext uri="{BB962C8B-B14F-4D97-AF65-F5344CB8AC3E}">
        <p14:creationId xmlns:p14="http://schemas.microsoft.com/office/powerpoint/2010/main" val="1216661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9F921-9AE5-60B9-3296-6E19A1EAEA9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48A7967-7031-0108-46A4-D0B5C555EF5F}"/>
              </a:ext>
            </a:extLst>
          </p:cNvPr>
          <p:cNvSpPr/>
          <p:nvPr/>
        </p:nvSpPr>
        <p:spPr>
          <a:xfrm>
            <a:off x="-720530" y="-734790"/>
            <a:ext cx="20397051" cy="12671668"/>
          </a:xfrm>
          <a:custGeom>
            <a:avLst/>
            <a:gdLst/>
            <a:ahLst/>
            <a:cxnLst/>
            <a:rect l="l" t="t" r="r" b="b"/>
            <a:pathLst>
              <a:path w="20397051" h="12671668">
                <a:moveTo>
                  <a:pt x="0" y="0"/>
                </a:moveTo>
                <a:lnTo>
                  <a:pt x="20397051" y="0"/>
                </a:lnTo>
                <a:lnTo>
                  <a:pt x="20397051" y="12671668"/>
                </a:lnTo>
                <a:lnTo>
                  <a:pt x="0" y="12671668"/>
                </a:lnTo>
                <a:lnTo>
                  <a:pt x="0" y="0"/>
                </a:lnTo>
                <a:close/>
              </a:path>
            </a:pathLst>
          </a:custGeom>
          <a:blipFill>
            <a:blip>
              <a:alphaModFix amt="14000"/>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TextBox 4">
            <a:extLst>
              <a:ext uri="{FF2B5EF4-FFF2-40B4-BE49-F238E27FC236}">
                <a16:creationId xmlns:a16="http://schemas.microsoft.com/office/drawing/2014/main" id="{797FAF57-7115-6630-4858-C83462305EB0}"/>
              </a:ext>
            </a:extLst>
          </p:cNvPr>
          <p:cNvSpPr txBox="1"/>
          <p:nvPr/>
        </p:nvSpPr>
        <p:spPr>
          <a:xfrm rot="5400000">
            <a:off x="-2860438" y="4251204"/>
            <a:ext cx="8675532" cy="897255"/>
          </a:xfrm>
          <a:prstGeom prst="rect">
            <a:avLst/>
          </a:prstGeom>
        </p:spPr>
        <p:txBody>
          <a:bodyPr lIns="0" tIns="0" rIns="0" bIns="0" rtlCol="0" anchor="t">
            <a:spAutoFit/>
          </a:bodyPr>
          <a:lstStyle/>
          <a:p>
            <a:pPr algn="l">
              <a:lnSpc>
                <a:spcPts val="6960"/>
              </a:lnSpc>
            </a:pPr>
            <a:r>
              <a:rPr lang="en-US" sz="6000" b="1">
                <a:solidFill>
                  <a:srgbClr val="0892CD"/>
                </a:solidFill>
                <a:latin typeface="Roboto Bold"/>
                <a:ea typeface="Roboto Bold"/>
                <a:cs typeface="Roboto Bold"/>
                <a:sym typeface="Roboto Bold"/>
              </a:rPr>
              <a:t>Simple Title</a:t>
            </a:r>
          </a:p>
        </p:txBody>
      </p:sp>
      <p:sp>
        <p:nvSpPr>
          <p:cNvPr id="5" name="TextBox 5">
            <a:extLst>
              <a:ext uri="{FF2B5EF4-FFF2-40B4-BE49-F238E27FC236}">
                <a16:creationId xmlns:a16="http://schemas.microsoft.com/office/drawing/2014/main" id="{1C6A8B1C-E52F-8281-D03A-1DC5144C31CE}"/>
              </a:ext>
            </a:extLst>
          </p:cNvPr>
          <p:cNvSpPr txBox="1"/>
          <p:nvPr/>
        </p:nvSpPr>
        <p:spPr>
          <a:xfrm>
            <a:off x="2438400" y="9793450"/>
            <a:ext cx="7509935" cy="710900"/>
          </a:xfrm>
          <a:prstGeom prst="rect">
            <a:avLst/>
          </a:prstGeom>
        </p:spPr>
        <p:txBody>
          <a:bodyPr lIns="0" tIns="0" rIns="0" bIns="0" rtlCol="0" anchor="t">
            <a:spAutoFit/>
          </a:bodyPr>
          <a:lstStyle/>
          <a:p>
            <a:pPr>
              <a:lnSpc>
                <a:spcPts val="2947"/>
              </a:lnSpc>
            </a:pPr>
            <a:r>
              <a:rPr lang="en-US" sz="2199" dirty="0">
                <a:solidFill>
                  <a:srgbClr val="072C4F"/>
                </a:solidFill>
                <a:latin typeface="Lato 1"/>
                <a:ea typeface="Lato 1"/>
                <a:cs typeface="Lato 1"/>
                <a:sym typeface="Lato 1"/>
              </a:rPr>
              <a:t>Source: https://access-s.clide.cloud/</a:t>
            </a:r>
          </a:p>
          <a:p>
            <a:pPr algn="l">
              <a:lnSpc>
                <a:spcPts val="2947"/>
              </a:lnSpc>
            </a:pPr>
            <a:endParaRPr lang="en-US" sz="2199" dirty="0">
              <a:solidFill>
                <a:srgbClr val="000000"/>
              </a:solidFill>
              <a:latin typeface="Lato"/>
              <a:ea typeface="Lato"/>
              <a:cs typeface="Lato"/>
              <a:sym typeface="Lato"/>
            </a:endParaRPr>
          </a:p>
        </p:txBody>
      </p:sp>
      <p:grpSp>
        <p:nvGrpSpPr>
          <p:cNvPr id="6" name="Group 6">
            <a:extLst>
              <a:ext uri="{FF2B5EF4-FFF2-40B4-BE49-F238E27FC236}">
                <a16:creationId xmlns:a16="http://schemas.microsoft.com/office/drawing/2014/main" id="{46C529F4-B9CE-B11E-5C72-831FE8F78AD9}"/>
              </a:ext>
            </a:extLst>
          </p:cNvPr>
          <p:cNvGrpSpPr/>
          <p:nvPr/>
        </p:nvGrpSpPr>
        <p:grpSpPr>
          <a:xfrm>
            <a:off x="0" y="-361473"/>
            <a:ext cx="18288000" cy="10013473"/>
            <a:chOff x="-562982" y="-47625"/>
            <a:chExt cx="4816593" cy="2250700"/>
          </a:xfrm>
        </p:grpSpPr>
        <p:sp>
          <p:nvSpPr>
            <p:cNvPr id="7" name="Freeform 7">
              <a:extLst>
                <a:ext uri="{FF2B5EF4-FFF2-40B4-BE49-F238E27FC236}">
                  <a16:creationId xmlns:a16="http://schemas.microsoft.com/office/drawing/2014/main" id="{9EA8500A-F225-340A-E18D-70A51A3CD3E8}"/>
                </a:ext>
              </a:extLst>
            </p:cNvPr>
            <p:cNvSpPr/>
            <p:nvPr/>
          </p:nvSpPr>
          <p:spPr>
            <a:xfrm>
              <a:off x="-562982" y="-30104"/>
              <a:ext cx="4816593" cy="2233179"/>
            </a:xfrm>
            <a:custGeom>
              <a:avLst/>
              <a:gdLst/>
              <a:ahLst/>
              <a:cxnLst/>
              <a:rect l="l" t="t" r="r" b="b"/>
              <a:pathLst>
                <a:path w="4253611" h="2203075">
                  <a:moveTo>
                    <a:pt x="0" y="0"/>
                  </a:moveTo>
                  <a:lnTo>
                    <a:pt x="4253611" y="0"/>
                  </a:lnTo>
                  <a:lnTo>
                    <a:pt x="4253611" y="2203075"/>
                  </a:lnTo>
                  <a:lnTo>
                    <a:pt x="0" y="2203075"/>
                  </a:lnTo>
                  <a:close/>
                </a:path>
              </a:pathLst>
            </a:custGeom>
            <a:solidFill>
              <a:srgbClr val="0892CD"/>
            </a:solidFill>
          </p:spPr>
          <p:txBody>
            <a:bodyPr/>
            <a:lstStyle/>
            <a:p>
              <a:endParaRPr lang="en-AU" dirty="0"/>
            </a:p>
          </p:txBody>
        </p:sp>
        <p:sp>
          <p:nvSpPr>
            <p:cNvPr id="8" name="TextBox 8">
              <a:extLst>
                <a:ext uri="{FF2B5EF4-FFF2-40B4-BE49-F238E27FC236}">
                  <a16:creationId xmlns:a16="http://schemas.microsoft.com/office/drawing/2014/main" id="{03E681A7-68DE-1869-A070-DB3BBF25D542}"/>
                </a:ext>
              </a:extLst>
            </p:cNvPr>
            <p:cNvSpPr txBox="1"/>
            <p:nvPr/>
          </p:nvSpPr>
          <p:spPr>
            <a:xfrm>
              <a:off x="0" y="-47625"/>
              <a:ext cx="4253611" cy="2250700"/>
            </a:xfrm>
            <a:prstGeom prst="rect">
              <a:avLst/>
            </a:prstGeom>
          </p:spPr>
          <p:txBody>
            <a:bodyPr lIns="50800" tIns="50800" rIns="50800" bIns="50800" rtlCol="0" anchor="ctr"/>
            <a:lstStyle/>
            <a:p>
              <a:pPr algn="ctr">
                <a:lnSpc>
                  <a:spcPts val="3617"/>
                </a:lnSpc>
              </a:pPr>
              <a:r>
                <a:rPr lang="en-US" sz="2699">
                  <a:solidFill>
                    <a:srgbClr val="FFFFFF"/>
                  </a:solidFill>
                  <a:latin typeface="Lato"/>
                  <a:ea typeface="Lato"/>
                  <a:cs typeface="Lato"/>
                  <a:sym typeface="Lato"/>
                </a:rPr>
                <a:t>DELETE THIS BOX. PLACE MAP/DIAGRAM/IMAGE HERE</a:t>
              </a:r>
            </a:p>
          </p:txBody>
        </p:sp>
      </p:grpSp>
      <p:pic>
        <p:nvPicPr>
          <p:cNvPr id="9" name="Picture 8" descr="Dynamic Image">
            <a:extLst>
              <a:ext uri="{FF2B5EF4-FFF2-40B4-BE49-F238E27FC236}">
                <a16:creationId xmlns:a16="http://schemas.microsoft.com/office/drawing/2014/main" id="{39A301E7-BC58-19E3-E681-86898E27D1E7}"/>
              </a:ext>
            </a:extLst>
          </p:cNvPr>
          <p:cNvPicPr>
            <a:picLocks noChangeAspect="1"/>
          </p:cNvPicPr>
          <p:nvPr/>
        </p:nvPicPr>
        <p:blipFill>
          <a:blip r:embed="rId4"/>
          <a:stretch>
            <a:fillRect/>
          </a:stretch>
        </p:blipFill>
        <p:spPr>
          <a:xfrm>
            <a:off x="686018" y="635000"/>
            <a:ext cx="5594856" cy="3522907"/>
          </a:xfrm>
          <a:prstGeom prst="rect">
            <a:avLst/>
          </a:prstGeom>
        </p:spPr>
      </p:pic>
      <p:pic>
        <p:nvPicPr>
          <p:cNvPr id="10" name="Picture 9" descr="Dynamic Image">
            <a:extLst>
              <a:ext uri="{FF2B5EF4-FFF2-40B4-BE49-F238E27FC236}">
                <a16:creationId xmlns:a16="http://schemas.microsoft.com/office/drawing/2014/main" id="{657CC559-99BE-522E-895A-05E70D63EF36}"/>
              </a:ext>
            </a:extLst>
          </p:cNvPr>
          <p:cNvPicPr>
            <a:picLocks noChangeAspect="1"/>
          </p:cNvPicPr>
          <p:nvPr/>
        </p:nvPicPr>
        <p:blipFill>
          <a:blip r:embed="rId5"/>
          <a:stretch>
            <a:fillRect/>
          </a:stretch>
        </p:blipFill>
        <p:spPr>
          <a:xfrm>
            <a:off x="6519019" y="635000"/>
            <a:ext cx="5554760" cy="3497660"/>
          </a:xfrm>
          <a:prstGeom prst="rect">
            <a:avLst/>
          </a:prstGeom>
        </p:spPr>
      </p:pic>
      <p:pic>
        <p:nvPicPr>
          <p:cNvPr id="11" name="Picture 10" descr="Dynamic Image">
            <a:extLst>
              <a:ext uri="{FF2B5EF4-FFF2-40B4-BE49-F238E27FC236}">
                <a16:creationId xmlns:a16="http://schemas.microsoft.com/office/drawing/2014/main" id="{48A7F4D8-E658-04AE-6573-53E1CE04A0C1}"/>
              </a:ext>
            </a:extLst>
          </p:cNvPr>
          <p:cNvPicPr>
            <a:picLocks noChangeAspect="1"/>
          </p:cNvPicPr>
          <p:nvPr/>
        </p:nvPicPr>
        <p:blipFill>
          <a:blip r:embed="rId6"/>
          <a:stretch>
            <a:fillRect/>
          </a:stretch>
        </p:blipFill>
        <p:spPr>
          <a:xfrm>
            <a:off x="12454462" y="635000"/>
            <a:ext cx="5520496" cy="3476085"/>
          </a:xfrm>
          <a:prstGeom prst="rect">
            <a:avLst/>
          </a:prstGeom>
        </p:spPr>
      </p:pic>
      <p:pic>
        <p:nvPicPr>
          <p:cNvPr id="17" name="Picture 16" descr="Dynamic Image">
            <a:extLst>
              <a:ext uri="{FF2B5EF4-FFF2-40B4-BE49-F238E27FC236}">
                <a16:creationId xmlns:a16="http://schemas.microsoft.com/office/drawing/2014/main" id="{6E670A01-6277-E97B-829D-7FAB1BB5E8C3}"/>
              </a:ext>
            </a:extLst>
          </p:cNvPr>
          <p:cNvPicPr>
            <a:picLocks noChangeAspect="1"/>
          </p:cNvPicPr>
          <p:nvPr/>
        </p:nvPicPr>
        <p:blipFill>
          <a:blip r:embed="rId7"/>
          <a:stretch>
            <a:fillRect/>
          </a:stretch>
        </p:blipFill>
        <p:spPr>
          <a:xfrm>
            <a:off x="2655667" y="4162574"/>
            <a:ext cx="5711964" cy="3417984"/>
          </a:xfrm>
          <a:prstGeom prst="rect">
            <a:avLst/>
          </a:prstGeom>
        </p:spPr>
      </p:pic>
      <p:pic>
        <p:nvPicPr>
          <p:cNvPr id="18" name="Picture 17" descr="Dynamic Image">
            <a:extLst>
              <a:ext uri="{FF2B5EF4-FFF2-40B4-BE49-F238E27FC236}">
                <a16:creationId xmlns:a16="http://schemas.microsoft.com/office/drawing/2014/main" id="{F6935E81-88CF-231B-7DAB-772F86D3674E}"/>
              </a:ext>
            </a:extLst>
          </p:cNvPr>
          <p:cNvPicPr>
            <a:picLocks noChangeAspect="1"/>
          </p:cNvPicPr>
          <p:nvPr/>
        </p:nvPicPr>
        <p:blipFill>
          <a:blip r:embed="rId8"/>
          <a:stretch>
            <a:fillRect/>
          </a:stretch>
        </p:blipFill>
        <p:spPr>
          <a:xfrm>
            <a:off x="8686800" y="4157525"/>
            <a:ext cx="5711964" cy="3423033"/>
          </a:xfrm>
          <a:prstGeom prst="rect">
            <a:avLst/>
          </a:prstGeom>
        </p:spPr>
      </p:pic>
      <p:sp>
        <p:nvSpPr>
          <p:cNvPr id="22" name="Rectangle 21">
            <a:extLst>
              <a:ext uri="{FF2B5EF4-FFF2-40B4-BE49-F238E27FC236}">
                <a16:creationId xmlns:a16="http://schemas.microsoft.com/office/drawing/2014/main" id="{0374705D-6AAF-E876-A014-C84FF99AE096}"/>
              </a:ext>
            </a:extLst>
          </p:cNvPr>
          <p:cNvSpPr/>
          <p:nvPr/>
        </p:nvSpPr>
        <p:spPr>
          <a:xfrm>
            <a:off x="1" y="7699042"/>
            <a:ext cx="17983199" cy="1384995"/>
          </a:xfrm>
          <a:prstGeom prst="rect">
            <a:avLst/>
          </a:prstGeom>
          <a:solidFill>
            <a:schemeClr val="bg1">
              <a:lumMod val="95000"/>
            </a:schemeClr>
          </a:solidFill>
        </p:spPr>
        <p:txBody>
          <a:bodyPr wrap="square">
            <a:spAutoFit/>
          </a:bodyPr>
          <a:lstStyle/>
          <a:p>
            <a:pPr marL="234950" indent="-234950">
              <a:buFont typeface="Arial" panose="020B0604020202020204" pitchFamily="34" charset="0"/>
              <a:buChar char="•"/>
            </a:pPr>
            <a:r>
              <a:rPr lang="en-US" sz="2800" dirty="0"/>
              <a:t>The forecast convergence zone (</a:t>
            </a:r>
            <a:r>
              <a:rPr lang="en-US" sz="2800" b="1" dirty="0">
                <a:solidFill>
                  <a:srgbClr val="7030A0"/>
                </a:solidFill>
              </a:rPr>
              <a:t>purple</a:t>
            </a:r>
            <a:r>
              <a:rPr lang="en-US" sz="2800" dirty="0"/>
              <a:t>) reaches </a:t>
            </a:r>
            <a:r>
              <a:rPr lang="en-US" sz="2800" b="1" dirty="0"/>
              <a:t>~100°W</a:t>
            </a:r>
            <a:r>
              <a:rPr lang="en-US" sz="2800" dirty="0"/>
              <a:t>, far east of its climatological position (</a:t>
            </a:r>
            <a:r>
              <a:rPr lang="en-US" sz="2800" b="1" dirty="0">
                <a:solidFill>
                  <a:srgbClr val="00873E"/>
                </a:solidFill>
              </a:rPr>
              <a:t>green</a:t>
            </a:r>
            <a:r>
              <a:rPr lang="en-US" sz="2800" dirty="0"/>
              <a:t>) near 160°W</a:t>
            </a:r>
          </a:p>
          <a:p>
            <a:pPr marL="234950" indent="-234950">
              <a:buFont typeface="Arial" panose="020B0604020202020204" pitchFamily="34" charset="0"/>
              <a:buChar char="•"/>
            </a:pPr>
            <a:r>
              <a:rPr lang="en-US" sz="2800" dirty="0"/>
              <a:t>The zone also widens to about </a:t>
            </a:r>
            <a:r>
              <a:rPr lang="en-US" sz="2800" b="1" dirty="0"/>
              <a:t>10°N–15°S</a:t>
            </a:r>
            <a:r>
              <a:rPr lang="en-US" sz="2800" dirty="0"/>
              <a:t>, holding from Nov 2026 to Mar 2027</a:t>
            </a:r>
          </a:p>
          <a:p>
            <a:endParaRPr lang="en-US" sz="2800" dirty="0"/>
          </a:p>
        </p:txBody>
      </p:sp>
      <p:sp>
        <p:nvSpPr>
          <p:cNvPr id="12" name="TextBox 11">
            <a:extLst>
              <a:ext uri="{FF2B5EF4-FFF2-40B4-BE49-F238E27FC236}">
                <a16:creationId xmlns:a16="http://schemas.microsoft.com/office/drawing/2014/main" id="{0521E063-10BF-74F0-C829-62E16AB66EF5}"/>
              </a:ext>
            </a:extLst>
          </p:cNvPr>
          <p:cNvSpPr txBox="1"/>
          <p:nvPr/>
        </p:nvSpPr>
        <p:spPr>
          <a:xfrm>
            <a:off x="304800" y="0"/>
            <a:ext cx="17678400" cy="609600"/>
          </a:xfrm>
          <a:prstGeom prst="rect">
            <a:avLst/>
          </a:prstGeom>
          <a:noFill/>
        </p:spPr>
        <p:txBody>
          <a:bodyPr wrap="none" lIns="91440" tIns="0" rIns="91440" bIns="0" rtlCol="0" anchor="t" anchorCtr="0">
            <a:noAutofit/>
          </a:bodyPr>
          <a:lstStyle/>
          <a:p>
            <a:pPr algn="l"/>
            <a:r>
              <a:rPr lang="en-US" sz="4000" b="1" dirty="0">
                <a:solidFill>
                  <a:srgbClr val="FFFFFF"/>
                </a:solidFill>
                <a:latin typeface="Calibri"/>
                <a:cs typeface="Calibri"/>
              </a:rPr>
              <a:t>5.0 Fisheries Convergence Zone – Pacific Ocean Portal</a:t>
            </a:r>
          </a:p>
        </p:txBody>
      </p:sp>
      <p:sp>
        <p:nvSpPr>
          <p:cNvPr id="19" name="Month label NOV 2026">
            <a:extLst>
              <a:ext uri="{FF2B5EF4-FFF2-40B4-BE49-F238E27FC236}">
                <a16:creationId xmlns:a16="http://schemas.microsoft.com/office/drawing/2014/main" id="{07372D48-FAB1-40E7-AFB1-A43F15748B8F}"/>
              </a:ext>
            </a:extLst>
          </p:cNvPr>
          <p:cNvSpPr txBox="1"/>
          <p:nvPr/>
        </p:nvSpPr>
        <p:spPr>
          <a:xfrm>
            <a:off x="1320800" y="11684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NOV 2026</a:t>
            </a:r>
          </a:p>
        </p:txBody>
      </p:sp>
      <p:sp>
        <p:nvSpPr>
          <p:cNvPr id="20" name="Month label DEC 2026">
            <a:extLst>
              <a:ext uri="{FF2B5EF4-FFF2-40B4-BE49-F238E27FC236}">
                <a16:creationId xmlns:a16="http://schemas.microsoft.com/office/drawing/2014/main" id="{F87F48D8-2304-424B-AC24-9E3A7A5723E7}"/>
              </a:ext>
            </a:extLst>
          </p:cNvPr>
          <p:cNvSpPr txBox="1"/>
          <p:nvPr/>
        </p:nvSpPr>
        <p:spPr>
          <a:xfrm>
            <a:off x="7137400" y="11684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DEC 2026</a:t>
            </a:r>
          </a:p>
        </p:txBody>
      </p:sp>
      <p:sp>
        <p:nvSpPr>
          <p:cNvPr id="21" name="Month label JAN 2027">
            <a:extLst>
              <a:ext uri="{FF2B5EF4-FFF2-40B4-BE49-F238E27FC236}">
                <a16:creationId xmlns:a16="http://schemas.microsoft.com/office/drawing/2014/main" id="{83105036-3FF9-4151-B390-35C1D70850E2}"/>
              </a:ext>
            </a:extLst>
          </p:cNvPr>
          <p:cNvSpPr txBox="1"/>
          <p:nvPr/>
        </p:nvSpPr>
        <p:spPr>
          <a:xfrm>
            <a:off x="13131800" y="11684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JAN 2027</a:t>
            </a:r>
          </a:p>
        </p:txBody>
      </p:sp>
      <p:sp>
        <p:nvSpPr>
          <p:cNvPr id="23" name="Month label FEB 2027">
            <a:extLst>
              <a:ext uri="{FF2B5EF4-FFF2-40B4-BE49-F238E27FC236}">
                <a16:creationId xmlns:a16="http://schemas.microsoft.com/office/drawing/2014/main" id="{2F5B3D73-20A8-4E9E-8A92-B48F028BE174}"/>
              </a:ext>
            </a:extLst>
          </p:cNvPr>
          <p:cNvSpPr txBox="1"/>
          <p:nvPr/>
        </p:nvSpPr>
        <p:spPr>
          <a:xfrm>
            <a:off x="3403600" y="46990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FEB 2027</a:t>
            </a:r>
          </a:p>
        </p:txBody>
      </p:sp>
      <p:sp>
        <p:nvSpPr>
          <p:cNvPr id="24" name="Month label MAR 2027">
            <a:extLst>
              <a:ext uri="{FF2B5EF4-FFF2-40B4-BE49-F238E27FC236}">
                <a16:creationId xmlns:a16="http://schemas.microsoft.com/office/drawing/2014/main" id="{D649EF54-CC41-44E7-A589-BF6B001495C6}"/>
              </a:ext>
            </a:extLst>
          </p:cNvPr>
          <p:cNvSpPr txBox="1"/>
          <p:nvPr/>
        </p:nvSpPr>
        <p:spPr>
          <a:xfrm>
            <a:off x="9448800" y="46990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a:solidFill>
                  <a:srgbClr val="FFFFFF"/>
                </a:solidFill>
                <a:latin typeface="Calibri"/>
                <a:ea typeface="Calibri"/>
                <a:cs typeface="Calibri"/>
              </a:rPr>
              <a:t>MAR 2027</a:t>
            </a:r>
          </a:p>
        </p:txBody>
      </p:sp>
    </p:spTree>
    <p:extLst>
      <p:ext uri="{BB962C8B-B14F-4D97-AF65-F5344CB8AC3E}">
        <p14:creationId xmlns:p14="http://schemas.microsoft.com/office/powerpoint/2010/main" val="4026875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06554" y="852014"/>
            <a:ext cx="15875000" cy="1015619"/>
          </a:xfrm>
          <a:prstGeom prst="rect">
            <a:avLst/>
          </a:prstGeom>
        </p:spPr>
        <p:txBody>
          <a:bodyPr lIns="0" tIns="0" rIns="0" bIns="0" rtlCol="0" anchor="t">
            <a:spAutoFit/>
          </a:bodyPr>
          <a:lstStyle/>
          <a:p>
            <a:pPr algn="l">
              <a:lnSpc>
                <a:spcPts val="7887"/>
              </a:lnSpc>
            </a:pPr>
            <a:r>
              <a:rPr lang="en-US" sz="6799" b="1">
                <a:solidFill>
                  <a:srgbClr val="0892CD"/>
                </a:solidFill>
                <a:latin typeface="Roboto Bold"/>
                <a:ea typeface="Roboto Bold"/>
                <a:cs typeface="Roboto Bold"/>
                <a:sym typeface="Roboto Bold"/>
              </a:rPr>
              <a:t>6.0 Takeaway Message</a:t>
            </a:r>
          </a:p>
        </p:txBody>
      </p:sp>
      <p:sp>
        <p:nvSpPr>
          <p:cNvPr id="3" name="TextBox 3"/>
          <p:cNvSpPr txBox="1"/>
          <p:nvPr/>
        </p:nvSpPr>
        <p:spPr>
          <a:xfrm>
            <a:off x="1506554" y="1829533"/>
            <a:ext cx="15240000" cy="710900"/>
          </a:xfrm>
          <a:prstGeom prst="rect">
            <a:avLst/>
          </a:prstGeom>
        </p:spPr>
        <p:txBody>
          <a:bodyPr lIns="0" tIns="0" rIns="0" bIns="0" rtlCol="0" anchor="t">
            <a:spAutoFit/>
          </a:bodyPr>
          <a:lstStyle/>
          <a:p>
            <a:pPr algn="l">
              <a:lnSpc>
                <a:spcPts val="2947"/>
              </a:lnSpc>
            </a:pPr>
            <a:r>
              <a:rPr lang="en-US" sz="2000">
                <a:solidFill>
                  <a:srgbClr val="000000"/>
                </a:solidFill>
                <a:latin typeface="Lato"/>
                <a:ea typeface="Lato"/>
                <a:cs typeface="Lato"/>
                <a:sym typeface="Lato"/>
              </a:rPr>
              <a:t>Key messages for the PICOF outcomes statement, November 2026 – February 2027</a:t>
            </a:r>
          </a:p>
          <a:p>
            <a:pPr algn="l">
              <a:lnSpc>
                <a:spcPts val="2947"/>
              </a:lnSpc>
            </a:pPr>
            <a:endParaRPr lang="en-US" sz="2199">
              <a:solidFill>
                <a:srgbClr val="000000"/>
              </a:solidFill>
              <a:latin typeface="Lato"/>
              <a:ea typeface="Lato"/>
              <a:cs typeface="Lato"/>
              <a:sym typeface="Lato"/>
            </a:endParaRPr>
          </a:p>
        </p:txBody>
      </p:sp>
      <p:sp>
        <p:nvSpPr>
          <p:cNvPr id="4" name="Freeform 4"/>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sp>
        <p:nvSpPr>
          <p:cNvPr id="40" name="Key messages"/>
          <p:cNvSpPr txBox="1"/>
          <p:nvPr/>
        </p:nvSpPr>
        <p:spPr>
          <a:xfrm>
            <a:off x="152400" y="2603500"/>
            <a:ext cx="17272000" cy="7366000"/>
          </a:xfrm>
          <a:prstGeom prst="rect">
            <a:avLst/>
          </a:prstGeom>
          <a:noFill/>
        </p:spPr>
        <p:txBody>
          <a:bodyPr wrap="square" lIns="91440" tIns="45720" rIns="91440" bIns="45720">
            <a:noAutofit/>
          </a:bodyPr>
          <a:lstStyle/>
          <a:p>
            <a:pPr marL="342900" indent="-342900">
              <a:spcBef>
                <a:spcPts val="1400"/>
              </a:spcBef>
              <a:buFont typeface="Arial"/>
              <a:buChar char="•"/>
            </a:pPr>
            <a:r>
              <a:rPr lang="en-US" sz="3000" b="1" dirty="0">
                <a:solidFill>
                  <a:srgbClr val="004590"/>
                </a:solidFill>
                <a:latin typeface="Calibri"/>
                <a:cs typeface="Calibri"/>
              </a:rPr>
              <a:t>SST: </a:t>
            </a:r>
            <a:r>
              <a:rPr lang="en-US" sz="3000" dirty="0">
                <a:solidFill>
                  <a:srgbClr val="1A1A1A"/>
                </a:solidFill>
                <a:latin typeface="Calibri"/>
                <a:cs typeface="Calibri"/>
              </a:rPr>
              <a:t>warm core (above normal SST) on the equator persists and spreads west to PNG, Solomon Is, Vanuatu and New Caledonia; a cool band over Fiji, Samoa, Tonga, the Cook Is and French Polynesia in Nov–Jan retreats southeast by Jan–Mar; Palau and the Marshall Is turn cool by Feb–Apr</a:t>
            </a:r>
          </a:p>
          <a:p>
            <a:pPr marL="342900" indent="-342900">
              <a:spcBef>
                <a:spcPts val="1400"/>
              </a:spcBef>
              <a:buFont typeface="Arial"/>
              <a:buChar char="•"/>
            </a:pPr>
            <a:r>
              <a:rPr lang="en-US" sz="3000" b="1" dirty="0">
                <a:solidFill>
                  <a:srgbClr val="004590"/>
                </a:solidFill>
                <a:latin typeface="Calibri"/>
                <a:cs typeface="Calibri"/>
              </a:rPr>
              <a:t>SSH: </a:t>
            </a:r>
            <a:r>
              <a:rPr lang="en-US" sz="3000" dirty="0">
                <a:solidFill>
                  <a:srgbClr val="1A1A1A"/>
                </a:solidFill>
                <a:latin typeface="Calibri"/>
                <a:cs typeface="Calibri"/>
              </a:rPr>
              <a:t>above normal for Kiribati (Line Is); below normal for Palau, FSM, Marshall Is, PNG, Solomon Is, Tuvalu and Samoa; strongest to Dec, easing by Mar; low-tide reef exposure likely where sea level is low, already seen in Solomon Is and expected in FSM-Yap, Tuvalu and Samoa (</a:t>
            </a:r>
            <a:r>
              <a:rPr lang="en-US" sz="3000" dirty="0" err="1">
                <a:solidFill>
                  <a:srgbClr val="1A1A1A"/>
                </a:solidFill>
                <a:latin typeface="Calibri"/>
                <a:cs typeface="Calibri"/>
              </a:rPr>
              <a:t>Taimasa</a:t>
            </a:r>
            <a:r>
              <a:rPr lang="en-US" sz="3000" dirty="0">
                <a:solidFill>
                  <a:srgbClr val="1A1A1A"/>
                </a:solidFill>
                <a:latin typeface="Calibri"/>
                <a:cs typeface="Calibri"/>
              </a:rPr>
              <a:t>), especially early 2027</a:t>
            </a:r>
          </a:p>
          <a:p>
            <a:pPr marL="342900" indent="-342900">
              <a:spcBef>
                <a:spcPts val="1400"/>
              </a:spcBef>
              <a:buFont typeface="Arial"/>
              <a:buChar char="•"/>
            </a:pPr>
            <a:r>
              <a:rPr lang="en-US" sz="3000" b="1" dirty="0">
                <a:solidFill>
                  <a:srgbClr val="004590"/>
                </a:solidFill>
                <a:latin typeface="Calibri"/>
                <a:cs typeface="Calibri"/>
              </a:rPr>
              <a:t>MHW: </a:t>
            </a:r>
            <a:r>
              <a:rPr lang="en-US" sz="3000" dirty="0">
                <a:solidFill>
                  <a:srgbClr val="1A1A1A"/>
                </a:solidFill>
                <a:latin typeface="Calibri"/>
                <a:cs typeface="Calibri"/>
              </a:rPr>
              <a:t>strong to extreme for Kiribati (Line Is); moderate for Nauru, Tuvalu and Tokelau, spreading to Solomon Is, Vanuatu and New Caledonia by Jan; localised heat waves possible elsewhere where local conditions allow</a:t>
            </a:r>
          </a:p>
          <a:p>
            <a:pPr marL="342900" indent="-342900">
              <a:spcBef>
                <a:spcPts val="1400"/>
              </a:spcBef>
              <a:buFont typeface="Arial"/>
              <a:buChar char="•"/>
            </a:pPr>
            <a:r>
              <a:rPr lang="en-US" sz="3000" b="1" dirty="0">
                <a:solidFill>
                  <a:srgbClr val="004590"/>
                </a:solidFill>
                <a:latin typeface="Calibri"/>
                <a:cs typeface="Calibri"/>
              </a:rPr>
              <a:t>Coral Bleaching: </a:t>
            </a:r>
            <a:r>
              <a:rPr lang="en-US" sz="3000" dirty="0">
                <a:solidFill>
                  <a:srgbClr val="1A1A1A"/>
                </a:solidFill>
                <a:latin typeface="Calibri"/>
                <a:cs typeface="Calibri"/>
              </a:rPr>
              <a:t>Alert Level 2 for Kiribati (Phoenix and Line Is) through Feb; Alert Level 1–2 for PNG, Solomon Is, Vanuatu and New Caledonia; Warning for Fiji, Samoa and Tonga in Jan, easing to Watch by Feb</a:t>
            </a:r>
          </a:p>
          <a:p>
            <a:pPr marL="342900" indent="-342900">
              <a:spcBef>
                <a:spcPts val="1400"/>
              </a:spcBef>
              <a:buFont typeface="Arial"/>
              <a:buChar char="•"/>
            </a:pPr>
            <a:r>
              <a:rPr lang="en-US" sz="3000" b="1" dirty="0">
                <a:solidFill>
                  <a:srgbClr val="004590"/>
                </a:solidFill>
                <a:latin typeface="Calibri"/>
                <a:cs typeface="Calibri"/>
              </a:rPr>
              <a:t>Fisheries: </a:t>
            </a:r>
            <a:r>
              <a:rPr lang="en-US" sz="3000" dirty="0">
                <a:solidFill>
                  <a:srgbClr val="1A1A1A"/>
                </a:solidFill>
                <a:latin typeface="Calibri"/>
                <a:cs typeface="Calibri"/>
              </a:rPr>
              <a:t>forecast convergence zone shifts east to about 100°W, well beyond its climatological position near 160°W, and widens to 10°N–15°S from Nov 2026 to Mar 2027; skipjack likely to follow the warm pool edge east along the equator</a:t>
            </a:r>
          </a:p>
        </p:txBody>
      </p:sp>
    </p:spTree>
    <p:extLst>
      <p:ext uri="{BB962C8B-B14F-4D97-AF65-F5344CB8AC3E}">
        <p14:creationId xmlns:p14="http://schemas.microsoft.com/office/powerpoint/2010/main" val="2668564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8001" y="4327760"/>
            <a:ext cx="866346" cy="629184"/>
          </a:xfrm>
          <a:custGeom>
            <a:avLst/>
            <a:gdLst/>
            <a:ahLst/>
            <a:cxnLst/>
            <a:rect l="l" t="t" r="r" b="b"/>
            <a:pathLst>
              <a:path w="866346" h="629184">
                <a:moveTo>
                  <a:pt x="0" y="0"/>
                </a:moveTo>
                <a:lnTo>
                  <a:pt x="866346" y="0"/>
                </a:lnTo>
                <a:lnTo>
                  <a:pt x="866346" y="629184"/>
                </a:lnTo>
                <a:lnTo>
                  <a:pt x="0" y="62918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3" name="Freeform 3"/>
          <p:cNvSpPr/>
          <p:nvPr/>
        </p:nvSpPr>
        <p:spPr>
          <a:xfrm>
            <a:off x="0" y="-3333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4"/>
            <a:stretch>
              <a:fillRect/>
            </a:stretch>
          </a:blipFill>
        </p:spPr>
        <p:txBody>
          <a:bodyPr/>
          <a:lstStyle/>
          <a:p>
            <a:endParaRPr lang="en-AU"/>
          </a:p>
        </p:txBody>
      </p:sp>
      <p:sp>
        <p:nvSpPr>
          <p:cNvPr id="4" name="TextBox 4"/>
          <p:cNvSpPr txBox="1"/>
          <p:nvPr/>
        </p:nvSpPr>
        <p:spPr>
          <a:xfrm>
            <a:off x="382916" y="3722605"/>
            <a:ext cx="10376516" cy="605155"/>
          </a:xfrm>
          <a:prstGeom prst="rect">
            <a:avLst/>
          </a:prstGeom>
        </p:spPr>
        <p:txBody>
          <a:bodyPr lIns="0" tIns="0" rIns="0" bIns="0" rtlCol="0" anchor="t">
            <a:spAutoFit/>
          </a:bodyPr>
          <a:lstStyle/>
          <a:p>
            <a:pPr algn="ctr">
              <a:lnSpc>
                <a:spcPts val="4759"/>
              </a:lnSpc>
            </a:pPr>
            <a:r>
              <a:rPr lang="en-US" sz="3999" b="1">
                <a:solidFill>
                  <a:srgbClr val="072C4F"/>
                </a:solidFill>
                <a:latin typeface="Roboto Bold"/>
                <a:ea typeface="Roboto Bold"/>
                <a:cs typeface="Roboto Bold"/>
                <a:sym typeface="Roboto Bold"/>
              </a:rPr>
              <a:t>Contact </a:t>
            </a:r>
          </a:p>
        </p:txBody>
      </p:sp>
      <p:sp>
        <p:nvSpPr>
          <p:cNvPr id="5" name="TextBox 5"/>
          <p:cNvSpPr txBox="1"/>
          <p:nvPr/>
        </p:nvSpPr>
        <p:spPr>
          <a:xfrm>
            <a:off x="4491517" y="5241956"/>
            <a:ext cx="2159315" cy="447675"/>
          </a:xfrm>
          <a:prstGeom prst="rect">
            <a:avLst/>
          </a:prstGeom>
        </p:spPr>
        <p:txBody>
          <a:bodyPr lIns="0" tIns="0" rIns="0" bIns="0" rtlCol="0" anchor="t">
            <a:spAutoFit/>
          </a:bodyPr>
          <a:lstStyle/>
          <a:p>
            <a:pPr algn="ctr">
              <a:lnSpc>
                <a:spcPts val="3749"/>
              </a:lnSpc>
            </a:pPr>
            <a:r>
              <a:rPr lang="en-US" sz="2499">
                <a:solidFill>
                  <a:srgbClr val="072C4F"/>
                </a:solidFill>
                <a:latin typeface="Roboto"/>
                <a:ea typeface="Roboto"/>
                <a:cs typeface="Roboto"/>
                <a:sym typeface="Roboto"/>
              </a:rPr>
              <a:t>My Email</a:t>
            </a:r>
          </a:p>
        </p:txBody>
      </p:sp>
      <p:sp>
        <p:nvSpPr>
          <p:cNvPr id="6" name="TextBox 6"/>
          <p:cNvSpPr txBox="1"/>
          <p:nvPr/>
        </p:nvSpPr>
        <p:spPr>
          <a:xfrm>
            <a:off x="3114525" y="5603906"/>
            <a:ext cx="4913299" cy="487680"/>
          </a:xfrm>
          <a:prstGeom prst="rect">
            <a:avLst/>
          </a:prstGeom>
        </p:spPr>
        <p:txBody>
          <a:bodyPr lIns="0" tIns="0" rIns="0" bIns="0" rtlCol="0" anchor="t">
            <a:spAutoFit/>
          </a:bodyPr>
          <a:lstStyle/>
          <a:p>
            <a:pPr algn="ctr">
              <a:lnSpc>
                <a:spcPts val="4049"/>
              </a:lnSpc>
            </a:pPr>
            <a:r>
              <a:rPr lang="en-US" sz="2699" b="1" dirty="0">
                <a:solidFill>
                  <a:srgbClr val="072C4F"/>
                </a:solidFill>
                <a:latin typeface="Roboto Bold"/>
                <a:ea typeface="Roboto Bold"/>
                <a:cs typeface="Roboto Bold"/>
                <a:sym typeface="Roboto Bold"/>
              </a:rPr>
              <a:t>molenit@spc.int</a:t>
            </a:r>
          </a:p>
        </p:txBody>
      </p:sp>
      <p:grpSp>
        <p:nvGrpSpPr>
          <p:cNvPr id="7" name="Group 7"/>
          <p:cNvGrpSpPr/>
          <p:nvPr/>
        </p:nvGrpSpPr>
        <p:grpSpPr>
          <a:xfrm>
            <a:off x="382916" y="387434"/>
            <a:ext cx="3479756" cy="1176286"/>
            <a:chOff x="0" y="0"/>
            <a:chExt cx="4639674" cy="1568381"/>
          </a:xfrm>
        </p:grpSpPr>
        <p:sp>
          <p:nvSpPr>
            <p:cNvPr id="8" name="Freeform 8"/>
            <p:cNvSpPr/>
            <p:nvPr/>
          </p:nvSpPr>
          <p:spPr>
            <a:xfrm>
              <a:off x="0" y="0"/>
              <a:ext cx="1153622" cy="1568381"/>
            </a:xfrm>
            <a:custGeom>
              <a:avLst/>
              <a:gdLst/>
              <a:ahLst/>
              <a:cxnLst/>
              <a:rect l="l" t="t" r="r" b="b"/>
              <a:pathLst>
                <a:path w="1153622" h="1568381">
                  <a:moveTo>
                    <a:pt x="0" y="0"/>
                  </a:moveTo>
                  <a:lnTo>
                    <a:pt x="1153622" y="0"/>
                  </a:lnTo>
                  <a:lnTo>
                    <a:pt x="1153622" y="1568381"/>
                  </a:lnTo>
                  <a:lnTo>
                    <a:pt x="0" y="156838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1054303" y="162835"/>
              <a:ext cx="1301041" cy="1242711"/>
            </a:xfrm>
            <a:custGeom>
              <a:avLst/>
              <a:gdLst/>
              <a:ahLst/>
              <a:cxnLst/>
              <a:rect l="l" t="t" r="r" b="b"/>
              <a:pathLst>
                <a:path w="1301041" h="1242711">
                  <a:moveTo>
                    <a:pt x="0" y="0"/>
                  </a:moveTo>
                  <a:lnTo>
                    <a:pt x="1301041" y="0"/>
                  </a:lnTo>
                  <a:lnTo>
                    <a:pt x="1301041" y="1242711"/>
                  </a:lnTo>
                  <a:lnTo>
                    <a:pt x="0" y="1242711"/>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2280093" y="350238"/>
              <a:ext cx="2359581" cy="867906"/>
            </a:xfrm>
            <a:custGeom>
              <a:avLst/>
              <a:gdLst/>
              <a:ahLst/>
              <a:cxnLst/>
              <a:rect l="l" t="t" r="r" b="b"/>
              <a:pathLst>
                <a:path w="2359581" h="867906">
                  <a:moveTo>
                    <a:pt x="0" y="0"/>
                  </a:moveTo>
                  <a:lnTo>
                    <a:pt x="2359581" y="0"/>
                  </a:lnTo>
                  <a:lnTo>
                    <a:pt x="2359581" y="867905"/>
                  </a:lnTo>
                  <a:lnTo>
                    <a:pt x="0" y="867905"/>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1" name="Freeform 11"/>
            <p:cNvSpPr/>
            <p:nvPr/>
          </p:nvSpPr>
          <p:spPr>
            <a:xfrm>
              <a:off x="1152543" y="271961"/>
              <a:ext cx="1104562" cy="1024460"/>
            </a:xfrm>
            <a:custGeom>
              <a:avLst/>
              <a:gdLst/>
              <a:ahLst/>
              <a:cxnLst/>
              <a:rect l="l" t="t" r="r" b="b"/>
              <a:pathLst>
                <a:path w="1104562" h="1024460">
                  <a:moveTo>
                    <a:pt x="0" y="0"/>
                  </a:moveTo>
                  <a:lnTo>
                    <a:pt x="1104562" y="0"/>
                  </a:lnTo>
                  <a:lnTo>
                    <a:pt x="1104562" y="1024459"/>
                  </a:lnTo>
                  <a:lnTo>
                    <a:pt x="0" y="1024459"/>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grpSp>
    </p:spTree>
    <p:extLst>
      <p:ext uri="{BB962C8B-B14F-4D97-AF65-F5344CB8AC3E}">
        <p14:creationId xmlns:p14="http://schemas.microsoft.com/office/powerpoint/2010/main" val="8948628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92BDE82-376D-45F9-B709-516AE623CC52}">
  <we:reference id="WA200010725" version="1.0.0.1" store="Omex" storeType="OMEX"/>
  <we:alternateReferences>
    <we:reference id="WA200010725" version="1.0.0.1" store="WA200010725" storeType="OMEX"/>
  </we:alternateReferences>
  <we:properties>
    <we:property name="claude.fileId" value="&quot;fe23ae5b-f940-4eed-b636-4ad1c2e97cb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6911</TotalTime>
  <Words>3477</Words>
  <Application>Microsoft Office PowerPoint</Application>
  <PresentationFormat>Custom</PresentationFormat>
  <Paragraphs>211</Paragraphs>
  <Slides>14</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Arimo Bold</vt:lpstr>
      <vt:lpstr>Aptos</vt:lpstr>
      <vt:lpstr>Lato Bold</vt:lpstr>
      <vt:lpstr>Lato 1</vt:lpstr>
      <vt:lpstr>Roboto</vt:lpstr>
      <vt:lpstr>Arial</vt:lpstr>
      <vt:lpstr>Garet</vt:lpstr>
      <vt:lpstr>Bebas Neue Bold</vt:lpstr>
      <vt:lpstr>Lato</vt:lpstr>
      <vt:lpstr>Roboto Bold</vt:lpstr>
      <vt:lpstr>Calibri</vt:lpstr>
      <vt:lpstr>Office Theme</vt:lpstr>
      <vt:lpstr>PowerPoint Presentation</vt:lpstr>
      <vt:lpstr>PowerPoint Presentation</vt:lpstr>
      <vt:lpstr>Table of 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PICOF 19 Presentation Template</dc:title>
  <dc:creator>Moleni Tu'uholoaki</dc:creator>
  <cp:lastModifiedBy>Moleni Tu'uholoaki</cp:lastModifiedBy>
  <cp:revision>8</cp:revision>
  <dcterms:created xsi:type="dcterms:W3CDTF">2006-08-16T00:00:00Z</dcterms:created>
  <dcterms:modified xsi:type="dcterms:W3CDTF">2026-10-19T23:12:31Z</dcterms:modified>
  <dc:identifier>DAHXSDBNdPI</dc:identifier>
</cp:coreProperties>
</file>