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18288000" cy="10287000"/>
  <p:notesSz cx="6858000" cy="9144000"/>
  <p:embeddedFontLst>
    <p:embeddedFont>
      <p:font typeface="Arimo" panose="020B0604020202020204" charset="0"/>
      <p:bold r:id="rId9"/>
      <p:boldItalic r:id="rId10"/>
    </p:embeddedFont>
    <p:embeddedFont>
      <p:font typeface="Bebas Neue" panose="020B0606020202050201" pitchFamily="34" charset="0"/>
      <p:regular r:id="rId11"/>
    </p:embeddedFont>
    <p:embeddedFont>
      <p:font typeface="Lato" panose="020F0502020204030203" pitchFamily="34" charset="0"/>
      <p:regular r:id="rId12"/>
      <p:bold r:id="rId13"/>
    </p:embeddedFont>
    <p:embeddedFont>
      <p:font typeface="Roboto" panose="02000000000000000000" pitchFamily="2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flipH="1">
            <a:off x="-5155023" y="0"/>
            <a:ext cx="16558551" cy="10287000"/>
          </a:xfrm>
          <a:custGeom>
            <a:avLst/>
            <a:gdLst/>
            <a:ahLst/>
            <a:cxnLst/>
            <a:rect l="l" t="t" r="r" b="b"/>
            <a:pathLst>
              <a:path w="16558551" h="10287000" extrusionOk="0">
                <a:moveTo>
                  <a:pt x="16558551" y="0"/>
                </a:moveTo>
                <a:lnTo>
                  <a:pt x="0" y="0"/>
                </a:lnTo>
                <a:lnTo>
                  <a:pt x="0" y="10287000"/>
                </a:lnTo>
                <a:lnTo>
                  <a:pt x="16558551" y="10287000"/>
                </a:lnTo>
                <a:lnTo>
                  <a:pt x="16558551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-160397" y="-152239"/>
            <a:ext cx="10998633" cy="10439239"/>
            <a:chOff x="0" y="0"/>
            <a:chExt cx="6717030" cy="6375400"/>
          </a:xfrm>
        </p:grpSpPr>
        <p:sp>
          <p:nvSpPr>
            <p:cNvPr id="86" name="Google Shape;86;p13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12240904" y="7172951"/>
            <a:ext cx="5018396" cy="1696403"/>
            <a:chOff x="0" y="0"/>
            <a:chExt cx="6691194" cy="2261870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13636527" y="9033384"/>
            <a:ext cx="4651473" cy="449832"/>
            <a:chOff x="0" y="0"/>
            <a:chExt cx="6201964" cy="599775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599775" cy="599775"/>
            </a:xfrm>
            <a:custGeom>
              <a:avLst/>
              <a:gdLst/>
              <a:ahLst/>
              <a:cxnLst/>
              <a:rect l="l" t="t" r="r" b="b"/>
              <a:pathLst>
                <a:path w="599775" h="599775" extrusionOk="0">
                  <a:moveTo>
                    <a:pt x="0" y="0"/>
                  </a:moveTo>
                  <a:lnTo>
                    <a:pt x="599775" y="0"/>
                  </a:lnTo>
                  <a:lnTo>
                    <a:pt x="599775" y="599775"/>
                  </a:lnTo>
                  <a:lnTo>
                    <a:pt x="0" y="59977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724315" y="23028"/>
              <a:ext cx="5477649" cy="515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www.pacificrcc.net</a:t>
              </a:r>
              <a:endParaRPr/>
            </a:p>
          </p:txBody>
        </p:sp>
      </p:grpSp>
      <p:sp>
        <p:nvSpPr>
          <p:cNvPr id="96" name="Google Shape;96;p13"/>
          <p:cNvSpPr txBox="1"/>
          <p:nvPr/>
        </p:nvSpPr>
        <p:spPr>
          <a:xfrm>
            <a:off x="10838236" y="1666485"/>
            <a:ext cx="7379319" cy="315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19" b="1">
                <a:solidFill>
                  <a:srgbClr val="E38E00"/>
                </a:solidFill>
                <a:latin typeface="Bebas Neue"/>
                <a:ea typeface="Bebas Neue"/>
                <a:cs typeface="Bebas Neue"/>
                <a:sym typeface="Bebas Neue"/>
              </a:rPr>
              <a:t>PACIFIC ISLANDS climate outlook forum-19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11032866" y="4765128"/>
            <a:ext cx="6990059" cy="182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20 - 21 OCTOBER, 2026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HYBRID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PORT MORESBY, PAPUA NEW GUINEA 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&amp; ZOOM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 rot="5400000">
            <a:off x="-2987791" y="1750965"/>
            <a:ext cx="12392640" cy="7698928"/>
          </a:xfrm>
          <a:custGeom>
            <a:avLst/>
            <a:gdLst/>
            <a:ahLst/>
            <a:cxnLst/>
            <a:rect l="l" t="t" r="r" b="b"/>
            <a:pathLst>
              <a:path w="12392640" h="7698928" extrusionOk="0">
                <a:moveTo>
                  <a:pt x="0" y="0"/>
                </a:moveTo>
                <a:lnTo>
                  <a:pt x="12392640" y="0"/>
                </a:lnTo>
                <a:lnTo>
                  <a:pt x="12392640" y="7698928"/>
                </a:lnTo>
                <a:lnTo>
                  <a:pt x="0" y="769892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1028700" y="-19050"/>
            <a:ext cx="5316569" cy="5046167"/>
            <a:chOff x="0" y="0"/>
            <a:chExt cx="6717030" cy="6375400"/>
          </a:xfrm>
        </p:grpSpPr>
        <p:sp>
          <p:nvSpPr>
            <p:cNvPr id="104" name="Google Shape;104;p1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4"/>
          <p:cNvGrpSpPr/>
          <p:nvPr/>
        </p:nvGrpSpPr>
        <p:grpSpPr>
          <a:xfrm>
            <a:off x="1028700" y="5268281"/>
            <a:ext cx="5316569" cy="5046167"/>
            <a:chOff x="0" y="0"/>
            <a:chExt cx="6717030" cy="6375400"/>
          </a:xfrm>
        </p:grpSpPr>
        <p:sp>
          <p:nvSpPr>
            <p:cNvPr id="107" name="Google Shape;107;p1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9" name="Google Shape;109;p14"/>
          <p:cNvCxnSpPr/>
          <p:nvPr/>
        </p:nvCxnSpPr>
        <p:spPr>
          <a:xfrm>
            <a:off x="11780104" y="3442076"/>
            <a:ext cx="1181508" cy="0"/>
          </a:xfrm>
          <a:prstGeom prst="straightConnector1">
            <a:avLst/>
          </a:prstGeom>
          <a:noFill/>
          <a:ln w="76200" cap="flat" cmpd="sng">
            <a:solidFill>
              <a:srgbClr val="FABC2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4"/>
          <p:cNvSpPr txBox="1"/>
          <p:nvPr/>
        </p:nvSpPr>
        <p:spPr>
          <a:xfrm>
            <a:off x="7482417" y="2060168"/>
            <a:ext cx="9776883" cy="107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892CD"/>
                </a:solidFill>
                <a:latin typeface="Roboto"/>
                <a:ea typeface="Roboto"/>
                <a:cs typeface="Roboto"/>
                <a:sym typeface="Roboto"/>
              </a:rPr>
              <a:t>Micronesia Impacts</a:t>
            </a: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6512518" y="3816222"/>
            <a:ext cx="11716800" cy="14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b="1">
                <a:latin typeface="Lato"/>
                <a:ea typeface="Lato"/>
                <a:cs typeface="Lato"/>
                <a:sym typeface="Lato"/>
              </a:rPr>
              <a:t>Wallace Jacob</a:t>
            </a:r>
            <a:endParaRPr/>
          </a:p>
          <a:p>
            <a:pPr marL="0" marR="0" lvl="0" indent="0" algn="ctr" rtl="0">
              <a:lnSpc>
                <a:spcPct val="158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>
                <a:latin typeface="Lato"/>
                <a:ea typeface="Lato"/>
                <a:cs typeface="Lato"/>
                <a:sym typeface="Lato"/>
              </a:rPr>
              <a:t>WSS/Climate officer</a:t>
            </a:r>
            <a:endParaRPr sz="2199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8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>
                <a:latin typeface="Lato"/>
                <a:ea typeface="Lato"/>
                <a:cs typeface="Lato"/>
                <a:sym typeface="Lato"/>
              </a:rPr>
              <a:t>Weather Service Office, Pohnpei FSM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7482417" y="802005"/>
            <a:ext cx="9776883" cy="45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E38E00"/>
                </a:solidFill>
                <a:latin typeface="Roboto"/>
                <a:ea typeface="Roboto"/>
                <a:cs typeface="Roboto"/>
                <a:sym typeface="Roboto"/>
              </a:rPr>
              <a:t>PICOF-19</a:t>
            </a:r>
            <a:endParaRPr/>
          </a:p>
        </p:txBody>
      </p:sp>
      <p:grpSp>
        <p:nvGrpSpPr>
          <p:cNvPr id="113" name="Google Shape;113;p14"/>
          <p:cNvGrpSpPr/>
          <p:nvPr/>
        </p:nvGrpSpPr>
        <p:grpSpPr>
          <a:xfrm>
            <a:off x="8030211" y="7226127"/>
            <a:ext cx="3344231" cy="1130473"/>
            <a:chOff x="0" y="0"/>
            <a:chExt cx="4458974" cy="1507298"/>
          </a:xfrm>
        </p:grpSpPr>
        <p:sp>
          <p:nvSpPr>
            <p:cNvPr id="114" name="Google Shape;114;p14"/>
            <p:cNvSpPr/>
            <p:nvPr/>
          </p:nvSpPr>
          <p:spPr>
            <a:xfrm>
              <a:off x="0" y="0"/>
              <a:ext cx="1108692" cy="1507298"/>
            </a:xfrm>
            <a:custGeom>
              <a:avLst/>
              <a:gdLst/>
              <a:ahLst/>
              <a:cxnLst/>
              <a:rect l="l" t="t" r="r" b="b"/>
              <a:pathLst>
                <a:path w="1108692" h="1507298" extrusionOk="0">
                  <a:moveTo>
                    <a:pt x="0" y="0"/>
                  </a:moveTo>
                  <a:lnTo>
                    <a:pt x="1108692" y="0"/>
                  </a:lnTo>
                  <a:lnTo>
                    <a:pt x="1108692" y="1507298"/>
                  </a:lnTo>
                  <a:lnTo>
                    <a:pt x="0" y="15072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1013242" y="156493"/>
              <a:ext cx="1250370" cy="1194311"/>
            </a:xfrm>
            <a:custGeom>
              <a:avLst/>
              <a:gdLst/>
              <a:ahLst/>
              <a:cxnLst/>
              <a:rect l="l" t="t" r="r" b="b"/>
              <a:pathLst>
                <a:path w="1250370" h="1194311" extrusionOk="0">
                  <a:moveTo>
                    <a:pt x="0" y="0"/>
                  </a:moveTo>
                  <a:lnTo>
                    <a:pt x="1250369" y="0"/>
                  </a:lnTo>
                  <a:lnTo>
                    <a:pt x="1250369" y="1194311"/>
                  </a:lnTo>
                  <a:lnTo>
                    <a:pt x="0" y="119431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2191291" y="336597"/>
              <a:ext cx="2267683" cy="834104"/>
            </a:xfrm>
            <a:custGeom>
              <a:avLst/>
              <a:gdLst/>
              <a:ahLst/>
              <a:cxnLst/>
              <a:rect l="l" t="t" r="r" b="b"/>
              <a:pathLst>
                <a:path w="2267683" h="834104" extrusionOk="0">
                  <a:moveTo>
                    <a:pt x="0" y="0"/>
                  </a:moveTo>
                  <a:lnTo>
                    <a:pt x="2267683" y="0"/>
                  </a:lnTo>
                  <a:lnTo>
                    <a:pt x="2267683" y="834104"/>
                  </a:lnTo>
                  <a:lnTo>
                    <a:pt x="0" y="8341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1107655" y="261369"/>
              <a:ext cx="1061543" cy="984560"/>
            </a:xfrm>
            <a:custGeom>
              <a:avLst/>
              <a:gdLst/>
              <a:ahLst/>
              <a:cxnLst/>
              <a:rect l="l" t="t" r="r" b="b"/>
              <a:pathLst>
                <a:path w="1061543" h="984560" extrusionOk="0">
                  <a:moveTo>
                    <a:pt x="0" y="0"/>
                  </a:moveTo>
                  <a:lnTo>
                    <a:pt x="1061543" y="0"/>
                  </a:lnTo>
                  <a:lnTo>
                    <a:pt x="1061543" y="984560"/>
                  </a:lnTo>
                  <a:lnTo>
                    <a:pt x="0" y="9845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/>
        </p:nvSpPr>
        <p:spPr>
          <a:xfrm>
            <a:off x="6444889" y="48694"/>
            <a:ext cx="5330700" cy="596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line Micronesia events: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3325840" y="1917106"/>
            <a:ext cx="706800" cy="73800"/>
          </a:xfrm>
          <a:prstGeom prst="roundRect">
            <a:avLst>
              <a:gd name="adj" fmla="val 50000"/>
            </a:avLst>
          </a:prstGeom>
          <a:solidFill>
            <a:srgbClr val="A7291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" name="Google Shape;127;p15"/>
          <p:cNvGrpSpPr/>
          <p:nvPr/>
        </p:nvGrpSpPr>
        <p:grpSpPr>
          <a:xfrm>
            <a:off x="1755894" y="811219"/>
            <a:ext cx="4560610" cy="4140475"/>
            <a:chOff x="877947" y="2041927"/>
            <a:chExt cx="2280305" cy="1739476"/>
          </a:xfrm>
        </p:grpSpPr>
        <p:sp>
          <p:nvSpPr>
            <p:cNvPr id="128" name="Google Shape;128;p15"/>
            <p:cNvSpPr/>
            <p:nvPr/>
          </p:nvSpPr>
          <p:spPr>
            <a:xfrm>
              <a:off x="877947" y="2041927"/>
              <a:ext cx="594300" cy="500883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 txBox="1"/>
            <p:nvPr/>
          </p:nvSpPr>
          <p:spPr>
            <a:xfrm>
              <a:off x="956697" y="2109685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May 2026</a:t>
              </a:r>
              <a:endParaRPr sz="1600" b="1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0" name="Google Shape;130;p15"/>
            <p:cNvSpPr txBox="1"/>
            <p:nvPr/>
          </p:nvSpPr>
          <p:spPr>
            <a:xfrm>
              <a:off x="1847852" y="3373051"/>
              <a:ext cx="1310400" cy="408352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b" anchorCtr="0">
              <a:noAutofit/>
            </a:bodyPr>
            <a:lstStyle/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Palau – coral bleaching</a:t>
              </a:r>
              <a:endParaRPr sz="16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5"/>
          <p:cNvGrpSpPr/>
          <p:nvPr/>
        </p:nvGrpSpPr>
        <p:grpSpPr>
          <a:xfrm>
            <a:off x="3697881" y="811218"/>
            <a:ext cx="2620800" cy="3111852"/>
            <a:chOff x="1848940" y="1948510"/>
            <a:chExt cx="1310400" cy="1498518"/>
          </a:xfrm>
        </p:grpSpPr>
        <p:sp>
          <p:nvSpPr>
            <p:cNvPr id="133" name="Google Shape;133;p15"/>
            <p:cNvSpPr/>
            <p:nvPr/>
          </p:nvSpPr>
          <p:spPr>
            <a:xfrm>
              <a:off x="2206990" y="1948510"/>
              <a:ext cx="594300" cy="594300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 txBox="1"/>
            <p:nvPr/>
          </p:nvSpPr>
          <p:spPr>
            <a:xfrm>
              <a:off x="1848940" y="2652285"/>
              <a:ext cx="1310400" cy="794743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b" anchorCtr="0">
              <a:noAutofit/>
            </a:bodyPr>
            <a:lstStyle/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dirty="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El Niño began, onset declared by WMO, NOAA, and BOM.</a:t>
              </a:r>
              <a:endParaRPr sz="2000" b="1" dirty="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15"/>
            <p:cNvSpPr txBox="1"/>
            <p:nvPr/>
          </p:nvSpPr>
          <p:spPr>
            <a:xfrm>
              <a:off x="2285740" y="2109685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 dirty="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Jun 2026</a:t>
              </a:r>
              <a:endParaRPr sz="1600" b="1" dirty="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137;p15"/>
          <p:cNvGrpSpPr/>
          <p:nvPr/>
        </p:nvGrpSpPr>
        <p:grpSpPr>
          <a:xfrm>
            <a:off x="6375747" y="811219"/>
            <a:ext cx="2719799" cy="5739839"/>
            <a:chOff x="3187873" y="1948510"/>
            <a:chExt cx="1359900" cy="2789446"/>
          </a:xfrm>
        </p:grpSpPr>
        <p:sp>
          <p:nvSpPr>
            <p:cNvPr id="138" name="Google Shape;138;p15"/>
            <p:cNvSpPr/>
            <p:nvPr/>
          </p:nvSpPr>
          <p:spPr>
            <a:xfrm>
              <a:off x="3560827" y="1948510"/>
              <a:ext cx="594300" cy="594300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 txBox="1"/>
            <p:nvPr/>
          </p:nvSpPr>
          <p:spPr>
            <a:xfrm>
              <a:off x="3187873" y="2652284"/>
              <a:ext cx="1359900" cy="2085672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Kiribati - Strong Winds</a:t>
              </a:r>
              <a:endParaRPr sz="16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Palau – strong, gusty winds from Monsoon.</a:t>
              </a:r>
            </a:p>
          </p:txBody>
        </p:sp>
        <p:sp>
          <p:nvSpPr>
            <p:cNvPr id="141" name="Google Shape;141;p15"/>
            <p:cNvSpPr txBox="1"/>
            <p:nvPr/>
          </p:nvSpPr>
          <p:spPr>
            <a:xfrm>
              <a:off x="3639577" y="2109685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Jul 2026</a:t>
              </a:r>
              <a:endParaRPr sz="16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2" name="Google Shape;142;p15"/>
          <p:cNvGrpSpPr/>
          <p:nvPr/>
        </p:nvGrpSpPr>
        <p:grpSpPr>
          <a:xfrm>
            <a:off x="9125168" y="927223"/>
            <a:ext cx="2620799" cy="5623835"/>
            <a:chOff x="4557653" y="2557735"/>
            <a:chExt cx="1310400" cy="2409734"/>
          </a:xfrm>
        </p:grpSpPr>
        <p:sp>
          <p:nvSpPr>
            <p:cNvPr id="143" name="Google Shape;143;p15"/>
            <p:cNvSpPr/>
            <p:nvPr/>
          </p:nvSpPr>
          <p:spPr>
            <a:xfrm>
              <a:off x="4915703" y="2557735"/>
              <a:ext cx="594300" cy="544594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 txBox="1"/>
            <p:nvPr/>
          </p:nvSpPr>
          <p:spPr>
            <a:xfrm>
              <a:off x="4557653" y="3135698"/>
              <a:ext cx="1310400" cy="1831771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Palau - Abnormal dryness.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Nauru – Rough seas and frequent Heavy rainfall.</a:t>
              </a:r>
            </a:p>
            <a:p>
              <a:pPr>
                <a:spcAft>
                  <a:spcPts val="3200"/>
                </a:spcAft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FSM – Heavy rainfall causing landslides. Coral reefs were exposed during low tides because sea levels were below normal.</a:t>
              </a:r>
            </a:p>
            <a:p>
              <a:pPr marL="0" lvl="0" indent="0" rtl="0">
                <a:spcBef>
                  <a:spcPts val="0"/>
                </a:spcBef>
                <a:spcAft>
                  <a:spcPts val="3200"/>
                </a:spcAft>
                <a:buNone/>
              </a:pPr>
              <a:endParaRPr sz="1600" dirty="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15"/>
            <p:cNvSpPr txBox="1"/>
            <p:nvPr/>
          </p:nvSpPr>
          <p:spPr>
            <a:xfrm>
              <a:off x="4994453" y="2641572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 dirty="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Aug 2026</a:t>
              </a:r>
              <a:endParaRPr sz="1600" b="1" dirty="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7" name="Google Shape;147;p15"/>
          <p:cNvGrpSpPr/>
          <p:nvPr/>
        </p:nvGrpSpPr>
        <p:grpSpPr>
          <a:xfrm>
            <a:off x="11775589" y="927222"/>
            <a:ext cx="2719801" cy="5623836"/>
            <a:chOff x="5887806" y="1948510"/>
            <a:chExt cx="1359900" cy="2811918"/>
          </a:xfrm>
        </p:grpSpPr>
        <p:sp>
          <p:nvSpPr>
            <p:cNvPr id="148" name="Google Shape;148;p15"/>
            <p:cNvSpPr/>
            <p:nvPr/>
          </p:nvSpPr>
          <p:spPr>
            <a:xfrm>
              <a:off x="6270606" y="1948510"/>
              <a:ext cx="594300" cy="594300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 txBox="1"/>
            <p:nvPr/>
          </p:nvSpPr>
          <p:spPr>
            <a:xfrm>
              <a:off x="5887806" y="2615020"/>
              <a:ext cx="1359900" cy="2145408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Kiribati - Hurricane Lowell, storm surge causing coastal inundation.</a:t>
              </a:r>
            </a:p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Nauru – Flu and dengue outbreak from changes in rainfall patterns and humidity. </a:t>
              </a:r>
            </a:p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FSM – Flooding event &amp; landslides in Pohnpei and Kosrae from heavy downpours</a:t>
              </a:r>
              <a:endParaRPr sz="16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15"/>
            <p:cNvSpPr txBox="1"/>
            <p:nvPr/>
          </p:nvSpPr>
          <p:spPr>
            <a:xfrm>
              <a:off x="6349356" y="2109685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Sep 2026</a:t>
              </a:r>
              <a:endParaRPr sz="16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15"/>
          <p:cNvGrpSpPr/>
          <p:nvPr/>
        </p:nvGrpSpPr>
        <p:grpSpPr>
          <a:xfrm>
            <a:off x="14528436" y="972501"/>
            <a:ext cx="2719801" cy="5578558"/>
            <a:chOff x="7264218" y="2022134"/>
            <a:chExt cx="1359900" cy="2546577"/>
          </a:xfrm>
        </p:grpSpPr>
        <p:sp>
          <p:nvSpPr>
            <p:cNvPr id="153" name="Google Shape;153;p15"/>
            <p:cNvSpPr/>
            <p:nvPr/>
          </p:nvSpPr>
          <p:spPr>
            <a:xfrm>
              <a:off x="7647018" y="2022134"/>
              <a:ext cx="594300" cy="520675"/>
            </a:xfrm>
            <a:prstGeom prst="ellipse">
              <a:avLst/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 txBox="1"/>
            <p:nvPr/>
          </p:nvSpPr>
          <p:spPr>
            <a:xfrm>
              <a:off x="7264218" y="2613227"/>
              <a:ext cx="1359900" cy="1955484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Palau - Haze from Indonesia wildfires</a:t>
              </a:r>
              <a:endParaRPr sz="16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7725768" y="2109685"/>
              <a:ext cx="436800" cy="32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3200"/>
                </a:spcAft>
                <a:buNone/>
              </a:pPr>
              <a:r>
                <a:rPr lang="en-US" sz="1600" b="1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Oct 2026</a:t>
              </a:r>
              <a:endParaRPr sz="1600"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7" name="Google Shape;157;p15"/>
          <p:cNvSpPr/>
          <p:nvPr/>
        </p:nvSpPr>
        <p:spPr>
          <a:xfrm>
            <a:off x="6008715" y="1917106"/>
            <a:ext cx="706800" cy="738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5"/>
          <p:cNvSpPr/>
          <p:nvPr/>
        </p:nvSpPr>
        <p:spPr>
          <a:xfrm>
            <a:off x="8717440" y="1917106"/>
            <a:ext cx="706800" cy="738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11427190" y="1917106"/>
            <a:ext cx="706800" cy="738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14158515" y="1917106"/>
            <a:ext cx="706800" cy="738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6034" y="6736128"/>
            <a:ext cx="2719799" cy="2231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33094" y="7611001"/>
            <a:ext cx="2108876" cy="223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54299" y="8218213"/>
            <a:ext cx="1525351" cy="200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06013" y="8306508"/>
            <a:ext cx="2108875" cy="913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8143" y="7912481"/>
            <a:ext cx="2108875" cy="2310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5787" y="8967255"/>
            <a:ext cx="2108875" cy="113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98FAE0-899F-F13A-C539-D0C9A6CDDF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8793" y="6743413"/>
            <a:ext cx="2767150" cy="147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3B7847-851A-8D4F-2302-149F2C8522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7776" y="8367606"/>
            <a:ext cx="2581099" cy="1528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EABBD4-ED79-A44A-0AF0-6CBF00BC25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18144" y="6659951"/>
            <a:ext cx="2108877" cy="15816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220D41-CB3D-B662-E54E-5EFE257563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54401" y="5218924"/>
            <a:ext cx="3181182" cy="23858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361241-CD54-A0ED-6447-72D50C30C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29" y="132735"/>
            <a:ext cx="17904542" cy="100768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7A6F2D-8088-028E-A709-BC6B62E67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70" y="4716005"/>
            <a:ext cx="1401097" cy="829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076F10-634F-C807-2F86-EF70209A1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44" y="3748603"/>
            <a:ext cx="1152943" cy="1394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81DD52-DAD5-CC31-79EE-0B84CD2E820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587" y="3838115"/>
            <a:ext cx="1297858" cy="1215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DBA10E-81B2-A328-0A24-C9EFC454E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644" y="5233012"/>
            <a:ext cx="1528951" cy="612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45BE20-DCB9-D841-444E-AD7D339DD7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8539" y="4040719"/>
            <a:ext cx="1774688" cy="1328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6A3C58-54D1-38DF-AF7B-7121EAAAF8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8539" y="5539447"/>
            <a:ext cx="1413779" cy="1064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269C71-92F6-B9E1-092B-E55A74AFFB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898" y="5539447"/>
            <a:ext cx="1211211" cy="1614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9EE7B3-10CA-6C63-5364-ACF44C4ECF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27079" y="4395109"/>
            <a:ext cx="1211211" cy="9095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F334C2-9D5E-6AB5-FFA5-E0E3B1D5B2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89575" y="5233012"/>
            <a:ext cx="2182642" cy="19268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B9A361-522E-CE16-6AA1-E5CED2FB4E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06032" y="5020803"/>
            <a:ext cx="1524132" cy="20057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336FF7-BA79-4164-C6E7-B67F591FF6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55425" y="1926961"/>
            <a:ext cx="1706297" cy="18764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/>
        </p:nvSpPr>
        <p:spPr>
          <a:xfrm>
            <a:off x="1506554" y="852014"/>
            <a:ext cx="9560583" cy="101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99" b="1">
                <a:solidFill>
                  <a:srgbClr val="0892CD"/>
                </a:solidFill>
                <a:latin typeface="Roboto"/>
                <a:ea typeface="Roboto"/>
                <a:cs typeface="Roboto"/>
                <a:sym typeface="Roboto"/>
              </a:rPr>
              <a:t>Summary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1506554" y="1829533"/>
            <a:ext cx="9035688" cy="74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Add key points which will be included in the PICOF outcomes statement</a:t>
            </a:r>
            <a:endParaRPr/>
          </a:p>
          <a:p>
            <a:pPr marL="0" marR="0" lvl="0" indent="0" algn="l" rtl="0">
              <a:lnSpc>
                <a:spcPct val="134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99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 extrusionOk="0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1081850" y="3163250"/>
            <a:ext cx="12664800" cy="3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Impacts show clear signs of an El Niño event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Below-average sea level in the West Pacific, above normal in the central Pacific.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Strong westerlies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FSM first phase of El Niño: above-average rainfall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Increase in TC formation in the Eastern Pacific 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/>
          <p:nvPr/>
        </p:nvSpPr>
        <p:spPr>
          <a:xfrm>
            <a:off x="5138001" y="4327760"/>
            <a:ext cx="866346" cy="629184"/>
          </a:xfrm>
          <a:custGeom>
            <a:avLst/>
            <a:gdLst/>
            <a:ahLst/>
            <a:cxnLst/>
            <a:rect l="l" t="t" r="r" b="b"/>
            <a:pathLst>
              <a:path w="866346" h="629184" extrusionOk="0">
                <a:moveTo>
                  <a:pt x="0" y="0"/>
                </a:moveTo>
                <a:lnTo>
                  <a:pt x="866346" y="0"/>
                </a:lnTo>
                <a:lnTo>
                  <a:pt x="866346" y="629184"/>
                </a:lnTo>
                <a:lnTo>
                  <a:pt x="0" y="62918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0" y="-3333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382916" y="3722605"/>
            <a:ext cx="10376516" cy="60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>
                <a:solidFill>
                  <a:srgbClr val="072C4F"/>
                </a:solidFill>
                <a:latin typeface="Roboto"/>
                <a:ea typeface="Roboto"/>
                <a:cs typeface="Roboto"/>
                <a:sym typeface="Roboto"/>
              </a:rPr>
              <a:t>Contact </a:t>
            </a:r>
            <a:endParaRPr/>
          </a:p>
        </p:txBody>
      </p:sp>
      <p:sp>
        <p:nvSpPr>
          <p:cNvPr id="208" name="Google Shape;208;p19"/>
          <p:cNvSpPr txBox="1"/>
          <p:nvPr/>
        </p:nvSpPr>
        <p:spPr>
          <a:xfrm>
            <a:off x="4491517" y="5241956"/>
            <a:ext cx="215931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rgbClr val="072C4F"/>
                </a:solidFill>
                <a:latin typeface="Roboto"/>
                <a:ea typeface="Roboto"/>
                <a:cs typeface="Roboto"/>
                <a:sym typeface="Roboto"/>
              </a:rPr>
              <a:t>My Email</a:t>
            </a: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3114525" y="5603906"/>
            <a:ext cx="4913299" cy="623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dirty="0">
                <a:solidFill>
                  <a:srgbClr val="072C4F"/>
                </a:solidFill>
                <a:latin typeface="Roboto"/>
                <a:ea typeface="Roboto"/>
                <a:cs typeface="Roboto"/>
                <a:sym typeface="Roboto"/>
              </a:rPr>
              <a:t>wallace.Jacob@noaa.gov</a:t>
            </a:r>
            <a:endParaRPr dirty="0"/>
          </a:p>
        </p:txBody>
      </p:sp>
      <p:grpSp>
        <p:nvGrpSpPr>
          <p:cNvPr id="210" name="Google Shape;210;p19"/>
          <p:cNvGrpSpPr/>
          <p:nvPr/>
        </p:nvGrpSpPr>
        <p:grpSpPr>
          <a:xfrm>
            <a:off x="382916" y="387434"/>
            <a:ext cx="3479756" cy="1176286"/>
            <a:chOff x="0" y="0"/>
            <a:chExt cx="4639674" cy="1568381"/>
          </a:xfrm>
        </p:grpSpPr>
        <p:sp>
          <p:nvSpPr>
            <p:cNvPr id="211" name="Google Shape;211;p19"/>
            <p:cNvSpPr/>
            <p:nvPr/>
          </p:nvSpPr>
          <p:spPr>
            <a:xfrm>
              <a:off x="0" y="0"/>
              <a:ext cx="1153622" cy="1568381"/>
            </a:xfrm>
            <a:custGeom>
              <a:avLst/>
              <a:gdLst/>
              <a:ahLst/>
              <a:cxnLst/>
              <a:rect l="l" t="t" r="r" b="b"/>
              <a:pathLst>
                <a:path w="1153622" h="1568381" extrusionOk="0">
                  <a:moveTo>
                    <a:pt x="0" y="0"/>
                  </a:moveTo>
                  <a:lnTo>
                    <a:pt x="1153622" y="0"/>
                  </a:lnTo>
                  <a:lnTo>
                    <a:pt x="1153622" y="1568381"/>
                  </a:lnTo>
                  <a:lnTo>
                    <a:pt x="0" y="15683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9"/>
            <p:cNvSpPr/>
            <p:nvPr/>
          </p:nvSpPr>
          <p:spPr>
            <a:xfrm>
              <a:off x="1054303" y="162835"/>
              <a:ext cx="1301041" cy="1242711"/>
            </a:xfrm>
            <a:custGeom>
              <a:avLst/>
              <a:gdLst/>
              <a:ahLst/>
              <a:cxnLst/>
              <a:rect l="l" t="t" r="r" b="b"/>
              <a:pathLst>
                <a:path w="1301041" h="1242711" extrusionOk="0">
                  <a:moveTo>
                    <a:pt x="0" y="0"/>
                  </a:moveTo>
                  <a:lnTo>
                    <a:pt x="1301041" y="0"/>
                  </a:lnTo>
                  <a:lnTo>
                    <a:pt x="1301041" y="1242711"/>
                  </a:lnTo>
                  <a:lnTo>
                    <a:pt x="0" y="124271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9"/>
            <p:cNvSpPr/>
            <p:nvPr/>
          </p:nvSpPr>
          <p:spPr>
            <a:xfrm>
              <a:off x="2280093" y="350238"/>
              <a:ext cx="2359581" cy="867906"/>
            </a:xfrm>
            <a:custGeom>
              <a:avLst/>
              <a:gdLst/>
              <a:ahLst/>
              <a:cxnLst/>
              <a:rect l="l" t="t" r="r" b="b"/>
              <a:pathLst>
                <a:path w="2359581" h="867906" extrusionOk="0">
                  <a:moveTo>
                    <a:pt x="0" y="0"/>
                  </a:moveTo>
                  <a:lnTo>
                    <a:pt x="2359581" y="0"/>
                  </a:lnTo>
                  <a:lnTo>
                    <a:pt x="2359581" y="867905"/>
                  </a:lnTo>
                  <a:lnTo>
                    <a:pt x="0" y="8679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9"/>
            <p:cNvSpPr/>
            <p:nvPr/>
          </p:nvSpPr>
          <p:spPr>
            <a:xfrm>
              <a:off x="1152543" y="271961"/>
              <a:ext cx="1104562" cy="1024460"/>
            </a:xfrm>
            <a:custGeom>
              <a:avLst/>
              <a:gdLst/>
              <a:ahLst/>
              <a:cxnLst/>
              <a:rect l="l" t="t" r="r" b="b"/>
              <a:pathLst>
                <a:path w="1104562" h="1024460" extrusionOk="0">
                  <a:moveTo>
                    <a:pt x="0" y="0"/>
                  </a:moveTo>
                  <a:lnTo>
                    <a:pt x="1104562" y="0"/>
                  </a:lnTo>
                  <a:lnTo>
                    <a:pt x="1104562" y="1024459"/>
                  </a:lnTo>
                  <a:lnTo>
                    <a:pt x="0" y="10244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236</Words>
  <Application>Microsoft Office PowerPoint</Application>
  <PresentationFormat>Custom</PresentationFormat>
  <Paragraphs>39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Bebas Neue</vt:lpstr>
      <vt:lpstr>Arimo</vt:lpstr>
      <vt:lpstr>Lato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cosppac nms</cp:lastModifiedBy>
  <cp:revision>6</cp:revision>
  <dcterms:created xsi:type="dcterms:W3CDTF">2006-08-16T00:00:00Z</dcterms:created>
  <dcterms:modified xsi:type="dcterms:W3CDTF">2026-10-19T07:22:30Z</dcterms:modified>
</cp:coreProperties>
</file>