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56" r:id="rId2"/>
    <p:sldId id="257" r:id="rId3"/>
    <p:sldId id="277" r:id="rId4"/>
    <p:sldId id="263" r:id="rId5"/>
    <p:sldId id="283" r:id="rId6"/>
    <p:sldId id="287" r:id="rId7"/>
    <p:sldId id="288" r:id="rId8"/>
    <p:sldId id="289" r:id="rId9"/>
    <p:sldId id="279" r:id="rId10"/>
    <p:sldId id="280" r:id="rId11"/>
    <p:sldId id="282" r:id="rId12"/>
    <p:sldId id="278" r:id="rId13"/>
    <p:sldId id="275" r:id="rId14"/>
    <p:sldId id="286" r:id="rId15"/>
    <p:sldId id="261" r:id="rId16"/>
    <p:sldId id="262" r:id="rId17"/>
  </p:sldIdLst>
  <p:sldSz cx="18288000" cy="10287000"/>
  <p:notesSz cx="6858000" cy="9144000"/>
  <p:embeddedFontLst>
    <p:embeddedFont>
      <p:font typeface="Arimo Bold" panose="020B0604020202020204" charset="0"/>
      <p:regular r:id="rId19"/>
    </p:embeddedFont>
    <p:embeddedFont>
      <p:font typeface="Bebas Neue Bold" panose="020B0604020202020204" charset="0"/>
      <p:regular r:id="rId20"/>
      <p:bold r:id="rId21"/>
    </p:embeddedFon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Garet" panose="020B0604020202020204" charset="0"/>
      <p:regular r:id="rId28"/>
    </p:embeddedFont>
    <p:embeddedFont>
      <p:font typeface="Lato" panose="020B0604020202020204" charset="0"/>
      <p:regular r:id="rId29"/>
      <p:bold r:id="rId30"/>
      <p:italic r:id="rId31"/>
      <p:boldItalic r:id="rId32"/>
    </p:embeddedFont>
    <p:embeddedFont>
      <p:font typeface="Lato 1" panose="020B0604020202020204" charset="0"/>
      <p:regular r:id="rId33"/>
    </p:embeddedFont>
    <p:embeddedFont>
      <p:font typeface="Lato Bold" panose="020B0604020202020204" charset="0"/>
      <p:regular r:id="rId34"/>
    </p:embeddedFont>
    <p:embeddedFont>
      <p:font typeface="Poppins Bold" panose="020B0604020202020204" charset="0"/>
      <p:regular r:id="rId35"/>
    </p:embeddedFont>
    <p:embeddedFont>
      <p:font typeface="Roboto" panose="020B0604020202020204" charset="0"/>
      <p:regular r:id="rId36"/>
      <p:bold r:id="rId37"/>
      <p:italic r:id="rId38"/>
      <p:boldItalic r:id="rId39"/>
    </p:embeddedFont>
    <p:embeddedFont>
      <p:font typeface="Roboto Bold" panose="020B0604020202020204" charset="0"/>
      <p:regular r:id="rId40"/>
      <p:bold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0A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208" autoAdjust="0"/>
  </p:normalViewPr>
  <p:slideViewPr>
    <p:cSldViewPr>
      <p:cViewPr varScale="1">
        <p:scale>
          <a:sx n="54" d="100"/>
          <a:sy n="54" d="100"/>
        </p:scale>
        <p:origin x="754"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20" Type="http://schemas.openxmlformats.org/officeDocument/2006/relationships/font" Target="fonts/font2.fntdata"/><Relationship Id="rId41" Type="http://schemas.openxmlformats.org/officeDocument/2006/relationships/font" Target="fonts/font2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J"/>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F6DB88-AC8E-473E-9562-F2FE75486F9F}" type="datetimeFigureOut">
              <a:rPr lang="en-FJ" smtClean="0"/>
              <a:t>20/10/2026</a:t>
            </a:fld>
            <a:endParaRPr lang="en-FJ"/>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J"/>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FJ"/>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J"/>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116D92-F71F-4E72-ADBC-537EE255247D}" type="slidenum">
              <a:rPr lang="en-FJ" smtClean="0"/>
              <a:t>‹#›</a:t>
            </a:fld>
            <a:endParaRPr lang="en-FJ"/>
          </a:p>
        </p:txBody>
      </p:sp>
    </p:spTree>
    <p:extLst>
      <p:ext uri="{BB962C8B-B14F-4D97-AF65-F5344CB8AC3E}">
        <p14:creationId xmlns:p14="http://schemas.microsoft.com/office/powerpoint/2010/main" val="2735124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98116D92-F71F-4E72-ADBC-537EE255247D}" type="slidenum">
              <a:rPr lang="en-FJ" smtClean="0"/>
              <a:t>7</a:t>
            </a:fld>
            <a:endParaRPr lang="en-FJ"/>
          </a:p>
        </p:txBody>
      </p:sp>
    </p:spTree>
    <p:extLst>
      <p:ext uri="{BB962C8B-B14F-4D97-AF65-F5344CB8AC3E}">
        <p14:creationId xmlns:p14="http://schemas.microsoft.com/office/powerpoint/2010/main" val="2388086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108E34EC-15FB-42ED-B93E-1892750615B7}" type="slidenum">
              <a:rPr lang="en-FJ" smtClean="0"/>
              <a:t>12</a:t>
            </a:fld>
            <a:endParaRPr lang="en-FJ"/>
          </a:p>
        </p:txBody>
      </p:sp>
    </p:spTree>
    <p:extLst>
      <p:ext uri="{BB962C8B-B14F-4D97-AF65-F5344CB8AC3E}">
        <p14:creationId xmlns:p14="http://schemas.microsoft.com/office/powerpoint/2010/main" val="2070719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98116D92-F71F-4E72-ADBC-537EE255247D}" type="slidenum">
              <a:rPr lang="en-FJ" smtClean="0"/>
              <a:t>16</a:t>
            </a:fld>
            <a:endParaRPr lang="en-FJ"/>
          </a:p>
        </p:txBody>
      </p:sp>
    </p:spTree>
    <p:extLst>
      <p:ext uri="{BB962C8B-B14F-4D97-AF65-F5344CB8AC3E}">
        <p14:creationId xmlns:p14="http://schemas.microsoft.com/office/powerpoint/2010/main" val="496522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7.png"/><Relationship Id="rId4" Type="http://schemas.openxmlformats.org/officeDocument/2006/relationships/image" Target="../media/image10.jpe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jp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2.png"/><Relationship Id="rId4" Type="http://schemas.openxmlformats.org/officeDocument/2006/relationships/image" Target="../media/image11.jpe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5.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3.png"/><Relationship Id="rId7" Type="http://schemas.openxmlformats.org/officeDocument/2006/relationships/image" Target="../media/image12.png"/><Relationship Id="rId12"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44.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2.sv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hyperlink" Target="https://reliefweb.int/report/papua-new-guinea/papua-new-guinea-el-nino-snapshot-current-impacts-and-early-action-1-october-2026" TargetMode="External"/><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mailto:jruben@meteo.gov.vu" TargetMode="External"/><Relationship Id="rId3" Type="http://schemas.openxmlformats.org/officeDocument/2006/relationships/image" Target="../media/image51.png"/><Relationship Id="rId7" Type="http://schemas.openxmlformats.org/officeDocument/2006/relationships/hyperlink" Target="mailto:m.tugumana@met.gov.sb" TargetMode="External"/><Relationship Id="rId12"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mailto:Samisoni.Waqavakatoga@met.gov.fj" TargetMode="External"/><Relationship Id="rId11" Type="http://schemas.openxmlformats.org/officeDocument/2006/relationships/image" Target="../media/image56.png"/><Relationship Id="rId5" Type="http://schemas.openxmlformats.org/officeDocument/2006/relationships/image" Target="../media/image53.png"/><Relationship Id="rId10" Type="http://schemas.openxmlformats.org/officeDocument/2006/relationships/image" Target="../media/image55.png"/><Relationship Id="rId4" Type="http://schemas.openxmlformats.org/officeDocument/2006/relationships/image" Target="../media/image52.svg"/><Relationship Id="rId9"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155023" y="0"/>
            <a:ext cx="16558551" cy="10287000"/>
          </a:xfrm>
          <a:custGeom>
            <a:avLst/>
            <a:gdLst/>
            <a:ahLst/>
            <a:cxnLst/>
            <a:rect l="l" t="t" r="r" b="b"/>
            <a:pathLst>
              <a:path w="16558551" h="10287000">
                <a:moveTo>
                  <a:pt x="16558551" y="0"/>
                </a:moveTo>
                <a:lnTo>
                  <a:pt x="0" y="0"/>
                </a:lnTo>
                <a:lnTo>
                  <a:pt x="0" y="10287000"/>
                </a:lnTo>
                <a:lnTo>
                  <a:pt x="16558551" y="10287000"/>
                </a:lnTo>
                <a:lnTo>
                  <a:pt x="16558551" y="0"/>
                </a:lnTo>
                <a:close/>
              </a:path>
            </a:pathLst>
          </a:custGeom>
          <a:blipFill>
            <a:blip r:embed="rId2">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60397" y="-152239"/>
            <a:ext cx="10998633" cy="10439239"/>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p:nvPr/>
        </p:nvGrpSpPr>
        <p:grpSpPr>
          <a:xfrm>
            <a:off x="12240904" y="7172951"/>
            <a:ext cx="5018396" cy="1696403"/>
            <a:chOff x="0" y="0"/>
            <a:chExt cx="6691194" cy="2261870"/>
          </a:xfrm>
        </p:grpSpPr>
        <p:sp>
          <p:nvSpPr>
            <p:cNvPr id="7" name="Freeform 7"/>
            <p:cNvSpPr/>
            <p:nvPr/>
          </p:nvSpPr>
          <p:spPr>
            <a:xfrm>
              <a:off x="0" y="0"/>
              <a:ext cx="1663718" cy="2261870"/>
            </a:xfrm>
            <a:custGeom>
              <a:avLst/>
              <a:gdLst/>
              <a:ahLst/>
              <a:cxnLst/>
              <a:rect l="l" t="t" r="r" b="b"/>
              <a:pathLst>
                <a:path w="1663718" h="2261870">
                  <a:moveTo>
                    <a:pt x="0" y="0"/>
                  </a:moveTo>
                  <a:lnTo>
                    <a:pt x="1663718" y="0"/>
                  </a:lnTo>
                  <a:lnTo>
                    <a:pt x="1663718" y="2261870"/>
                  </a:lnTo>
                  <a:lnTo>
                    <a:pt x="0" y="226187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1520483" y="234836"/>
              <a:ext cx="1876321" cy="1792198"/>
            </a:xfrm>
            <a:custGeom>
              <a:avLst/>
              <a:gdLst/>
              <a:ahLst/>
              <a:cxnLst/>
              <a:rect l="l" t="t" r="r" b="b"/>
              <a:pathLst>
                <a:path w="1876321" h="1792198">
                  <a:moveTo>
                    <a:pt x="0" y="0"/>
                  </a:moveTo>
                  <a:lnTo>
                    <a:pt x="1876321" y="0"/>
                  </a:lnTo>
                  <a:lnTo>
                    <a:pt x="1876321" y="1792198"/>
                  </a:lnTo>
                  <a:lnTo>
                    <a:pt x="0" y="17921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3288280" y="505102"/>
              <a:ext cx="3402914" cy="1251667"/>
            </a:xfrm>
            <a:custGeom>
              <a:avLst/>
              <a:gdLst/>
              <a:ahLst/>
              <a:cxnLst/>
              <a:rect l="l" t="t" r="r" b="b"/>
              <a:pathLst>
                <a:path w="3402914" h="1251667">
                  <a:moveTo>
                    <a:pt x="0" y="0"/>
                  </a:moveTo>
                  <a:lnTo>
                    <a:pt x="3402914" y="0"/>
                  </a:lnTo>
                  <a:lnTo>
                    <a:pt x="3402914" y="1251667"/>
                  </a:lnTo>
                  <a:lnTo>
                    <a:pt x="0" y="1251667"/>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1662161" y="392213"/>
              <a:ext cx="1592965" cy="1477444"/>
            </a:xfrm>
            <a:custGeom>
              <a:avLst/>
              <a:gdLst/>
              <a:ahLst/>
              <a:cxnLst/>
              <a:rect l="l" t="t" r="r" b="b"/>
              <a:pathLst>
                <a:path w="1592965" h="1477444">
                  <a:moveTo>
                    <a:pt x="0" y="0"/>
                  </a:moveTo>
                  <a:lnTo>
                    <a:pt x="1592965" y="0"/>
                  </a:lnTo>
                  <a:lnTo>
                    <a:pt x="1592965" y="1477444"/>
                  </a:lnTo>
                  <a:lnTo>
                    <a:pt x="0" y="147744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grpSp>
      <p:grpSp>
        <p:nvGrpSpPr>
          <p:cNvPr id="11" name="Group 11"/>
          <p:cNvGrpSpPr/>
          <p:nvPr/>
        </p:nvGrpSpPr>
        <p:grpSpPr>
          <a:xfrm>
            <a:off x="13636527" y="9033384"/>
            <a:ext cx="4651473" cy="449832"/>
            <a:chOff x="0" y="0"/>
            <a:chExt cx="6201964" cy="599775"/>
          </a:xfrm>
        </p:grpSpPr>
        <p:sp>
          <p:nvSpPr>
            <p:cNvPr id="12" name="Freeform 12"/>
            <p:cNvSpPr/>
            <p:nvPr/>
          </p:nvSpPr>
          <p:spPr>
            <a:xfrm>
              <a:off x="0" y="0"/>
              <a:ext cx="599775" cy="599775"/>
            </a:xfrm>
            <a:custGeom>
              <a:avLst/>
              <a:gdLst/>
              <a:ahLst/>
              <a:cxnLst/>
              <a:rect l="l" t="t" r="r" b="b"/>
              <a:pathLst>
                <a:path w="599775" h="599775">
                  <a:moveTo>
                    <a:pt x="0" y="0"/>
                  </a:moveTo>
                  <a:lnTo>
                    <a:pt x="599775" y="0"/>
                  </a:lnTo>
                  <a:lnTo>
                    <a:pt x="599775" y="599775"/>
                  </a:lnTo>
                  <a:lnTo>
                    <a:pt x="0" y="5997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AU"/>
            </a:p>
          </p:txBody>
        </p:sp>
        <p:sp>
          <p:nvSpPr>
            <p:cNvPr id="13" name="TextBox 13"/>
            <p:cNvSpPr txBox="1"/>
            <p:nvPr/>
          </p:nvSpPr>
          <p:spPr>
            <a:xfrm>
              <a:off x="724315" y="23028"/>
              <a:ext cx="5477649" cy="515619"/>
            </a:xfrm>
            <a:prstGeom prst="rect">
              <a:avLst/>
            </a:prstGeom>
          </p:spPr>
          <p:txBody>
            <a:bodyPr lIns="0" tIns="0" rIns="0" bIns="0" rtlCol="0" anchor="t">
              <a:spAutoFit/>
            </a:bodyPr>
            <a:lstStyle/>
            <a:p>
              <a:pPr algn="l">
                <a:lnSpc>
                  <a:spcPts val="3360"/>
                </a:lnSpc>
              </a:pPr>
              <a:r>
                <a:rPr lang="en-US" sz="2400">
                  <a:solidFill>
                    <a:srgbClr val="000000"/>
                  </a:solidFill>
                  <a:latin typeface="Garet"/>
                  <a:ea typeface="Garet"/>
                  <a:cs typeface="Garet"/>
                  <a:sym typeface="Garet"/>
                </a:rPr>
                <a:t>www.pacificrcc.net</a:t>
              </a:r>
            </a:p>
          </p:txBody>
        </p:sp>
      </p:grpSp>
      <p:sp>
        <p:nvSpPr>
          <p:cNvPr id="14" name="TextBox 14"/>
          <p:cNvSpPr txBox="1"/>
          <p:nvPr/>
        </p:nvSpPr>
        <p:spPr>
          <a:xfrm>
            <a:off x="10838236" y="1666485"/>
            <a:ext cx="7379319" cy="3159603"/>
          </a:xfrm>
          <a:prstGeom prst="rect">
            <a:avLst/>
          </a:prstGeom>
        </p:spPr>
        <p:txBody>
          <a:bodyPr lIns="0" tIns="0" rIns="0" bIns="0" rtlCol="0" anchor="t">
            <a:spAutoFit/>
          </a:bodyPr>
          <a:lstStyle/>
          <a:p>
            <a:pPr algn="ctr">
              <a:lnSpc>
                <a:spcPts val="8100"/>
              </a:lnSpc>
            </a:pPr>
            <a:r>
              <a:rPr lang="en-US" sz="8019" b="1" spc="264">
                <a:solidFill>
                  <a:srgbClr val="E38E00"/>
                </a:solidFill>
                <a:latin typeface="Bebas Neue Bold"/>
                <a:ea typeface="Bebas Neue Bold"/>
                <a:cs typeface="Bebas Neue Bold"/>
                <a:sym typeface="Bebas Neue Bold"/>
              </a:rPr>
              <a:t>PACIFIC ISLANDS climate outlook forum-19</a:t>
            </a:r>
          </a:p>
        </p:txBody>
      </p:sp>
      <p:sp>
        <p:nvSpPr>
          <p:cNvPr id="15" name="TextBox 15"/>
          <p:cNvSpPr txBox="1"/>
          <p:nvPr/>
        </p:nvSpPr>
        <p:spPr>
          <a:xfrm>
            <a:off x="11032866" y="4765128"/>
            <a:ext cx="6990059" cy="1829434"/>
          </a:xfrm>
          <a:prstGeom prst="rect">
            <a:avLst/>
          </a:prstGeom>
        </p:spPr>
        <p:txBody>
          <a:bodyPr lIns="0" tIns="0" rIns="0" bIns="0" rtlCol="0" anchor="t">
            <a:spAutoFit/>
          </a:bodyPr>
          <a:lstStyle/>
          <a:p>
            <a:pPr algn="ctr">
              <a:lnSpc>
                <a:spcPts val="3640"/>
              </a:lnSpc>
            </a:pPr>
            <a:r>
              <a:rPr lang="en-US" sz="2600" b="1">
                <a:solidFill>
                  <a:srgbClr val="1F2122"/>
                </a:solidFill>
                <a:latin typeface="Arimo Bold"/>
                <a:ea typeface="Arimo Bold"/>
                <a:cs typeface="Arimo Bold"/>
                <a:sym typeface="Arimo Bold"/>
              </a:rPr>
              <a:t>20 - 21 OCTOBER, 2026</a:t>
            </a:r>
          </a:p>
          <a:p>
            <a:pPr algn="ctr">
              <a:lnSpc>
                <a:spcPts val="3640"/>
              </a:lnSpc>
            </a:pPr>
            <a:r>
              <a:rPr lang="en-US" sz="2600" b="1">
                <a:solidFill>
                  <a:srgbClr val="1F2122"/>
                </a:solidFill>
                <a:latin typeface="Arimo Bold"/>
                <a:ea typeface="Arimo Bold"/>
                <a:cs typeface="Arimo Bold"/>
                <a:sym typeface="Arimo Bold"/>
              </a:rPr>
              <a:t>HYBRID</a:t>
            </a:r>
          </a:p>
          <a:p>
            <a:pPr algn="ctr">
              <a:lnSpc>
                <a:spcPts val="3640"/>
              </a:lnSpc>
            </a:pPr>
            <a:r>
              <a:rPr lang="en-US" sz="2600" b="1">
                <a:solidFill>
                  <a:srgbClr val="1F2122"/>
                </a:solidFill>
                <a:latin typeface="Arimo Bold"/>
                <a:ea typeface="Arimo Bold"/>
                <a:cs typeface="Arimo Bold"/>
                <a:sym typeface="Arimo Bold"/>
              </a:rPr>
              <a:t>PORT MORESBY, PAPUA NEW GUINEA </a:t>
            </a:r>
          </a:p>
          <a:p>
            <a:pPr algn="ctr">
              <a:lnSpc>
                <a:spcPts val="3640"/>
              </a:lnSpc>
              <a:spcBef>
                <a:spcPct val="0"/>
              </a:spcBef>
            </a:pPr>
            <a:r>
              <a:rPr lang="en-US" sz="2600" b="1">
                <a:solidFill>
                  <a:srgbClr val="1F2122"/>
                </a:solidFill>
                <a:latin typeface="Arimo Bold"/>
                <a:ea typeface="Arimo Bold"/>
                <a:cs typeface="Arimo Bold"/>
                <a:sym typeface="Arimo Bold"/>
              </a:rPr>
              <a:t>&amp; ZOOM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r:embed="rId2">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9" name="AutoShape 9"/>
          <p:cNvSpPr/>
          <p:nvPr/>
        </p:nvSpPr>
        <p:spPr>
          <a:xfrm>
            <a:off x="11780104" y="3442076"/>
            <a:ext cx="1181508" cy="0"/>
          </a:xfrm>
          <a:prstGeom prst="line">
            <a:avLst/>
          </a:prstGeom>
          <a:ln w="76200" cap="flat">
            <a:solidFill>
              <a:srgbClr val="FABC25"/>
            </a:solidFill>
            <a:prstDash val="solid"/>
            <a:headEnd type="none" w="sm" len="sm"/>
            <a:tailEnd type="none" w="sm" len="sm"/>
          </a:ln>
        </p:spPr>
        <p:txBody>
          <a:bodyPr/>
          <a:lstStyle/>
          <a:p>
            <a:endParaRPr lang="en-AU"/>
          </a:p>
        </p:txBody>
      </p:sp>
      <p:sp>
        <p:nvSpPr>
          <p:cNvPr id="10" name="TextBox 10"/>
          <p:cNvSpPr txBox="1"/>
          <p:nvPr/>
        </p:nvSpPr>
        <p:spPr>
          <a:xfrm>
            <a:off x="7482417" y="2060168"/>
            <a:ext cx="9776883" cy="1795363"/>
          </a:xfrm>
          <a:prstGeom prst="rect">
            <a:avLst/>
          </a:prstGeom>
        </p:spPr>
        <p:txBody>
          <a:bodyPr wrap="square" lIns="0" tIns="0" rIns="0" bIns="0" rtlCol="0" anchor="t">
            <a:spAutoFit/>
          </a:bodyPr>
          <a:lstStyle/>
          <a:p>
            <a:pPr algn="ctr">
              <a:lnSpc>
                <a:spcPts val="6960"/>
              </a:lnSpc>
            </a:pPr>
            <a:r>
              <a:rPr lang="en-US" sz="6000" b="1" dirty="0">
                <a:solidFill>
                  <a:srgbClr val="0892CD"/>
                </a:solidFill>
                <a:latin typeface="Roboto Bold"/>
                <a:ea typeface="Roboto Bold"/>
                <a:cs typeface="Roboto Bold"/>
                <a:sym typeface="Roboto Bold"/>
              </a:rPr>
              <a:t>Melanesia-sub Region Climate Impacts</a:t>
            </a:r>
          </a:p>
        </p:txBody>
      </p:sp>
      <p:sp>
        <p:nvSpPr>
          <p:cNvPr id="12" name="TextBox 12"/>
          <p:cNvSpPr txBox="1"/>
          <p:nvPr/>
        </p:nvSpPr>
        <p:spPr>
          <a:xfrm>
            <a:off x="7482417" y="802005"/>
            <a:ext cx="9776883" cy="453390"/>
          </a:xfrm>
          <a:prstGeom prst="rect">
            <a:avLst/>
          </a:prstGeom>
        </p:spPr>
        <p:txBody>
          <a:bodyPr lIns="0" tIns="0" rIns="0" bIns="0" rtlCol="0" anchor="t">
            <a:spAutoFit/>
          </a:bodyPr>
          <a:lstStyle/>
          <a:p>
            <a:pPr algn="ctr">
              <a:lnSpc>
                <a:spcPts val="3480"/>
              </a:lnSpc>
            </a:pPr>
            <a:r>
              <a:rPr lang="en-US" sz="3000" b="1">
                <a:solidFill>
                  <a:srgbClr val="E38E00"/>
                </a:solidFill>
                <a:latin typeface="Roboto Bold"/>
                <a:ea typeface="Roboto Bold"/>
                <a:cs typeface="Roboto Bold"/>
                <a:sym typeface="Roboto Bold"/>
              </a:rPr>
              <a:t>PICOF-19</a:t>
            </a:r>
          </a:p>
        </p:txBody>
      </p:sp>
      <p:grpSp>
        <p:nvGrpSpPr>
          <p:cNvPr id="13" name="Group 13"/>
          <p:cNvGrpSpPr/>
          <p:nvPr/>
        </p:nvGrpSpPr>
        <p:grpSpPr>
          <a:xfrm>
            <a:off x="8030211" y="7226127"/>
            <a:ext cx="3344231" cy="1130473"/>
            <a:chOff x="0" y="0"/>
            <a:chExt cx="4458974" cy="1507298"/>
          </a:xfrm>
        </p:grpSpPr>
        <p:sp>
          <p:nvSpPr>
            <p:cNvPr id="14" name="Freeform 14"/>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5" name="Freeform 15"/>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6" name="Freeform 16"/>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7" name="Freeform 17"/>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19" name="Picture 18">
            <a:extLst>
              <a:ext uri="{FF2B5EF4-FFF2-40B4-BE49-F238E27FC236}">
                <a16:creationId xmlns:a16="http://schemas.microsoft.com/office/drawing/2014/main" id="{E3DF393D-8898-4286-A40E-11D8488158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82400" y="6467426"/>
            <a:ext cx="6431837" cy="354360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r:embed="rId2">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9" name="AutoShape 9"/>
          <p:cNvSpPr/>
          <p:nvPr/>
        </p:nvSpPr>
        <p:spPr>
          <a:xfrm>
            <a:off x="11780104" y="3442076"/>
            <a:ext cx="1181508" cy="0"/>
          </a:xfrm>
          <a:prstGeom prst="line">
            <a:avLst/>
          </a:prstGeom>
          <a:ln w="76200" cap="flat">
            <a:solidFill>
              <a:srgbClr val="FABC25"/>
            </a:solidFill>
            <a:prstDash val="solid"/>
            <a:headEnd type="none" w="sm" len="sm"/>
            <a:tailEnd type="none" w="sm" len="sm"/>
          </a:ln>
        </p:spPr>
        <p:txBody>
          <a:bodyPr/>
          <a:lstStyle/>
          <a:p>
            <a:endParaRPr lang="en-AU"/>
          </a:p>
        </p:txBody>
      </p:sp>
      <p:sp>
        <p:nvSpPr>
          <p:cNvPr id="10" name="TextBox 10"/>
          <p:cNvSpPr txBox="1"/>
          <p:nvPr/>
        </p:nvSpPr>
        <p:spPr>
          <a:xfrm>
            <a:off x="7482417" y="2060168"/>
            <a:ext cx="9776883" cy="897682"/>
          </a:xfrm>
          <a:prstGeom prst="rect">
            <a:avLst/>
          </a:prstGeom>
        </p:spPr>
        <p:txBody>
          <a:bodyPr wrap="square" lIns="0" tIns="0" rIns="0" bIns="0" rtlCol="0" anchor="t">
            <a:spAutoFit/>
          </a:bodyPr>
          <a:lstStyle/>
          <a:p>
            <a:pPr algn="ctr">
              <a:lnSpc>
                <a:spcPts val="6960"/>
              </a:lnSpc>
            </a:pPr>
            <a:r>
              <a:rPr lang="en-US" sz="6000" b="1" dirty="0">
                <a:solidFill>
                  <a:srgbClr val="0892CD"/>
                </a:solidFill>
                <a:latin typeface="Roboto Bold"/>
                <a:ea typeface="Roboto Bold"/>
                <a:cs typeface="Roboto Bold"/>
                <a:sym typeface="Roboto Bold"/>
              </a:rPr>
              <a:t>Fiji Climate Impacts</a:t>
            </a:r>
          </a:p>
        </p:txBody>
      </p:sp>
      <p:sp>
        <p:nvSpPr>
          <p:cNvPr id="11" name="TextBox 11"/>
          <p:cNvSpPr txBox="1"/>
          <p:nvPr/>
        </p:nvSpPr>
        <p:spPr>
          <a:xfrm>
            <a:off x="6512518" y="3816222"/>
            <a:ext cx="11716680" cy="1327278"/>
          </a:xfrm>
          <a:prstGeom prst="rect">
            <a:avLst/>
          </a:prstGeom>
        </p:spPr>
        <p:txBody>
          <a:bodyPr lIns="0" tIns="0" rIns="0" bIns="0" rtlCol="0" anchor="t">
            <a:spAutoFit/>
          </a:bodyPr>
          <a:lstStyle/>
          <a:p>
            <a:pPr algn="ctr">
              <a:lnSpc>
                <a:spcPts val="3791"/>
              </a:lnSpc>
            </a:pPr>
            <a:r>
              <a:rPr lang="en-US" sz="2399" b="1" dirty="0">
                <a:solidFill>
                  <a:srgbClr val="000000"/>
                </a:solidFill>
                <a:latin typeface="Lato Bold"/>
                <a:ea typeface="Lato Bold"/>
                <a:cs typeface="Lato Bold"/>
                <a:sym typeface="Lato Bold"/>
              </a:rPr>
              <a:t>Samisoni Waqavakatoga </a:t>
            </a:r>
          </a:p>
          <a:p>
            <a:pPr algn="ctr">
              <a:lnSpc>
                <a:spcPts val="3475"/>
              </a:lnSpc>
            </a:pPr>
            <a:r>
              <a:rPr lang="en-US" sz="2199" dirty="0">
                <a:solidFill>
                  <a:srgbClr val="000000"/>
                </a:solidFill>
                <a:latin typeface="Lato"/>
                <a:ea typeface="Lato"/>
                <a:cs typeface="Lato"/>
                <a:sym typeface="Lato"/>
              </a:rPr>
              <a:t>Principal Scientific Officer</a:t>
            </a:r>
          </a:p>
          <a:p>
            <a:pPr algn="ctr">
              <a:lnSpc>
                <a:spcPts val="3475"/>
              </a:lnSpc>
            </a:pPr>
            <a:r>
              <a:rPr lang="en-US" sz="2199" dirty="0">
                <a:solidFill>
                  <a:srgbClr val="000000"/>
                </a:solidFill>
                <a:latin typeface="Lato"/>
                <a:ea typeface="Lato"/>
                <a:cs typeface="Lato"/>
                <a:sym typeface="Lato"/>
              </a:rPr>
              <a:t>Fiji Meteorological Service</a:t>
            </a:r>
          </a:p>
        </p:txBody>
      </p:sp>
      <p:sp>
        <p:nvSpPr>
          <p:cNvPr id="12" name="TextBox 12"/>
          <p:cNvSpPr txBox="1"/>
          <p:nvPr/>
        </p:nvSpPr>
        <p:spPr>
          <a:xfrm>
            <a:off x="7482417" y="802005"/>
            <a:ext cx="9776883" cy="453390"/>
          </a:xfrm>
          <a:prstGeom prst="rect">
            <a:avLst/>
          </a:prstGeom>
        </p:spPr>
        <p:txBody>
          <a:bodyPr lIns="0" tIns="0" rIns="0" bIns="0" rtlCol="0" anchor="t">
            <a:spAutoFit/>
          </a:bodyPr>
          <a:lstStyle/>
          <a:p>
            <a:pPr algn="ctr">
              <a:lnSpc>
                <a:spcPts val="3480"/>
              </a:lnSpc>
            </a:pPr>
            <a:r>
              <a:rPr lang="en-US" sz="3000" b="1">
                <a:solidFill>
                  <a:srgbClr val="E38E00"/>
                </a:solidFill>
                <a:latin typeface="Roboto Bold"/>
                <a:ea typeface="Roboto Bold"/>
                <a:cs typeface="Roboto Bold"/>
                <a:sym typeface="Roboto Bold"/>
              </a:rPr>
              <a:t>PICOF-19</a:t>
            </a:r>
          </a:p>
        </p:txBody>
      </p:sp>
      <p:grpSp>
        <p:nvGrpSpPr>
          <p:cNvPr id="13" name="Group 13"/>
          <p:cNvGrpSpPr/>
          <p:nvPr/>
        </p:nvGrpSpPr>
        <p:grpSpPr>
          <a:xfrm>
            <a:off x="8030211" y="7226127"/>
            <a:ext cx="3344231" cy="1130473"/>
            <a:chOff x="0" y="0"/>
            <a:chExt cx="4458974" cy="1507298"/>
          </a:xfrm>
        </p:grpSpPr>
        <p:sp>
          <p:nvSpPr>
            <p:cNvPr id="14" name="Freeform 14"/>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5" name="Freeform 15"/>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6" name="Freeform 16"/>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7" name="Freeform 17"/>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20" name="Picture 19">
            <a:extLst>
              <a:ext uri="{FF2B5EF4-FFF2-40B4-BE49-F238E27FC236}">
                <a16:creationId xmlns:a16="http://schemas.microsoft.com/office/drawing/2014/main" id="{6380F101-6167-42EC-AD07-7197606EEE23}"/>
              </a:ext>
            </a:extLst>
          </p:cNvPr>
          <p:cNvPicPr>
            <a:picLocks noChangeAspect="1"/>
          </p:cNvPicPr>
          <p:nvPr/>
        </p:nvPicPr>
        <p:blipFill>
          <a:blip r:embed="rId10"/>
          <a:stretch>
            <a:fillRect/>
          </a:stretch>
        </p:blipFill>
        <p:spPr>
          <a:xfrm>
            <a:off x="12725400" y="7145744"/>
            <a:ext cx="3609975" cy="1076325"/>
          </a:xfrm>
          <a:prstGeom prst="rect">
            <a:avLst/>
          </a:prstGeom>
        </p:spPr>
      </p:pic>
    </p:spTree>
    <p:extLst>
      <p:ext uri="{BB962C8B-B14F-4D97-AF65-F5344CB8AC3E}">
        <p14:creationId xmlns:p14="http://schemas.microsoft.com/office/powerpoint/2010/main" val="251985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80826"/>
            <a:ext cx="18288000" cy="8417383"/>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sp>
        <p:nvSpPr>
          <p:cNvPr id="11" name="TextBox 6">
            <a:extLst>
              <a:ext uri="{FF2B5EF4-FFF2-40B4-BE49-F238E27FC236}">
                <a16:creationId xmlns:a16="http://schemas.microsoft.com/office/drawing/2014/main" id="{A9A9708B-1396-4ED7-A5EF-BA4F87E472B1}"/>
              </a:ext>
            </a:extLst>
          </p:cNvPr>
          <p:cNvSpPr txBox="1"/>
          <p:nvPr/>
        </p:nvSpPr>
        <p:spPr>
          <a:xfrm>
            <a:off x="4953000" y="312044"/>
            <a:ext cx="9560583" cy="1015619"/>
          </a:xfrm>
          <a:prstGeom prst="rect">
            <a:avLst/>
          </a:prstGeom>
        </p:spPr>
        <p:txBody>
          <a:bodyPr lIns="0" tIns="0" rIns="0" bIns="0" rtlCol="0" anchor="t">
            <a:spAutoFit/>
          </a:bodyPr>
          <a:lstStyle/>
          <a:p>
            <a:pPr algn="l">
              <a:lnSpc>
                <a:spcPts val="7887"/>
              </a:lnSpc>
            </a:pPr>
            <a:r>
              <a:rPr lang="en-US" sz="6799" b="1" dirty="0">
                <a:solidFill>
                  <a:srgbClr val="072C4F"/>
                </a:solidFill>
                <a:latin typeface="Roboto Bold"/>
                <a:ea typeface="Roboto Bold"/>
                <a:cs typeface="Roboto Bold"/>
                <a:sym typeface="Roboto Bold"/>
              </a:rPr>
              <a:t>Impacts  </a:t>
            </a:r>
          </a:p>
        </p:txBody>
      </p:sp>
      <p:sp>
        <p:nvSpPr>
          <p:cNvPr id="12" name="TextBox 7">
            <a:extLst>
              <a:ext uri="{FF2B5EF4-FFF2-40B4-BE49-F238E27FC236}">
                <a16:creationId xmlns:a16="http://schemas.microsoft.com/office/drawing/2014/main" id="{CD46B59F-E779-4DDE-8E05-AC63246C6C0A}"/>
              </a:ext>
            </a:extLst>
          </p:cNvPr>
          <p:cNvSpPr txBox="1"/>
          <p:nvPr/>
        </p:nvSpPr>
        <p:spPr>
          <a:xfrm>
            <a:off x="342900" y="1059746"/>
            <a:ext cx="13073350" cy="1082797"/>
          </a:xfrm>
          <a:prstGeom prst="rect">
            <a:avLst/>
          </a:prstGeom>
        </p:spPr>
        <p:txBody>
          <a:bodyPr wrap="square" lIns="0" tIns="0" rIns="0" bIns="0" rtlCol="0" anchor="t">
            <a:spAutoFit/>
          </a:bodyPr>
          <a:lstStyle/>
          <a:p>
            <a:pPr>
              <a:lnSpc>
                <a:spcPts val="2947"/>
              </a:lnSpc>
            </a:pPr>
            <a:r>
              <a:rPr lang="en-US" sz="2199" dirty="0">
                <a:solidFill>
                  <a:srgbClr val="004590"/>
                </a:solidFill>
                <a:latin typeface="Lato 1"/>
                <a:ea typeface="Lato 1"/>
                <a:cs typeface="Lato 1"/>
              </a:rPr>
              <a:t>Period: May – October 2026 </a:t>
            </a:r>
          </a:p>
          <a:p>
            <a:pPr>
              <a:lnSpc>
                <a:spcPts val="2947"/>
              </a:lnSpc>
            </a:pPr>
            <a:r>
              <a:rPr lang="en-US" sz="2199" dirty="0">
                <a:solidFill>
                  <a:srgbClr val="004590"/>
                </a:solidFill>
                <a:latin typeface="Lato 1"/>
                <a:ea typeface="Lato 1"/>
                <a:cs typeface="Lato 1"/>
              </a:rPr>
              <a:t>Country: FIJI</a:t>
            </a:r>
          </a:p>
          <a:p>
            <a:pPr>
              <a:lnSpc>
                <a:spcPts val="2947"/>
              </a:lnSpc>
            </a:pPr>
            <a:r>
              <a:rPr lang="en-US" sz="2199" dirty="0">
                <a:solidFill>
                  <a:srgbClr val="004590"/>
                </a:solidFill>
                <a:latin typeface="Lato 1"/>
                <a:ea typeface="Lato 1"/>
                <a:cs typeface="Lato 1"/>
              </a:rPr>
              <a:t>ENSO phase: El Nino</a:t>
            </a:r>
            <a:endParaRPr lang="en-US" sz="2200" dirty="0">
              <a:solidFill>
                <a:schemeClr val="tx2"/>
              </a:solidFill>
              <a:latin typeface="Lato 1" panose="020B0604020202020204" charset="0"/>
              <a:ea typeface="Lato 1" panose="020B0604020202020204" charset="0"/>
              <a:cs typeface="Lato 1" panose="020B0604020202020204" charset="0"/>
            </a:endParaRPr>
          </a:p>
        </p:txBody>
      </p:sp>
      <p:sp>
        <p:nvSpPr>
          <p:cNvPr id="14" name="Freeform 9">
            <a:extLst>
              <a:ext uri="{FF2B5EF4-FFF2-40B4-BE49-F238E27FC236}">
                <a16:creationId xmlns:a16="http://schemas.microsoft.com/office/drawing/2014/main" id="{B4DCE72C-53C3-441B-B576-8012743145E0}"/>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aphicFrame>
        <p:nvGraphicFramePr>
          <p:cNvPr id="15" name="Table 14">
            <a:extLst>
              <a:ext uri="{FF2B5EF4-FFF2-40B4-BE49-F238E27FC236}">
                <a16:creationId xmlns:a16="http://schemas.microsoft.com/office/drawing/2014/main" id="{34055560-1B0E-4F63-B016-714F2097BF25}"/>
              </a:ext>
            </a:extLst>
          </p:cNvPr>
          <p:cNvGraphicFramePr>
            <a:graphicFrameLocks noGrp="1"/>
          </p:cNvGraphicFramePr>
          <p:nvPr>
            <p:extLst>
              <p:ext uri="{D42A27DB-BD31-4B8C-83A1-F6EECF244321}">
                <p14:modId xmlns:p14="http://schemas.microsoft.com/office/powerpoint/2010/main" val="3992331721"/>
              </p:ext>
            </p:extLst>
          </p:nvPr>
        </p:nvGraphicFramePr>
        <p:xfrm>
          <a:off x="317500" y="2250911"/>
          <a:ext cx="17297400" cy="7036846"/>
        </p:xfrm>
        <a:graphic>
          <a:graphicData uri="http://schemas.openxmlformats.org/drawingml/2006/table">
            <a:tbl>
              <a:tblPr>
                <a:tableStyleId>{35758FB7-9AC5-4552-8A53-C91805E547FA}</a:tableStyleId>
              </a:tblPr>
              <a:tblGrid>
                <a:gridCol w="1121994">
                  <a:extLst>
                    <a:ext uri="{9D8B030D-6E8A-4147-A177-3AD203B41FA5}">
                      <a16:colId xmlns:a16="http://schemas.microsoft.com/office/drawing/2014/main" val="3313951745"/>
                    </a:ext>
                  </a:extLst>
                </a:gridCol>
                <a:gridCol w="2419156">
                  <a:extLst>
                    <a:ext uri="{9D8B030D-6E8A-4147-A177-3AD203B41FA5}">
                      <a16:colId xmlns:a16="http://schemas.microsoft.com/office/drawing/2014/main" val="379008381"/>
                    </a:ext>
                  </a:extLst>
                </a:gridCol>
                <a:gridCol w="1427339">
                  <a:extLst>
                    <a:ext uri="{9D8B030D-6E8A-4147-A177-3AD203B41FA5}">
                      <a16:colId xmlns:a16="http://schemas.microsoft.com/office/drawing/2014/main" val="2651575046"/>
                    </a:ext>
                  </a:extLst>
                </a:gridCol>
                <a:gridCol w="3007111">
                  <a:extLst>
                    <a:ext uri="{9D8B030D-6E8A-4147-A177-3AD203B41FA5}">
                      <a16:colId xmlns:a16="http://schemas.microsoft.com/office/drawing/2014/main" val="3611285209"/>
                    </a:ext>
                  </a:extLst>
                </a:gridCol>
                <a:gridCol w="4325844">
                  <a:extLst>
                    <a:ext uri="{9D8B030D-6E8A-4147-A177-3AD203B41FA5}">
                      <a16:colId xmlns:a16="http://schemas.microsoft.com/office/drawing/2014/main" val="1284092556"/>
                    </a:ext>
                  </a:extLst>
                </a:gridCol>
                <a:gridCol w="1694966">
                  <a:extLst>
                    <a:ext uri="{9D8B030D-6E8A-4147-A177-3AD203B41FA5}">
                      <a16:colId xmlns:a16="http://schemas.microsoft.com/office/drawing/2014/main" val="1297077820"/>
                    </a:ext>
                  </a:extLst>
                </a:gridCol>
                <a:gridCol w="2105325">
                  <a:extLst>
                    <a:ext uri="{9D8B030D-6E8A-4147-A177-3AD203B41FA5}">
                      <a16:colId xmlns:a16="http://schemas.microsoft.com/office/drawing/2014/main" val="542732777"/>
                    </a:ext>
                  </a:extLst>
                </a:gridCol>
                <a:gridCol w="1195665">
                  <a:extLst>
                    <a:ext uri="{9D8B030D-6E8A-4147-A177-3AD203B41FA5}">
                      <a16:colId xmlns:a16="http://schemas.microsoft.com/office/drawing/2014/main" val="2736901903"/>
                    </a:ext>
                  </a:extLst>
                </a:gridCol>
              </a:tblGrid>
              <a:tr h="630295">
                <a:tc>
                  <a:txBody>
                    <a:bodyPr/>
                    <a:lstStyle/>
                    <a:p>
                      <a:pPr algn="l" fontAlgn="b"/>
                      <a:endParaRPr lang="en-AU" sz="1800" b="0"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Synoptic Situation</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Type of Hazard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Impacts</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Image</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Lat/Long</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Sectors affected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No. of Deaths</a:t>
                      </a:r>
                      <a:endParaRPr lang="en-AU" sz="1800" b="1" i="0" u="none" strike="noStrike" dirty="0">
                        <a:solidFill>
                          <a:srgbClr val="000000"/>
                        </a:solidFill>
                        <a:effectLst/>
                        <a:latin typeface="+mn-lt"/>
                      </a:endParaRPr>
                    </a:p>
                  </a:txBody>
                  <a:tcPr marL="5561" marR="5561" marT="5561" marB="0" anchor="b"/>
                </a:tc>
                <a:extLst>
                  <a:ext uri="{0D108BD9-81ED-4DB2-BD59-A6C34878D82A}">
                    <a16:rowId xmlns:a16="http://schemas.microsoft.com/office/drawing/2014/main" val="2071125876"/>
                  </a:ext>
                </a:extLst>
              </a:tr>
              <a:tr h="2977057">
                <a:tc>
                  <a:txBody>
                    <a:bodyPr/>
                    <a:lstStyle/>
                    <a:p>
                      <a:pPr algn="l" fontAlgn="b"/>
                      <a:r>
                        <a:rPr lang="en-AU" sz="1800" b="1" i="0" u="none" strike="noStrike" dirty="0">
                          <a:solidFill>
                            <a:srgbClr val="000000"/>
                          </a:solidFill>
                          <a:effectLst/>
                          <a:latin typeface="+mn-lt"/>
                        </a:rPr>
                        <a:t>1</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El Niño-driven dry conditions reduced rainfall and depleted rainwater harvesting systems, causing water shortages and health concerns</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Water Shortage</a:t>
                      </a:r>
                      <a:r>
                        <a:rPr lang="en-AU" sz="1800" b="1" kern="1200" dirty="0">
                          <a:solidFill>
                            <a:schemeClr val="dk1"/>
                          </a:solidFill>
                          <a:effectLst/>
                          <a:latin typeface="+mn-lt"/>
                          <a:ea typeface="+mn-ea"/>
                          <a:cs typeface="+mn-cs"/>
                        </a:rPr>
                        <a:t>, </a:t>
                      </a:r>
                      <a:r>
                        <a:rPr lang="en-AU" sz="1800" kern="1200" dirty="0">
                          <a:solidFill>
                            <a:schemeClr val="dk1"/>
                          </a:solidFill>
                          <a:effectLst/>
                          <a:latin typeface="+mn-lt"/>
                          <a:ea typeface="+mn-ea"/>
                          <a:cs typeface="+mn-cs"/>
                        </a:rPr>
                        <a:t>with associated</a:t>
                      </a:r>
                      <a:r>
                        <a:rPr lang="en-AU" sz="1800" b="1" kern="1200" dirty="0">
                          <a:solidFill>
                            <a:schemeClr val="dk1"/>
                          </a:solidFill>
                          <a:effectLst/>
                          <a:latin typeface="+mn-lt"/>
                          <a:ea typeface="+mn-ea"/>
                          <a:cs typeface="+mn-cs"/>
                        </a:rPr>
                        <a:t> </a:t>
                      </a:r>
                      <a:r>
                        <a:rPr lang="en-AU" sz="1800" b="0" kern="1200" dirty="0">
                          <a:solidFill>
                            <a:schemeClr val="dk1"/>
                          </a:solidFill>
                          <a:effectLst/>
                          <a:latin typeface="+mn-lt"/>
                          <a:ea typeface="+mn-ea"/>
                          <a:cs typeface="+mn-cs"/>
                        </a:rPr>
                        <a:t>waterborne health impacts</a:t>
                      </a:r>
                      <a:endParaRPr lang="en-AU" sz="1800" b="0" i="0" u="none" strike="noStrike" dirty="0">
                        <a:solidFill>
                          <a:srgbClr val="000000"/>
                        </a:solidFill>
                        <a:effectLst/>
                        <a:latin typeface="+mn-lt"/>
                      </a:endParaRPr>
                    </a:p>
                  </a:txBody>
                  <a:tcPr marL="5561" marR="5561" marT="5561" marB="0"/>
                </a:tc>
                <a:tc>
                  <a:txBody>
                    <a:bodyPr/>
                    <a:lstStyle/>
                    <a:p>
                      <a:pPr algn="l"/>
                      <a:r>
                        <a:rPr lang="en-AU" sz="1800" kern="1200" dirty="0">
                          <a:solidFill>
                            <a:schemeClr val="dk1"/>
                          </a:solidFill>
                          <a:effectLst/>
                          <a:latin typeface="+mn-lt"/>
                          <a:ea typeface="+mn-ea"/>
                          <a:cs typeface="+mn-cs"/>
                        </a:rPr>
                        <a:t>Prolonged dry conditions depleted rainwater harvesting systems, causing critical water shortages and an increase in diarrhoea cases.</a:t>
                      </a:r>
                      <a:endParaRPr lang="en-US" sz="1800" dirty="0">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t>MLC </a:t>
                      </a:r>
                      <a:r>
                        <a:rPr lang="en-US" sz="1400" i="1" dirty="0" err="1"/>
                        <a:t>Vatulawa</a:t>
                      </a:r>
                      <a:r>
                        <a:rPr lang="en-US" sz="1400" i="1" dirty="0"/>
                        <a:t> delivering emergency water supplies to </a:t>
                      </a:r>
                      <a:r>
                        <a:rPr lang="en-US" sz="1400" i="1" dirty="0" err="1"/>
                        <a:t>Batiki</a:t>
                      </a:r>
                      <a:r>
                        <a:rPr lang="en-US" sz="1400" i="1" dirty="0"/>
                        <a:t> Island in response to drought and El Niño impacts on September 21. Source: Fiji Sun</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17.783° S</a:t>
                      </a:r>
                    </a:p>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179.150° E</a:t>
                      </a: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Water supply, Health, Education, Communities/Livelihoods </a:t>
                      </a:r>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i="0" u="none" strike="noStrike" dirty="0">
                          <a:solidFill>
                            <a:srgbClr val="000000"/>
                          </a:solidFill>
                          <a:effectLst/>
                          <a:latin typeface="+mn-lt"/>
                        </a:rPr>
                        <a:t>0</a:t>
                      </a:r>
                    </a:p>
                  </a:txBody>
                  <a:tcPr marL="5561" marR="5561" marT="5561" marB="0"/>
                </a:tc>
                <a:extLst>
                  <a:ext uri="{0D108BD9-81ED-4DB2-BD59-A6C34878D82A}">
                    <a16:rowId xmlns:a16="http://schemas.microsoft.com/office/drawing/2014/main" val="3513378655"/>
                  </a:ext>
                </a:extLst>
              </a:tr>
              <a:tr h="3261550">
                <a:tc>
                  <a:txBody>
                    <a:bodyPr/>
                    <a:lstStyle/>
                    <a:p>
                      <a:pPr algn="l" fontAlgn="b"/>
                      <a:r>
                        <a:rPr lang="en-AU" sz="1800" b="1" i="0" u="none" strike="noStrike" dirty="0">
                          <a:solidFill>
                            <a:srgbClr val="000000"/>
                          </a:solidFill>
                          <a:effectLst/>
                          <a:latin typeface="+mn-lt"/>
                        </a:rPr>
                        <a:t>2</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El Niño-driven prolonged dry conditions</a:t>
                      </a:r>
                      <a:r>
                        <a:rPr lang="en-AU" sz="1800" kern="1200" dirty="0">
                          <a:solidFill>
                            <a:schemeClr val="dk1"/>
                          </a:solidFill>
                          <a:effectLst/>
                          <a:latin typeface="+mn-lt"/>
                          <a:ea typeface="+mn-ea"/>
                          <a:cs typeface="+mn-cs"/>
                        </a:rPr>
                        <a:t> caused reduced rainfall, water shortages and drying pasture in the </a:t>
                      </a:r>
                      <a:r>
                        <a:rPr lang="en-AU" sz="1800" kern="1200" dirty="0" err="1">
                          <a:solidFill>
                            <a:schemeClr val="dk1"/>
                          </a:solidFill>
                          <a:effectLst/>
                          <a:latin typeface="+mn-lt"/>
                          <a:ea typeface="+mn-ea"/>
                          <a:cs typeface="+mn-cs"/>
                        </a:rPr>
                        <a:t>Rakiraki</a:t>
                      </a:r>
                      <a:r>
                        <a:rPr lang="en-AU" sz="1800" kern="1200" dirty="0">
                          <a:solidFill>
                            <a:schemeClr val="dk1"/>
                          </a:solidFill>
                          <a:effectLst/>
                          <a:latin typeface="+mn-lt"/>
                          <a:ea typeface="+mn-ea"/>
                          <a:cs typeface="+mn-cs"/>
                        </a:rPr>
                        <a:t> area.</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i="0" u="none" strike="noStrike" dirty="0">
                          <a:solidFill>
                            <a:srgbClr val="000000"/>
                          </a:solidFill>
                          <a:effectLst/>
                          <a:latin typeface="+mn-lt"/>
                        </a:rPr>
                        <a:t> Dry Spell</a:t>
                      </a:r>
                    </a:p>
                  </a:txBody>
                  <a:tcPr marL="5561" marR="5561" marT="5561" marB="0"/>
                </a:tc>
                <a:tc>
                  <a:txBody>
                    <a:bodyPr/>
                    <a:lstStyle/>
                    <a:p>
                      <a:pPr algn="l"/>
                      <a:r>
                        <a:rPr lang="en-AU" sz="1800" kern="1200" dirty="0">
                          <a:solidFill>
                            <a:schemeClr val="dk1"/>
                          </a:solidFill>
                          <a:effectLst/>
                          <a:latin typeface="+mn-lt"/>
                          <a:ea typeface="+mn-ea"/>
                          <a:cs typeface="+mn-cs"/>
                        </a:rPr>
                        <a:t>Water shortages and lack of pasture affected livestock and farming. A farmer in </a:t>
                      </a:r>
                      <a:r>
                        <a:rPr lang="en-AU" sz="1800" kern="1200" dirty="0" err="1">
                          <a:solidFill>
                            <a:schemeClr val="dk1"/>
                          </a:solidFill>
                          <a:effectLst/>
                          <a:latin typeface="+mn-lt"/>
                          <a:ea typeface="+mn-ea"/>
                          <a:cs typeface="+mn-cs"/>
                        </a:rPr>
                        <a:t>Naqoro</a:t>
                      </a:r>
                      <a:r>
                        <a:rPr lang="en-AU" sz="1800" kern="1200" dirty="0">
                          <a:solidFill>
                            <a:schemeClr val="dk1"/>
                          </a:solidFill>
                          <a:effectLst/>
                          <a:latin typeface="+mn-lt"/>
                          <a:ea typeface="+mn-ea"/>
                          <a:cs typeface="+mn-cs"/>
                        </a:rPr>
                        <a:t> was forced to </a:t>
                      </a:r>
                      <a:r>
                        <a:rPr lang="en-AU" sz="1800" b="0" kern="1200" dirty="0">
                          <a:solidFill>
                            <a:schemeClr val="dk1"/>
                          </a:solidFill>
                          <a:effectLst/>
                          <a:latin typeface="+mn-lt"/>
                          <a:ea typeface="+mn-ea"/>
                          <a:cs typeface="+mn-cs"/>
                        </a:rPr>
                        <a:t>sell and give away her cattle and scale back gardening</a:t>
                      </a:r>
                      <a:r>
                        <a:rPr lang="en-AU" sz="1800" kern="1200" dirty="0">
                          <a:solidFill>
                            <a:schemeClr val="dk1"/>
                          </a:solidFill>
                          <a:effectLst/>
                          <a:latin typeface="+mn-lt"/>
                          <a:ea typeface="+mn-ea"/>
                          <a:cs typeface="+mn-cs"/>
                        </a:rPr>
                        <a:t> due to insufficient water and pasture. Crop production was also affected.</a:t>
                      </a:r>
                      <a:endParaRPr lang="en-US" sz="1800" dirty="0">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dirty="0"/>
                        <a:t>Dryland in </a:t>
                      </a:r>
                      <a:r>
                        <a:rPr lang="en-GB" sz="1400" i="1" dirty="0" err="1"/>
                        <a:t>Rakiraki</a:t>
                      </a:r>
                      <a:r>
                        <a:rPr lang="en-GB" sz="1400" i="1" dirty="0"/>
                        <a:t> on the September 21. Source: Fiji Sun</a:t>
                      </a:r>
                      <a:endParaRPr lang="en-US" sz="1400" i="1" dirty="0"/>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17.34°S</a:t>
                      </a:r>
                    </a:p>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178.22°E</a:t>
                      </a: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Agriculture, Livestock, Water supply and Livelihoods</a:t>
                      </a:r>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i="0" u="none" strike="noStrike" dirty="0">
                          <a:solidFill>
                            <a:srgbClr val="000000"/>
                          </a:solidFill>
                          <a:effectLst/>
                          <a:latin typeface="+mn-lt"/>
                        </a:rPr>
                        <a:t>0</a:t>
                      </a:r>
                    </a:p>
                  </a:txBody>
                  <a:tcPr marL="5561" marR="5561" marT="5561" marB="0"/>
                </a:tc>
                <a:extLst>
                  <a:ext uri="{0D108BD9-81ED-4DB2-BD59-A6C34878D82A}">
                    <a16:rowId xmlns:a16="http://schemas.microsoft.com/office/drawing/2014/main" val="3238617141"/>
                  </a:ext>
                </a:extLst>
              </a:tr>
            </a:tbl>
          </a:graphicData>
        </a:graphic>
      </p:graphicFrame>
      <p:pic>
        <p:nvPicPr>
          <p:cNvPr id="13" name="Picture 12">
            <a:extLst>
              <a:ext uri="{FF2B5EF4-FFF2-40B4-BE49-F238E27FC236}">
                <a16:creationId xmlns:a16="http://schemas.microsoft.com/office/drawing/2014/main" id="{527D4AA8-35A6-4D10-B6A9-285F30644461}"/>
              </a:ext>
            </a:extLst>
          </p:cNvPr>
          <p:cNvPicPr>
            <a:picLocks noChangeAspect="1"/>
          </p:cNvPicPr>
          <p:nvPr/>
        </p:nvPicPr>
        <p:blipFill>
          <a:blip r:embed="rId3"/>
          <a:stretch>
            <a:fillRect/>
          </a:stretch>
        </p:blipFill>
        <p:spPr>
          <a:xfrm>
            <a:off x="8323262" y="2932480"/>
            <a:ext cx="4173538" cy="2440899"/>
          </a:xfrm>
          <a:prstGeom prst="rect">
            <a:avLst/>
          </a:prstGeom>
        </p:spPr>
      </p:pic>
      <p:pic>
        <p:nvPicPr>
          <p:cNvPr id="16" name="Picture 15">
            <a:extLst>
              <a:ext uri="{FF2B5EF4-FFF2-40B4-BE49-F238E27FC236}">
                <a16:creationId xmlns:a16="http://schemas.microsoft.com/office/drawing/2014/main" id="{4E8A76FD-7D2D-49E9-83E4-7BBA27E466A8}"/>
              </a:ext>
            </a:extLst>
          </p:cNvPr>
          <p:cNvPicPr>
            <a:picLocks noChangeAspect="1"/>
          </p:cNvPicPr>
          <p:nvPr/>
        </p:nvPicPr>
        <p:blipFill>
          <a:blip r:embed="rId4"/>
          <a:stretch>
            <a:fillRect/>
          </a:stretch>
        </p:blipFill>
        <p:spPr>
          <a:xfrm>
            <a:off x="8323262" y="6054948"/>
            <a:ext cx="4173538" cy="2929311"/>
          </a:xfrm>
          <a:prstGeom prst="rect">
            <a:avLst/>
          </a:prstGeom>
        </p:spPr>
      </p:pic>
      <p:pic>
        <p:nvPicPr>
          <p:cNvPr id="17" name="Picture 16">
            <a:extLst>
              <a:ext uri="{FF2B5EF4-FFF2-40B4-BE49-F238E27FC236}">
                <a16:creationId xmlns:a16="http://schemas.microsoft.com/office/drawing/2014/main" id="{806C5147-5C3E-44E5-BCB5-ACD529B5354B}"/>
              </a:ext>
            </a:extLst>
          </p:cNvPr>
          <p:cNvPicPr>
            <a:picLocks noChangeAspect="1"/>
          </p:cNvPicPr>
          <p:nvPr/>
        </p:nvPicPr>
        <p:blipFill>
          <a:blip r:embed="rId5"/>
          <a:stretch>
            <a:fillRect/>
          </a:stretch>
        </p:blipFill>
        <p:spPr>
          <a:xfrm>
            <a:off x="15163800" y="625189"/>
            <a:ext cx="2362200" cy="1076325"/>
          </a:xfrm>
          <a:prstGeom prst="rect">
            <a:avLst/>
          </a:prstGeom>
        </p:spPr>
      </p:pic>
    </p:spTree>
    <p:extLst>
      <p:ext uri="{BB962C8B-B14F-4D97-AF65-F5344CB8AC3E}">
        <p14:creationId xmlns:p14="http://schemas.microsoft.com/office/powerpoint/2010/main" val="264161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80826"/>
            <a:ext cx="18288000" cy="8417383"/>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sp>
        <p:nvSpPr>
          <p:cNvPr id="11" name="TextBox 6">
            <a:extLst>
              <a:ext uri="{FF2B5EF4-FFF2-40B4-BE49-F238E27FC236}">
                <a16:creationId xmlns:a16="http://schemas.microsoft.com/office/drawing/2014/main" id="{A9A9708B-1396-4ED7-A5EF-BA4F87E472B1}"/>
              </a:ext>
            </a:extLst>
          </p:cNvPr>
          <p:cNvSpPr txBox="1"/>
          <p:nvPr/>
        </p:nvSpPr>
        <p:spPr>
          <a:xfrm>
            <a:off x="4953000" y="312044"/>
            <a:ext cx="9560583" cy="1015619"/>
          </a:xfrm>
          <a:prstGeom prst="rect">
            <a:avLst/>
          </a:prstGeom>
        </p:spPr>
        <p:txBody>
          <a:bodyPr lIns="0" tIns="0" rIns="0" bIns="0" rtlCol="0" anchor="t">
            <a:spAutoFit/>
          </a:bodyPr>
          <a:lstStyle/>
          <a:p>
            <a:pPr algn="l">
              <a:lnSpc>
                <a:spcPts val="7887"/>
              </a:lnSpc>
            </a:pPr>
            <a:r>
              <a:rPr lang="en-US" sz="6799" b="1" dirty="0">
                <a:solidFill>
                  <a:srgbClr val="072C4F"/>
                </a:solidFill>
                <a:latin typeface="Roboto Bold"/>
                <a:ea typeface="Roboto Bold"/>
                <a:cs typeface="Roboto Bold"/>
                <a:sym typeface="Roboto Bold"/>
              </a:rPr>
              <a:t>Impacts </a:t>
            </a:r>
          </a:p>
        </p:txBody>
      </p:sp>
      <p:sp>
        <p:nvSpPr>
          <p:cNvPr id="12" name="TextBox 7">
            <a:extLst>
              <a:ext uri="{FF2B5EF4-FFF2-40B4-BE49-F238E27FC236}">
                <a16:creationId xmlns:a16="http://schemas.microsoft.com/office/drawing/2014/main" id="{CD46B59F-E779-4DDE-8E05-AC63246C6C0A}"/>
              </a:ext>
            </a:extLst>
          </p:cNvPr>
          <p:cNvSpPr txBox="1"/>
          <p:nvPr/>
        </p:nvSpPr>
        <p:spPr>
          <a:xfrm>
            <a:off x="342900" y="1059746"/>
            <a:ext cx="13073350" cy="1082797"/>
          </a:xfrm>
          <a:prstGeom prst="rect">
            <a:avLst/>
          </a:prstGeom>
        </p:spPr>
        <p:txBody>
          <a:bodyPr wrap="square" lIns="0" tIns="0" rIns="0" bIns="0" rtlCol="0" anchor="t">
            <a:spAutoFit/>
          </a:bodyPr>
          <a:lstStyle/>
          <a:p>
            <a:pPr>
              <a:lnSpc>
                <a:spcPts val="2947"/>
              </a:lnSpc>
            </a:pPr>
            <a:r>
              <a:rPr lang="en-US" sz="2199" dirty="0">
                <a:solidFill>
                  <a:srgbClr val="004590"/>
                </a:solidFill>
                <a:latin typeface="Lato 1"/>
                <a:ea typeface="Lato 1"/>
                <a:cs typeface="Lato 1"/>
              </a:rPr>
              <a:t>Period: May – October 2026 </a:t>
            </a:r>
          </a:p>
          <a:p>
            <a:pPr>
              <a:lnSpc>
                <a:spcPts val="2947"/>
              </a:lnSpc>
            </a:pPr>
            <a:r>
              <a:rPr lang="en-US" sz="2199" dirty="0">
                <a:solidFill>
                  <a:srgbClr val="004590"/>
                </a:solidFill>
                <a:latin typeface="Lato 1"/>
                <a:ea typeface="Lato 1"/>
                <a:cs typeface="Lato 1"/>
              </a:rPr>
              <a:t>Country: FIJI</a:t>
            </a:r>
          </a:p>
          <a:p>
            <a:pPr>
              <a:lnSpc>
                <a:spcPts val="2947"/>
              </a:lnSpc>
            </a:pPr>
            <a:r>
              <a:rPr lang="en-US" sz="2199" dirty="0">
                <a:solidFill>
                  <a:srgbClr val="004590"/>
                </a:solidFill>
                <a:latin typeface="Lato 1"/>
                <a:ea typeface="Lato 1"/>
                <a:cs typeface="Lato 1"/>
              </a:rPr>
              <a:t>ENSO phase: El Nino</a:t>
            </a:r>
            <a:endParaRPr lang="en-US" sz="2200" dirty="0">
              <a:solidFill>
                <a:schemeClr val="tx2"/>
              </a:solidFill>
              <a:latin typeface="Lato 1" panose="020B0604020202020204" charset="0"/>
              <a:ea typeface="Lato 1" panose="020B0604020202020204" charset="0"/>
              <a:cs typeface="Lato 1" panose="020B0604020202020204" charset="0"/>
            </a:endParaRPr>
          </a:p>
        </p:txBody>
      </p:sp>
      <p:sp>
        <p:nvSpPr>
          <p:cNvPr id="14" name="Freeform 9">
            <a:extLst>
              <a:ext uri="{FF2B5EF4-FFF2-40B4-BE49-F238E27FC236}">
                <a16:creationId xmlns:a16="http://schemas.microsoft.com/office/drawing/2014/main" id="{B4DCE72C-53C3-441B-B576-8012743145E0}"/>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aphicFrame>
        <p:nvGraphicFramePr>
          <p:cNvPr id="15" name="Table 14">
            <a:extLst>
              <a:ext uri="{FF2B5EF4-FFF2-40B4-BE49-F238E27FC236}">
                <a16:creationId xmlns:a16="http://schemas.microsoft.com/office/drawing/2014/main" id="{34055560-1B0E-4F63-B016-714F2097BF25}"/>
              </a:ext>
            </a:extLst>
          </p:cNvPr>
          <p:cNvGraphicFramePr>
            <a:graphicFrameLocks noGrp="1"/>
          </p:cNvGraphicFramePr>
          <p:nvPr>
            <p:extLst>
              <p:ext uri="{D42A27DB-BD31-4B8C-83A1-F6EECF244321}">
                <p14:modId xmlns:p14="http://schemas.microsoft.com/office/powerpoint/2010/main" val="1580556897"/>
              </p:ext>
            </p:extLst>
          </p:nvPr>
        </p:nvGraphicFramePr>
        <p:xfrm>
          <a:off x="317500" y="2250911"/>
          <a:ext cx="17297400" cy="7036846"/>
        </p:xfrm>
        <a:graphic>
          <a:graphicData uri="http://schemas.openxmlformats.org/drawingml/2006/table">
            <a:tbl>
              <a:tblPr>
                <a:tableStyleId>{35758FB7-9AC5-4552-8A53-C91805E547FA}</a:tableStyleId>
              </a:tblPr>
              <a:tblGrid>
                <a:gridCol w="1121994">
                  <a:extLst>
                    <a:ext uri="{9D8B030D-6E8A-4147-A177-3AD203B41FA5}">
                      <a16:colId xmlns:a16="http://schemas.microsoft.com/office/drawing/2014/main" val="3313951745"/>
                    </a:ext>
                  </a:extLst>
                </a:gridCol>
                <a:gridCol w="2419156">
                  <a:extLst>
                    <a:ext uri="{9D8B030D-6E8A-4147-A177-3AD203B41FA5}">
                      <a16:colId xmlns:a16="http://schemas.microsoft.com/office/drawing/2014/main" val="379008381"/>
                    </a:ext>
                  </a:extLst>
                </a:gridCol>
                <a:gridCol w="1427339">
                  <a:extLst>
                    <a:ext uri="{9D8B030D-6E8A-4147-A177-3AD203B41FA5}">
                      <a16:colId xmlns:a16="http://schemas.microsoft.com/office/drawing/2014/main" val="2651575046"/>
                    </a:ext>
                  </a:extLst>
                </a:gridCol>
                <a:gridCol w="3007111">
                  <a:extLst>
                    <a:ext uri="{9D8B030D-6E8A-4147-A177-3AD203B41FA5}">
                      <a16:colId xmlns:a16="http://schemas.microsoft.com/office/drawing/2014/main" val="3611285209"/>
                    </a:ext>
                  </a:extLst>
                </a:gridCol>
                <a:gridCol w="4325844">
                  <a:extLst>
                    <a:ext uri="{9D8B030D-6E8A-4147-A177-3AD203B41FA5}">
                      <a16:colId xmlns:a16="http://schemas.microsoft.com/office/drawing/2014/main" val="1284092556"/>
                    </a:ext>
                  </a:extLst>
                </a:gridCol>
                <a:gridCol w="1694966">
                  <a:extLst>
                    <a:ext uri="{9D8B030D-6E8A-4147-A177-3AD203B41FA5}">
                      <a16:colId xmlns:a16="http://schemas.microsoft.com/office/drawing/2014/main" val="1297077820"/>
                    </a:ext>
                  </a:extLst>
                </a:gridCol>
                <a:gridCol w="2105325">
                  <a:extLst>
                    <a:ext uri="{9D8B030D-6E8A-4147-A177-3AD203B41FA5}">
                      <a16:colId xmlns:a16="http://schemas.microsoft.com/office/drawing/2014/main" val="542732777"/>
                    </a:ext>
                  </a:extLst>
                </a:gridCol>
                <a:gridCol w="1195665">
                  <a:extLst>
                    <a:ext uri="{9D8B030D-6E8A-4147-A177-3AD203B41FA5}">
                      <a16:colId xmlns:a16="http://schemas.microsoft.com/office/drawing/2014/main" val="2736901903"/>
                    </a:ext>
                  </a:extLst>
                </a:gridCol>
              </a:tblGrid>
              <a:tr h="630295">
                <a:tc>
                  <a:txBody>
                    <a:bodyPr/>
                    <a:lstStyle/>
                    <a:p>
                      <a:pPr algn="l" fontAlgn="b"/>
                      <a:endParaRPr lang="en-AU" sz="1800" b="0"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Synoptic Situation</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Type of Hazard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Impacts</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Image</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Lat/Long</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Sectors affected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No. of Deaths</a:t>
                      </a:r>
                      <a:endParaRPr lang="en-AU" sz="1800" b="1" i="0" u="none" strike="noStrike" dirty="0">
                        <a:solidFill>
                          <a:srgbClr val="000000"/>
                        </a:solidFill>
                        <a:effectLst/>
                        <a:latin typeface="+mn-lt"/>
                      </a:endParaRPr>
                    </a:p>
                  </a:txBody>
                  <a:tcPr marL="5561" marR="5561" marT="5561" marB="0" anchor="b"/>
                </a:tc>
                <a:extLst>
                  <a:ext uri="{0D108BD9-81ED-4DB2-BD59-A6C34878D82A}">
                    <a16:rowId xmlns:a16="http://schemas.microsoft.com/office/drawing/2014/main" val="2071125876"/>
                  </a:ext>
                </a:extLst>
              </a:tr>
              <a:tr h="3128244">
                <a:tc>
                  <a:txBody>
                    <a:bodyPr/>
                    <a:lstStyle/>
                    <a:p>
                      <a:pPr algn="l" fontAlgn="b"/>
                      <a:r>
                        <a:rPr lang="en-AU" sz="1800" b="1" i="0" u="none" strike="noStrike" dirty="0">
                          <a:solidFill>
                            <a:srgbClr val="000000"/>
                          </a:solidFill>
                          <a:effectLst/>
                          <a:latin typeface="+mn-lt"/>
                        </a:rPr>
                        <a:t>3</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El Niño-driven prolonged dry conditions</a:t>
                      </a:r>
                      <a:r>
                        <a:rPr lang="en-AU" sz="1800" kern="1200" dirty="0">
                          <a:solidFill>
                            <a:schemeClr val="dk1"/>
                          </a:solidFill>
                          <a:effectLst/>
                          <a:latin typeface="+mn-lt"/>
                          <a:ea typeface="+mn-ea"/>
                          <a:cs typeface="+mn-cs"/>
                        </a:rPr>
                        <a:t> causing reduced rainfall, pasture shortages and declining water availability in </a:t>
                      </a:r>
                      <a:r>
                        <a:rPr lang="en-AU" sz="1800" kern="1200" dirty="0" err="1">
                          <a:solidFill>
                            <a:schemeClr val="dk1"/>
                          </a:solidFill>
                          <a:effectLst/>
                          <a:latin typeface="+mn-lt"/>
                          <a:ea typeface="+mn-ea"/>
                          <a:cs typeface="+mn-cs"/>
                        </a:rPr>
                        <a:t>Nagigi</a:t>
                      </a:r>
                      <a:r>
                        <a:rPr lang="en-AU" sz="1800" kern="1200" dirty="0">
                          <a:solidFill>
                            <a:schemeClr val="dk1"/>
                          </a:solidFill>
                          <a:effectLst/>
                          <a:latin typeface="+mn-lt"/>
                          <a:ea typeface="+mn-ea"/>
                          <a:cs typeface="+mn-cs"/>
                        </a:rPr>
                        <a:t>, </a:t>
                      </a:r>
                      <a:r>
                        <a:rPr lang="en-AU" sz="1800" kern="1200" dirty="0" err="1">
                          <a:solidFill>
                            <a:schemeClr val="dk1"/>
                          </a:solidFill>
                          <a:effectLst/>
                          <a:latin typeface="+mn-lt"/>
                          <a:ea typeface="+mn-ea"/>
                          <a:cs typeface="+mn-cs"/>
                        </a:rPr>
                        <a:t>Labasa</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i="0" u="none" strike="noStrike" dirty="0">
                          <a:solidFill>
                            <a:srgbClr val="000000"/>
                          </a:solidFill>
                          <a:effectLst/>
                          <a:latin typeface="+mn-lt"/>
                        </a:rPr>
                        <a:t> Dry Spell</a:t>
                      </a:r>
                    </a:p>
                  </a:txBody>
                  <a:tcPr marL="5561" marR="5561" marT="5561" marB="0"/>
                </a:tc>
                <a:tc>
                  <a:txBody>
                    <a:bodyPr/>
                    <a:lstStyle/>
                    <a:p>
                      <a:pPr algn="l"/>
                      <a:r>
                        <a:rPr lang="en-AU" sz="1800" b="0" kern="1200" dirty="0">
                          <a:solidFill>
                            <a:schemeClr val="dk1"/>
                          </a:solidFill>
                          <a:effectLst/>
                          <a:latin typeface="+mn-lt"/>
                          <a:ea typeface="+mn-ea"/>
                          <a:cs typeface="+mn-cs"/>
                        </a:rPr>
                        <a:t>Pasture and water shortages affected livestock and households.</a:t>
                      </a:r>
                      <a:r>
                        <a:rPr lang="en-AU" sz="1800" kern="1200" dirty="0">
                          <a:solidFill>
                            <a:schemeClr val="dk1"/>
                          </a:solidFill>
                          <a:effectLst/>
                          <a:latin typeface="+mn-lt"/>
                          <a:ea typeface="+mn-ea"/>
                          <a:cs typeface="+mn-cs"/>
                        </a:rPr>
                        <a:t> Some livestock died, while farmers considered selling animals if dry conditions persisted. Residents were also required to carefully manage limited water supplies for household needs.</a:t>
                      </a:r>
                      <a:endParaRPr lang="en-US" sz="1800" dirty="0">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t>Livestock farmer on his farm in </a:t>
                      </a:r>
                      <a:r>
                        <a:rPr lang="en-US" sz="1400" i="1" dirty="0" err="1"/>
                        <a:t>Nagigi</a:t>
                      </a:r>
                      <a:r>
                        <a:rPr lang="en-US" sz="1400" i="1" dirty="0"/>
                        <a:t>, </a:t>
                      </a:r>
                      <a:r>
                        <a:rPr lang="en-US" sz="1400" i="1" dirty="0" err="1"/>
                        <a:t>Labasa</a:t>
                      </a:r>
                      <a:r>
                        <a:rPr lang="en-US" sz="1400" i="1" dirty="0"/>
                        <a:t>, Northern Division affected by dry conditions on the September 30. Source: FBC News.</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16.39°S</a:t>
                      </a:r>
                    </a:p>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179.38°E</a:t>
                      </a: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Agriculture, Livestock, Water Supply, Households and Livelihoods</a:t>
                      </a:r>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i="0" u="none" strike="noStrike" dirty="0">
                          <a:solidFill>
                            <a:srgbClr val="000000"/>
                          </a:solidFill>
                          <a:effectLst/>
                          <a:latin typeface="+mn-lt"/>
                        </a:rPr>
                        <a:t>0</a:t>
                      </a:r>
                    </a:p>
                  </a:txBody>
                  <a:tcPr marL="5561" marR="5561" marT="5561" marB="0"/>
                </a:tc>
                <a:extLst>
                  <a:ext uri="{0D108BD9-81ED-4DB2-BD59-A6C34878D82A}">
                    <a16:rowId xmlns:a16="http://schemas.microsoft.com/office/drawing/2014/main" val="3513378655"/>
                  </a:ext>
                </a:extLst>
              </a:tr>
              <a:tr h="3261550">
                <a:tc>
                  <a:txBody>
                    <a:bodyPr/>
                    <a:lstStyle/>
                    <a:p>
                      <a:pPr algn="l" fontAlgn="b"/>
                      <a:r>
                        <a:rPr lang="en-AU" sz="1800" b="1" i="0" u="none" strike="noStrike" dirty="0">
                          <a:solidFill>
                            <a:srgbClr val="000000"/>
                          </a:solidFill>
                          <a:effectLst/>
                          <a:latin typeface="+mn-lt"/>
                        </a:rPr>
                        <a:t>4</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dirty="0"/>
                        <a:t>Prolonged dry conditions associated with water shortages affecting western maritime communities.</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dirty="0"/>
                        <a:t>Prolonged dry conditions</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Water shortages affected villages, schools and health facilities across </a:t>
                      </a:r>
                      <a:r>
                        <a:rPr lang="en-US" dirty="0" err="1"/>
                        <a:t>Malolo</a:t>
                      </a:r>
                      <a:r>
                        <a:rPr lang="en-US" dirty="0"/>
                        <a:t>, </a:t>
                      </a:r>
                      <a:r>
                        <a:rPr lang="en-US" dirty="0" err="1"/>
                        <a:t>Yanuya</a:t>
                      </a:r>
                      <a:r>
                        <a:rPr lang="en-US" dirty="0"/>
                        <a:t> and surrounding maritime communities. More than 170,000 </a:t>
                      </a:r>
                      <a:r>
                        <a:rPr lang="en-US" dirty="0" err="1"/>
                        <a:t>litres</a:t>
                      </a:r>
                      <a:r>
                        <a:rPr lang="en-US" dirty="0"/>
                        <a:t> of water were delivered to 11 locations to provide relief and meet daily water needs.</a:t>
                      </a: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p>
                      <a:endParaRPr lang="en-US" sz="1400" i="1" dirty="0"/>
                    </a:p>
                    <a:p>
                      <a:r>
                        <a:rPr lang="en-US" sz="1400" i="1" dirty="0"/>
                        <a:t>170,000 </a:t>
                      </a:r>
                      <a:r>
                        <a:rPr lang="en-US" sz="1400" i="1" dirty="0" err="1"/>
                        <a:t>litres</a:t>
                      </a:r>
                      <a:r>
                        <a:rPr lang="en-US" sz="1400" i="1" dirty="0"/>
                        <a:t> delivered to </a:t>
                      </a:r>
                      <a:r>
                        <a:rPr lang="en-US" sz="1400" i="1" dirty="0" err="1"/>
                        <a:t>Yasawa</a:t>
                      </a:r>
                      <a:r>
                        <a:rPr lang="en-US" sz="1400" i="1" dirty="0"/>
                        <a:t> and </a:t>
                      </a:r>
                      <a:r>
                        <a:rPr lang="en-US" sz="1400" i="1" dirty="0" err="1"/>
                        <a:t>Mamanuca</a:t>
                      </a:r>
                      <a:r>
                        <a:rPr lang="en-US" sz="1400" i="1" dirty="0"/>
                        <a:t> communities on the October 10. </a:t>
                      </a:r>
                      <a:r>
                        <a:rPr lang="en-US" sz="1400" i="1" dirty="0" err="1"/>
                        <a:t>Source:Fiji</a:t>
                      </a:r>
                      <a:r>
                        <a:rPr lang="en-US" sz="1400" i="1" dirty="0"/>
                        <a:t> Sun</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17.783° S</a:t>
                      </a:r>
                    </a:p>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179.150° E</a:t>
                      </a: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Water supply, Health, Education, Communities/Livelihoods </a:t>
                      </a:r>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i="0" u="none" strike="noStrike" dirty="0">
                          <a:solidFill>
                            <a:srgbClr val="000000"/>
                          </a:solidFill>
                          <a:effectLst/>
                          <a:latin typeface="+mn-lt"/>
                        </a:rPr>
                        <a:t>0</a:t>
                      </a:r>
                    </a:p>
                  </a:txBody>
                  <a:tcPr marL="5561" marR="5561" marT="5561" marB="0"/>
                </a:tc>
                <a:extLst>
                  <a:ext uri="{0D108BD9-81ED-4DB2-BD59-A6C34878D82A}">
                    <a16:rowId xmlns:a16="http://schemas.microsoft.com/office/drawing/2014/main" val="3238617141"/>
                  </a:ext>
                </a:extLst>
              </a:tr>
            </a:tbl>
          </a:graphicData>
        </a:graphic>
      </p:graphicFrame>
      <p:pic>
        <p:nvPicPr>
          <p:cNvPr id="16" name="Picture 15">
            <a:extLst>
              <a:ext uri="{FF2B5EF4-FFF2-40B4-BE49-F238E27FC236}">
                <a16:creationId xmlns:a16="http://schemas.microsoft.com/office/drawing/2014/main" id="{67323184-5B76-446B-919C-70E51D76001F}"/>
              </a:ext>
            </a:extLst>
          </p:cNvPr>
          <p:cNvPicPr>
            <a:picLocks noChangeAspect="1"/>
          </p:cNvPicPr>
          <p:nvPr/>
        </p:nvPicPr>
        <p:blipFill>
          <a:blip r:embed="rId3"/>
          <a:stretch>
            <a:fillRect/>
          </a:stretch>
        </p:blipFill>
        <p:spPr>
          <a:xfrm>
            <a:off x="8382000" y="6127810"/>
            <a:ext cx="4103659" cy="2601617"/>
          </a:xfrm>
          <a:prstGeom prst="rect">
            <a:avLst/>
          </a:prstGeom>
        </p:spPr>
      </p:pic>
      <p:pic>
        <p:nvPicPr>
          <p:cNvPr id="17" name="Picture 16">
            <a:extLst>
              <a:ext uri="{FF2B5EF4-FFF2-40B4-BE49-F238E27FC236}">
                <a16:creationId xmlns:a16="http://schemas.microsoft.com/office/drawing/2014/main" id="{3DD94BEA-6611-4500-B874-D5324A0AE6EA}"/>
              </a:ext>
            </a:extLst>
          </p:cNvPr>
          <p:cNvPicPr>
            <a:picLocks noChangeAspect="1"/>
          </p:cNvPicPr>
          <p:nvPr/>
        </p:nvPicPr>
        <p:blipFill>
          <a:blip r:embed="rId4"/>
          <a:stretch>
            <a:fillRect/>
          </a:stretch>
        </p:blipFill>
        <p:spPr>
          <a:xfrm>
            <a:off x="8382000" y="2982150"/>
            <a:ext cx="4103659" cy="2375411"/>
          </a:xfrm>
          <a:prstGeom prst="rect">
            <a:avLst/>
          </a:prstGeom>
        </p:spPr>
      </p:pic>
    </p:spTree>
    <p:extLst>
      <p:ext uri="{BB962C8B-B14F-4D97-AF65-F5344CB8AC3E}">
        <p14:creationId xmlns:p14="http://schemas.microsoft.com/office/powerpoint/2010/main" val="2034352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A6E7D99-B259-EB26-55AD-568B8DDD366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505" y="0"/>
            <a:ext cx="18282583" cy="10287000"/>
          </a:xfrm>
          <a:prstGeom prst="rect">
            <a:avLst/>
          </a:prstGeom>
        </p:spPr>
      </p:pic>
      <p:sp>
        <p:nvSpPr>
          <p:cNvPr id="11" name="TextBox 11"/>
          <p:cNvSpPr txBox="1"/>
          <p:nvPr/>
        </p:nvSpPr>
        <p:spPr>
          <a:xfrm>
            <a:off x="445220" y="1249210"/>
            <a:ext cx="11232430" cy="2651752"/>
          </a:xfrm>
          <a:prstGeom prst="rect">
            <a:avLst/>
          </a:prstGeom>
        </p:spPr>
        <p:txBody>
          <a:bodyPr wrap="square" lIns="0" tIns="0" rIns="0" bIns="0" rtlCol="0" anchor="t">
            <a:spAutoFit/>
          </a:bodyPr>
          <a:lstStyle/>
          <a:p>
            <a:pPr algn="l">
              <a:lnSpc>
                <a:spcPts val="10640"/>
              </a:lnSpc>
            </a:pPr>
            <a:r>
              <a:rPr lang="en-US" sz="7600" b="1" dirty="0">
                <a:solidFill>
                  <a:srgbClr val="000000"/>
                </a:solidFill>
                <a:latin typeface="Poppins Bold"/>
                <a:ea typeface="Poppins Bold"/>
                <a:cs typeface="Poppins Bold"/>
                <a:sym typeface="Poppins Bold"/>
              </a:rPr>
              <a:t>Climate Impacts in Papua New Guinea </a:t>
            </a:r>
          </a:p>
        </p:txBody>
      </p:sp>
      <p:sp>
        <p:nvSpPr>
          <p:cNvPr id="12" name="TextBox 12"/>
          <p:cNvSpPr txBox="1"/>
          <p:nvPr/>
        </p:nvSpPr>
        <p:spPr>
          <a:xfrm>
            <a:off x="426170" y="8641435"/>
            <a:ext cx="9448570" cy="1588897"/>
          </a:xfrm>
          <a:prstGeom prst="rect">
            <a:avLst/>
          </a:prstGeom>
        </p:spPr>
        <p:txBody>
          <a:bodyPr lIns="0" tIns="0" rIns="0" bIns="0" rtlCol="0" anchor="t">
            <a:spAutoFit/>
          </a:bodyPr>
          <a:lstStyle/>
          <a:p>
            <a:pPr algn="l">
              <a:lnSpc>
                <a:spcPts val="4200"/>
              </a:lnSpc>
            </a:pPr>
            <a:r>
              <a:rPr lang="en-US" sz="3000" b="1" dirty="0">
                <a:solidFill>
                  <a:srgbClr val="5D832D"/>
                </a:solidFill>
                <a:latin typeface="Poppins Bold"/>
                <a:ea typeface="Poppins Bold"/>
                <a:cs typeface="Poppins Bold"/>
                <a:sym typeface="Poppins Bold"/>
              </a:rPr>
              <a:t>Climate &amp; Special Services</a:t>
            </a:r>
          </a:p>
          <a:p>
            <a:pPr algn="l">
              <a:lnSpc>
                <a:spcPts val="4200"/>
              </a:lnSpc>
            </a:pPr>
            <a:r>
              <a:rPr lang="en-US" sz="3000" b="1" dirty="0">
                <a:solidFill>
                  <a:srgbClr val="5D832D"/>
                </a:solidFill>
                <a:latin typeface="Poppins Bold"/>
                <a:ea typeface="Poppins Bold"/>
                <a:cs typeface="Poppins Bold"/>
                <a:sym typeface="Poppins Bold"/>
              </a:rPr>
              <a:t>PNG National Weather Service</a:t>
            </a:r>
          </a:p>
          <a:p>
            <a:pPr algn="l">
              <a:lnSpc>
                <a:spcPts val="4200"/>
              </a:lnSpc>
            </a:pPr>
            <a:endParaRPr lang="en-US" sz="3000" b="1" dirty="0">
              <a:solidFill>
                <a:srgbClr val="5D832D"/>
              </a:solidFill>
              <a:latin typeface="Poppins Bold"/>
              <a:ea typeface="Poppins Bold"/>
              <a:cs typeface="Poppins Bold"/>
              <a:sym typeface="Poppins Bold"/>
            </a:endParaRPr>
          </a:p>
        </p:txBody>
      </p:sp>
      <p:sp>
        <p:nvSpPr>
          <p:cNvPr id="13" name="Freeform 13"/>
          <p:cNvSpPr/>
          <p:nvPr/>
        </p:nvSpPr>
        <p:spPr>
          <a:xfrm>
            <a:off x="15162640" y="9291484"/>
            <a:ext cx="2828611" cy="852553"/>
          </a:xfrm>
          <a:custGeom>
            <a:avLst/>
            <a:gdLst/>
            <a:ahLst/>
            <a:cxnLst/>
            <a:rect l="l" t="t" r="r" b="b"/>
            <a:pathLst>
              <a:path w="2828611" h="852553">
                <a:moveTo>
                  <a:pt x="0" y="0"/>
                </a:moveTo>
                <a:lnTo>
                  <a:pt x="2828611" y="0"/>
                </a:lnTo>
                <a:lnTo>
                  <a:pt x="2828611" y="852552"/>
                </a:lnTo>
                <a:lnTo>
                  <a:pt x="0" y="85255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6" name="Picture 15">
            <a:extLst>
              <a:ext uri="{FF2B5EF4-FFF2-40B4-BE49-F238E27FC236}">
                <a16:creationId xmlns:a16="http://schemas.microsoft.com/office/drawing/2014/main" id="{39381057-C8EE-B556-E639-FD69DE030907}"/>
              </a:ext>
            </a:extLst>
          </p:cNvPr>
          <p:cNvPicPr>
            <a:picLocks noChangeAspect="1"/>
          </p:cNvPicPr>
          <p:nvPr/>
        </p:nvPicPr>
        <p:blipFill>
          <a:blip r:embed="rId4"/>
          <a:stretch>
            <a:fillRect/>
          </a:stretch>
        </p:blipFill>
        <p:spPr>
          <a:xfrm>
            <a:off x="11297475" y="433565"/>
            <a:ext cx="6614895" cy="6858594"/>
          </a:xfrm>
          <a:prstGeom prst="rect">
            <a:avLst/>
          </a:prstGeom>
        </p:spPr>
      </p:pic>
      <p:pic>
        <p:nvPicPr>
          <p:cNvPr id="3" name="Picture 2">
            <a:extLst>
              <a:ext uri="{FF2B5EF4-FFF2-40B4-BE49-F238E27FC236}">
                <a16:creationId xmlns:a16="http://schemas.microsoft.com/office/drawing/2014/main" id="{82F2A493-C0F3-4647-B325-B7502D87F4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9919" y="6723815"/>
            <a:ext cx="4367212" cy="340117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80826"/>
            <a:ext cx="18288000" cy="8417383"/>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sp>
        <p:nvSpPr>
          <p:cNvPr id="11" name="TextBox 6">
            <a:extLst>
              <a:ext uri="{FF2B5EF4-FFF2-40B4-BE49-F238E27FC236}">
                <a16:creationId xmlns:a16="http://schemas.microsoft.com/office/drawing/2014/main" id="{A9A9708B-1396-4ED7-A5EF-BA4F87E472B1}"/>
              </a:ext>
            </a:extLst>
          </p:cNvPr>
          <p:cNvSpPr txBox="1"/>
          <p:nvPr/>
        </p:nvSpPr>
        <p:spPr>
          <a:xfrm>
            <a:off x="4953000" y="312044"/>
            <a:ext cx="9560583" cy="1015619"/>
          </a:xfrm>
          <a:prstGeom prst="rect">
            <a:avLst/>
          </a:prstGeom>
        </p:spPr>
        <p:txBody>
          <a:bodyPr lIns="0" tIns="0" rIns="0" bIns="0" rtlCol="0" anchor="t">
            <a:spAutoFit/>
          </a:bodyPr>
          <a:lstStyle/>
          <a:p>
            <a:pPr algn="l">
              <a:lnSpc>
                <a:spcPts val="7887"/>
              </a:lnSpc>
            </a:pPr>
            <a:r>
              <a:rPr lang="en-US" sz="6799" b="1" dirty="0">
                <a:solidFill>
                  <a:srgbClr val="072C4F"/>
                </a:solidFill>
                <a:latin typeface="Roboto Bold"/>
                <a:ea typeface="Roboto Bold"/>
                <a:cs typeface="Roboto Bold"/>
                <a:sym typeface="Roboto Bold"/>
              </a:rPr>
              <a:t>Impacts  </a:t>
            </a:r>
          </a:p>
        </p:txBody>
      </p:sp>
      <p:sp>
        <p:nvSpPr>
          <p:cNvPr id="12" name="TextBox 7">
            <a:extLst>
              <a:ext uri="{FF2B5EF4-FFF2-40B4-BE49-F238E27FC236}">
                <a16:creationId xmlns:a16="http://schemas.microsoft.com/office/drawing/2014/main" id="{CD46B59F-E779-4DDE-8E05-AC63246C6C0A}"/>
              </a:ext>
            </a:extLst>
          </p:cNvPr>
          <p:cNvSpPr txBox="1"/>
          <p:nvPr/>
        </p:nvSpPr>
        <p:spPr>
          <a:xfrm>
            <a:off x="342900" y="1059746"/>
            <a:ext cx="13073350" cy="1082797"/>
          </a:xfrm>
          <a:prstGeom prst="rect">
            <a:avLst/>
          </a:prstGeom>
        </p:spPr>
        <p:txBody>
          <a:bodyPr wrap="square" lIns="0" tIns="0" rIns="0" bIns="0" rtlCol="0" anchor="t">
            <a:spAutoFit/>
          </a:bodyPr>
          <a:lstStyle/>
          <a:p>
            <a:pPr>
              <a:lnSpc>
                <a:spcPts val="2947"/>
              </a:lnSpc>
            </a:pPr>
            <a:r>
              <a:rPr lang="en-US" sz="2199" dirty="0">
                <a:solidFill>
                  <a:srgbClr val="004590"/>
                </a:solidFill>
                <a:latin typeface="Lato 1"/>
                <a:ea typeface="Lato 1"/>
                <a:cs typeface="Lato 1"/>
              </a:rPr>
              <a:t>Period: May – October 2026 </a:t>
            </a:r>
          </a:p>
          <a:p>
            <a:pPr>
              <a:lnSpc>
                <a:spcPts val="2947"/>
              </a:lnSpc>
            </a:pPr>
            <a:r>
              <a:rPr lang="en-US" sz="2199" dirty="0">
                <a:solidFill>
                  <a:srgbClr val="004590"/>
                </a:solidFill>
                <a:latin typeface="Lato 1"/>
                <a:ea typeface="Lato 1"/>
                <a:cs typeface="Lato 1"/>
              </a:rPr>
              <a:t>Country: PAPUA NEW GUINEA</a:t>
            </a:r>
          </a:p>
          <a:p>
            <a:pPr>
              <a:lnSpc>
                <a:spcPts val="2947"/>
              </a:lnSpc>
            </a:pPr>
            <a:r>
              <a:rPr lang="en-US" sz="2199" dirty="0">
                <a:solidFill>
                  <a:srgbClr val="004590"/>
                </a:solidFill>
                <a:latin typeface="Lato 1"/>
                <a:ea typeface="Lato 1"/>
                <a:cs typeface="Lato 1"/>
              </a:rPr>
              <a:t>ENSO phase: El Nino</a:t>
            </a:r>
            <a:endParaRPr lang="en-US" sz="2200" dirty="0">
              <a:solidFill>
                <a:schemeClr val="tx2"/>
              </a:solidFill>
              <a:latin typeface="Lato 1" panose="020B0604020202020204" charset="0"/>
              <a:ea typeface="Lato 1" panose="020B0604020202020204" charset="0"/>
              <a:cs typeface="Lato 1" panose="020B0604020202020204" charset="0"/>
            </a:endParaRPr>
          </a:p>
        </p:txBody>
      </p:sp>
      <p:sp>
        <p:nvSpPr>
          <p:cNvPr id="14" name="Freeform 9">
            <a:extLst>
              <a:ext uri="{FF2B5EF4-FFF2-40B4-BE49-F238E27FC236}">
                <a16:creationId xmlns:a16="http://schemas.microsoft.com/office/drawing/2014/main" id="{B4DCE72C-53C3-441B-B576-8012743145E0}"/>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graphicFrame>
        <p:nvGraphicFramePr>
          <p:cNvPr id="15" name="Table 14">
            <a:extLst>
              <a:ext uri="{FF2B5EF4-FFF2-40B4-BE49-F238E27FC236}">
                <a16:creationId xmlns:a16="http://schemas.microsoft.com/office/drawing/2014/main" id="{34055560-1B0E-4F63-B016-714F2097BF25}"/>
              </a:ext>
            </a:extLst>
          </p:cNvPr>
          <p:cNvGraphicFramePr>
            <a:graphicFrameLocks noGrp="1"/>
          </p:cNvGraphicFramePr>
          <p:nvPr>
            <p:extLst>
              <p:ext uri="{D42A27DB-BD31-4B8C-83A1-F6EECF244321}">
                <p14:modId xmlns:p14="http://schemas.microsoft.com/office/powerpoint/2010/main" val="2136435126"/>
              </p:ext>
            </p:extLst>
          </p:nvPr>
        </p:nvGraphicFramePr>
        <p:xfrm>
          <a:off x="317500" y="2250911"/>
          <a:ext cx="17297400" cy="7621337"/>
        </p:xfrm>
        <a:graphic>
          <a:graphicData uri="http://schemas.openxmlformats.org/drawingml/2006/table">
            <a:tbl>
              <a:tblPr>
                <a:tableStyleId>{35758FB7-9AC5-4552-8A53-C91805E547FA}</a:tableStyleId>
              </a:tblPr>
              <a:tblGrid>
                <a:gridCol w="1121994">
                  <a:extLst>
                    <a:ext uri="{9D8B030D-6E8A-4147-A177-3AD203B41FA5}">
                      <a16:colId xmlns:a16="http://schemas.microsoft.com/office/drawing/2014/main" val="3313951745"/>
                    </a:ext>
                  </a:extLst>
                </a:gridCol>
                <a:gridCol w="2419156">
                  <a:extLst>
                    <a:ext uri="{9D8B030D-6E8A-4147-A177-3AD203B41FA5}">
                      <a16:colId xmlns:a16="http://schemas.microsoft.com/office/drawing/2014/main" val="379008381"/>
                    </a:ext>
                  </a:extLst>
                </a:gridCol>
                <a:gridCol w="1427339">
                  <a:extLst>
                    <a:ext uri="{9D8B030D-6E8A-4147-A177-3AD203B41FA5}">
                      <a16:colId xmlns:a16="http://schemas.microsoft.com/office/drawing/2014/main" val="2651575046"/>
                    </a:ext>
                  </a:extLst>
                </a:gridCol>
                <a:gridCol w="3007111">
                  <a:extLst>
                    <a:ext uri="{9D8B030D-6E8A-4147-A177-3AD203B41FA5}">
                      <a16:colId xmlns:a16="http://schemas.microsoft.com/office/drawing/2014/main" val="3611285209"/>
                    </a:ext>
                  </a:extLst>
                </a:gridCol>
                <a:gridCol w="4325844">
                  <a:extLst>
                    <a:ext uri="{9D8B030D-6E8A-4147-A177-3AD203B41FA5}">
                      <a16:colId xmlns:a16="http://schemas.microsoft.com/office/drawing/2014/main" val="1284092556"/>
                    </a:ext>
                  </a:extLst>
                </a:gridCol>
                <a:gridCol w="1694966">
                  <a:extLst>
                    <a:ext uri="{9D8B030D-6E8A-4147-A177-3AD203B41FA5}">
                      <a16:colId xmlns:a16="http://schemas.microsoft.com/office/drawing/2014/main" val="1297077820"/>
                    </a:ext>
                  </a:extLst>
                </a:gridCol>
                <a:gridCol w="2105325">
                  <a:extLst>
                    <a:ext uri="{9D8B030D-6E8A-4147-A177-3AD203B41FA5}">
                      <a16:colId xmlns:a16="http://schemas.microsoft.com/office/drawing/2014/main" val="542732777"/>
                    </a:ext>
                  </a:extLst>
                </a:gridCol>
                <a:gridCol w="1195665">
                  <a:extLst>
                    <a:ext uri="{9D8B030D-6E8A-4147-A177-3AD203B41FA5}">
                      <a16:colId xmlns:a16="http://schemas.microsoft.com/office/drawing/2014/main" val="2736901903"/>
                    </a:ext>
                  </a:extLst>
                </a:gridCol>
              </a:tblGrid>
              <a:tr h="630295">
                <a:tc>
                  <a:txBody>
                    <a:bodyPr/>
                    <a:lstStyle/>
                    <a:p>
                      <a:pPr algn="l" fontAlgn="b"/>
                      <a:endParaRPr lang="en-AU" sz="1800" b="0"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Synoptic Situation</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Type of Hazard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Impacts</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Image</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Lat/Long</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Sectors affected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No. of Deaths</a:t>
                      </a:r>
                      <a:endParaRPr lang="en-AU" sz="1800" b="1" i="0" u="none" strike="noStrike" dirty="0">
                        <a:solidFill>
                          <a:srgbClr val="000000"/>
                        </a:solidFill>
                        <a:effectLst/>
                        <a:latin typeface="+mn-lt"/>
                      </a:endParaRPr>
                    </a:p>
                  </a:txBody>
                  <a:tcPr marL="5561" marR="5561" marT="5561" marB="0" anchor="b"/>
                </a:tc>
                <a:extLst>
                  <a:ext uri="{0D108BD9-81ED-4DB2-BD59-A6C34878D82A}">
                    <a16:rowId xmlns:a16="http://schemas.microsoft.com/office/drawing/2014/main" val="2071125876"/>
                  </a:ext>
                </a:extLst>
              </a:tr>
              <a:tr h="2977057">
                <a:tc>
                  <a:txBody>
                    <a:bodyPr/>
                    <a:lstStyle/>
                    <a:p>
                      <a:pPr algn="l" fontAlgn="b"/>
                      <a:r>
                        <a:rPr lang="en-AU" sz="1800" b="1" i="0" u="none" strike="noStrike" dirty="0">
                          <a:solidFill>
                            <a:srgbClr val="000000"/>
                          </a:solidFill>
                          <a:effectLst/>
                          <a:latin typeface="+mn-lt"/>
                        </a:rPr>
                        <a:t>1</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Prolonged dry conditions.</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Drought in all 4 regions</a:t>
                      </a:r>
                      <a:endParaRPr lang="en-AU" sz="1800" b="0" i="0" u="none" strike="noStrike" dirty="0">
                        <a:solidFill>
                          <a:srgbClr val="000000"/>
                        </a:solidFill>
                        <a:effectLst/>
                        <a:latin typeface="+mn-lt"/>
                      </a:endParaRPr>
                    </a:p>
                  </a:txBody>
                  <a:tcPr marL="5561" marR="5561" marT="5561" marB="0"/>
                </a:tc>
                <a:tc>
                  <a:txBody>
                    <a:bodyPr/>
                    <a:lstStyle/>
                    <a:p>
                      <a:pPr algn="l"/>
                      <a:r>
                        <a:rPr lang="en-AU" sz="1800" kern="1200" dirty="0">
                          <a:solidFill>
                            <a:schemeClr val="dk1"/>
                          </a:solidFill>
                          <a:effectLst/>
                          <a:latin typeface="+mn-lt"/>
                          <a:ea typeface="+mn-ea"/>
                          <a:cs typeface="+mn-cs"/>
                        </a:rPr>
                        <a:t>Food gardens destroyed, water shortages.</a:t>
                      </a:r>
                      <a:endParaRPr lang="en-US" sz="1800" dirty="0">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p>
                      <a:endParaRPr lang="en-US" sz="1400" b="1" i="1" dirty="0">
                        <a:solidFill>
                          <a:srgbClr val="1E2A2F"/>
                        </a:solidFill>
                      </a:endParaRPr>
                    </a:p>
                    <a:p>
                      <a:r>
                        <a:rPr lang="en-US" sz="1400" b="1" i="1" dirty="0">
                          <a:solidFill>
                            <a:srgbClr val="1E2A2F"/>
                          </a:solidFill>
                        </a:rPr>
                        <a:t>Lake Murray — </a:t>
                      </a:r>
                      <a:r>
                        <a:rPr lang="en-US" sz="1400" i="1" dirty="0">
                          <a:solidFill>
                            <a:srgbClr val="222222"/>
                          </a:solidFill>
                        </a:rPr>
                        <a:t>Exposed lake bed; outlet down 2 m  in Western Province &amp; </a:t>
                      </a:r>
                      <a:r>
                        <a:rPr lang="en-US" sz="1400" i="1" dirty="0" err="1">
                          <a:solidFill>
                            <a:srgbClr val="222222"/>
                          </a:solidFill>
                        </a:rPr>
                        <a:t>Enga</a:t>
                      </a:r>
                      <a:r>
                        <a:rPr lang="en-US" sz="1400" i="1" dirty="0">
                          <a:solidFill>
                            <a:srgbClr val="222222"/>
                          </a:solidFill>
                        </a:rPr>
                        <a:t> (Aug) </a:t>
                      </a:r>
                    </a:p>
                    <a:p>
                      <a:r>
                        <a:rPr lang="en-US" sz="1400" i="1" dirty="0">
                          <a:solidFill>
                            <a:srgbClr val="222222"/>
                          </a:solidFill>
                        </a:rPr>
                        <a:t>Photo: Supplied /  NBC PNG </a:t>
                      </a:r>
                      <a:endParaRPr lang="en-US" sz="1400" i="1" dirty="0"/>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Agriculture, Food, Water Security</a:t>
                      </a:r>
                      <a:endParaRPr lang="en-AU" sz="1800" b="0" i="0" u="none" strike="noStrike" dirty="0">
                        <a:solidFill>
                          <a:srgbClr val="000000"/>
                        </a:solidFill>
                        <a:effectLst/>
                        <a:latin typeface="+mn-lt"/>
                      </a:endParaRPr>
                    </a:p>
                  </a:txBody>
                  <a:tcPr marL="5561" marR="5561" marT="5561" marB="0"/>
                </a:tc>
                <a:tc>
                  <a:txBody>
                    <a:bodyPr/>
                    <a:lstStyle/>
                    <a:p>
                      <a:pPr algn="ctr" fontAlgn="b"/>
                      <a:endParaRPr lang="en-AU" sz="1800" b="0" i="0" u="none" strike="noStrike" dirty="0">
                        <a:solidFill>
                          <a:srgbClr val="000000"/>
                        </a:solidFill>
                        <a:effectLst/>
                        <a:latin typeface="+mn-lt"/>
                      </a:endParaRPr>
                    </a:p>
                  </a:txBody>
                  <a:tcPr marL="5561" marR="5561" marT="5561" marB="0"/>
                </a:tc>
                <a:extLst>
                  <a:ext uri="{0D108BD9-81ED-4DB2-BD59-A6C34878D82A}">
                    <a16:rowId xmlns:a16="http://schemas.microsoft.com/office/drawing/2014/main" val="3513378655"/>
                  </a:ext>
                </a:extLst>
              </a:tr>
              <a:tr h="3261550">
                <a:tc>
                  <a:txBody>
                    <a:bodyPr/>
                    <a:lstStyle/>
                    <a:p>
                      <a:pPr algn="l" fontAlgn="b"/>
                      <a:r>
                        <a:rPr lang="en-AU" sz="1800" b="1" i="0" u="none" strike="noStrike" dirty="0">
                          <a:solidFill>
                            <a:srgbClr val="000000"/>
                          </a:solidFill>
                          <a:effectLst/>
                          <a:latin typeface="+mn-lt"/>
                        </a:rPr>
                        <a:t>2</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Prolonged dry periods.</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i="0" u="none" strike="noStrike" dirty="0">
                          <a:solidFill>
                            <a:srgbClr val="000000"/>
                          </a:solidFill>
                          <a:effectLst/>
                          <a:latin typeface="+mn-lt"/>
                        </a:rPr>
                        <a:t> Drought in all 4 regions</a:t>
                      </a:r>
                    </a:p>
                  </a:txBody>
                  <a:tcPr marL="5561" marR="5561" marT="5561" marB="0"/>
                </a:tc>
                <a:tc>
                  <a:txBody>
                    <a:bodyPr/>
                    <a:lstStyle/>
                    <a:p>
                      <a:pPr algn="l"/>
                      <a:r>
                        <a:rPr lang="en-AU" sz="1800" kern="1200" dirty="0">
                          <a:solidFill>
                            <a:schemeClr val="dk1"/>
                          </a:solidFill>
                          <a:effectLst/>
                          <a:latin typeface="+mn-lt"/>
                          <a:ea typeface="+mn-ea"/>
                          <a:cs typeface="+mn-cs"/>
                        </a:rPr>
                        <a:t>Water transport affected, Closure of schools.</a:t>
                      </a:r>
                      <a:endParaRPr lang="en-US" sz="1800" dirty="0">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r>
                        <a:rPr lang="en-US" sz="1400" b="1" i="1" dirty="0" err="1">
                          <a:solidFill>
                            <a:srgbClr val="1E2A2F"/>
                          </a:solidFill>
                        </a:rPr>
                        <a:t>Sirinumu</a:t>
                      </a:r>
                      <a:r>
                        <a:rPr lang="en-US" sz="1400" b="1" i="1" dirty="0">
                          <a:solidFill>
                            <a:srgbClr val="1E2A2F"/>
                          </a:solidFill>
                        </a:rPr>
                        <a:t> Dam — </a:t>
                      </a:r>
                      <a:r>
                        <a:rPr lang="en-US" sz="1400" i="1" dirty="0">
                          <a:solidFill>
                            <a:srgbClr val="222222"/>
                          </a:solidFill>
                        </a:rPr>
                        <a:t>Spillway dry for months; city water supply strained in Central Province &amp; NCD, </a:t>
                      </a:r>
                      <a:r>
                        <a:rPr lang="en-US" sz="1400" i="1" dirty="0" err="1">
                          <a:solidFill>
                            <a:srgbClr val="222222"/>
                          </a:solidFill>
                        </a:rPr>
                        <a:t>Enga</a:t>
                      </a:r>
                      <a:r>
                        <a:rPr lang="en-US" sz="1400" i="1" dirty="0">
                          <a:solidFill>
                            <a:srgbClr val="222222"/>
                          </a:solidFill>
                        </a:rPr>
                        <a:t> (11 Aug)</a:t>
                      </a:r>
                    </a:p>
                    <a:p>
                      <a:r>
                        <a:rPr lang="en-US" sz="1400" i="1" dirty="0">
                          <a:solidFill>
                            <a:srgbClr val="222222"/>
                          </a:solidFill>
                        </a:rPr>
                        <a:t>Photo: </a:t>
                      </a:r>
                      <a:r>
                        <a:rPr lang="en-US" sz="1400" i="1" dirty="0" err="1">
                          <a:solidFill>
                            <a:srgbClr val="222222"/>
                          </a:solidFill>
                        </a:rPr>
                        <a:t>Ilijah</a:t>
                      </a:r>
                      <a:r>
                        <a:rPr lang="en-US" sz="1400" i="1" dirty="0">
                          <a:solidFill>
                            <a:srgbClr val="222222"/>
                          </a:solidFill>
                        </a:rPr>
                        <a:t> </a:t>
                      </a:r>
                      <a:r>
                        <a:rPr lang="en-US" sz="1400" i="1" dirty="0" err="1">
                          <a:solidFill>
                            <a:srgbClr val="222222"/>
                          </a:solidFill>
                        </a:rPr>
                        <a:t>Yobwita</a:t>
                      </a:r>
                      <a:endParaRPr lang="en-US" sz="1400" i="1" dirty="0"/>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Transport, Education</a:t>
                      </a:r>
                      <a:endParaRPr lang="en-AU" sz="1800" b="0" i="0" u="none" strike="noStrike" dirty="0">
                        <a:solidFill>
                          <a:srgbClr val="000000"/>
                        </a:solidFill>
                        <a:effectLst/>
                        <a:latin typeface="+mn-lt"/>
                      </a:endParaRPr>
                    </a:p>
                  </a:txBody>
                  <a:tcPr marL="5561" marR="5561" marT="5561" marB="0"/>
                </a:tc>
                <a:tc>
                  <a:txBody>
                    <a:bodyPr/>
                    <a:lstStyle/>
                    <a:p>
                      <a:pPr algn="ctr" fontAlgn="b"/>
                      <a:endParaRPr lang="en-AU" sz="1800" b="0" i="0" u="none" strike="noStrike" dirty="0">
                        <a:solidFill>
                          <a:srgbClr val="000000"/>
                        </a:solidFill>
                        <a:effectLst/>
                        <a:latin typeface="+mn-lt"/>
                      </a:endParaRPr>
                    </a:p>
                  </a:txBody>
                  <a:tcPr marL="5561" marR="5561" marT="5561" marB="0"/>
                </a:tc>
                <a:extLst>
                  <a:ext uri="{0D108BD9-81ED-4DB2-BD59-A6C34878D82A}">
                    <a16:rowId xmlns:a16="http://schemas.microsoft.com/office/drawing/2014/main" val="3238617141"/>
                  </a:ext>
                </a:extLst>
              </a:tr>
            </a:tbl>
          </a:graphicData>
        </a:graphic>
      </p:graphicFrame>
      <p:pic>
        <p:nvPicPr>
          <p:cNvPr id="3" name="Picture 2">
            <a:extLst>
              <a:ext uri="{FF2B5EF4-FFF2-40B4-BE49-F238E27FC236}">
                <a16:creationId xmlns:a16="http://schemas.microsoft.com/office/drawing/2014/main" id="{2B005557-F064-40CB-B884-8DEF21227E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92400" y="103059"/>
            <a:ext cx="2189162" cy="1863967"/>
          </a:xfrm>
          <a:prstGeom prst="rect">
            <a:avLst/>
          </a:prstGeom>
        </p:spPr>
      </p:pic>
      <p:pic>
        <p:nvPicPr>
          <p:cNvPr id="18" name="Photo 3" descr="/home/claude/fc/img/lake_murray_c.jpg">
            <a:extLst>
              <a:ext uri="{FF2B5EF4-FFF2-40B4-BE49-F238E27FC236}">
                <a16:creationId xmlns:a16="http://schemas.microsoft.com/office/drawing/2014/main" id="{44CCC914-12C0-4780-93A9-BB87174FA1B4}"/>
              </a:ext>
            </a:extLst>
          </p:cNvPr>
          <p:cNvPicPr>
            <a:picLocks noChangeAspect="1"/>
          </p:cNvPicPr>
          <p:nvPr/>
        </p:nvPicPr>
        <p:blipFill>
          <a:blip r:embed="rId5"/>
          <a:srcRect/>
          <a:stretch/>
        </p:blipFill>
        <p:spPr>
          <a:xfrm>
            <a:off x="8323262" y="2890245"/>
            <a:ext cx="4173538" cy="2691177"/>
          </a:xfrm>
          <a:prstGeom prst="rect">
            <a:avLst/>
          </a:prstGeom>
        </p:spPr>
      </p:pic>
      <p:pic>
        <p:nvPicPr>
          <p:cNvPr id="19" name="Photo 6" descr="/home/claude/fc/img/sirinumu_spillway.jpg">
            <a:extLst>
              <a:ext uri="{FF2B5EF4-FFF2-40B4-BE49-F238E27FC236}">
                <a16:creationId xmlns:a16="http://schemas.microsoft.com/office/drawing/2014/main" id="{AB22E1AD-8902-45F3-9B13-DF7E753A0714}"/>
              </a:ext>
            </a:extLst>
          </p:cNvPr>
          <p:cNvPicPr>
            <a:picLocks noChangeAspect="1"/>
          </p:cNvPicPr>
          <p:nvPr/>
        </p:nvPicPr>
        <p:blipFill>
          <a:blip r:embed="rId6"/>
          <a:srcRect/>
          <a:stretch/>
        </p:blipFill>
        <p:spPr>
          <a:xfrm>
            <a:off x="8323262" y="6220756"/>
            <a:ext cx="4173538" cy="3006498"/>
          </a:xfrm>
          <a:prstGeom prst="rect">
            <a:avLst/>
          </a:prstGeom>
        </p:spPr>
      </p:pic>
    </p:spTree>
    <p:extLst>
      <p:ext uri="{BB962C8B-B14F-4D97-AF65-F5344CB8AC3E}">
        <p14:creationId xmlns:p14="http://schemas.microsoft.com/office/powerpoint/2010/main" val="3872612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80826"/>
            <a:ext cx="18288000" cy="8417383"/>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sp>
        <p:nvSpPr>
          <p:cNvPr id="11" name="TextBox 6">
            <a:extLst>
              <a:ext uri="{FF2B5EF4-FFF2-40B4-BE49-F238E27FC236}">
                <a16:creationId xmlns:a16="http://schemas.microsoft.com/office/drawing/2014/main" id="{A9A9708B-1396-4ED7-A5EF-BA4F87E472B1}"/>
              </a:ext>
            </a:extLst>
          </p:cNvPr>
          <p:cNvSpPr txBox="1"/>
          <p:nvPr/>
        </p:nvSpPr>
        <p:spPr>
          <a:xfrm>
            <a:off x="4953000" y="312044"/>
            <a:ext cx="9560583" cy="1015619"/>
          </a:xfrm>
          <a:prstGeom prst="rect">
            <a:avLst/>
          </a:prstGeom>
        </p:spPr>
        <p:txBody>
          <a:bodyPr lIns="0" tIns="0" rIns="0" bIns="0" rtlCol="0" anchor="t">
            <a:spAutoFit/>
          </a:bodyPr>
          <a:lstStyle/>
          <a:p>
            <a:pPr algn="l">
              <a:lnSpc>
                <a:spcPts val="7887"/>
              </a:lnSpc>
            </a:pPr>
            <a:r>
              <a:rPr lang="en-US" sz="6799" b="1" dirty="0">
                <a:solidFill>
                  <a:srgbClr val="072C4F"/>
                </a:solidFill>
                <a:latin typeface="Roboto Bold"/>
                <a:ea typeface="Roboto Bold"/>
                <a:cs typeface="Roboto Bold"/>
                <a:sym typeface="Roboto Bold"/>
              </a:rPr>
              <a:t>Impacts </a:t>
            </a:r>
          </a:p>
        </p:txBody>
      </p:sp>
      <p:sp>
        <p:nvSpPr>
          <p:cNvPr id="12" name="TextBox 7">
            <a:extLst>
              <a:ext uri="{FF2B5EF4-FFF2-40B4-BE49-F238E27FC236}">
                <a16:creationId xmlns:a16="http://schemas.microsoft.com/office/drawing/2014/main" id="{CD46B59F-E779-4DDE-8E05-AC63246C6C0A}"/>
              </a:ext>
            </a:extLst>
          </p:cNvPr>
          <p:cNvSpPr txBox="1"/>
          <p:nvPr/>
        </p:nvSpPr>
        <p:spPr>
          <a:xfrm>
            <a:off x="342900" y="1059746"/>
            <a:ext cx="13073350" cy="1082797"/>
          </a:xfrm>
          <a:prstGeom prst="rect">
            <a:avLst/>
          </a:prstGeom>
        </p:spPr>
        <p:txBody>
          <a:bodyPr wrap="square" lIns="0" tIns="0" rIns="0" bIns="0" rtlCol="0" anchor="t">
            <a:spAutoFit/>
          </a:bodyPr>
          <a:lstStyle/>
          <a:p>
            <a:pPr>
              <a:lnSpc>
                <a:spcPts val="2947"/>
              </a:lnSpc>
            </a:pPr>
            <a:r>
              <a:rPr lang="en-US" sz="2199" dirty="0">
                <a:solidFill>
                  <a:srgbClr val="004590"/>
                </a:solidFill>
                <a:latin typeface="Lato 1"/>
                <a:ea typeface="Lato 1"/>
                <a:cs typeface="Lato 1"/>
              </a:rPr>
              <a:t>Period: May – October 2026 </a:t>
            </a:r>
          </a:p>
          <a:p>
            <a:pPr>
              <a:lnSpc>
                <a:spcPts val="2947"/>
              </a:lnSpc>
            </a:pPr>
            <a:r>
              <a:rPr lang="en-US" sz="2199" dirty="0">
                <a:solidFill>
                  <a:srgbClr val="004590"/>
                </a:solidFill>
                <a:latin typeface="Lato 1"/>
                <a:ea typeface="Lato 1"/>
                <a:cs typeface="Lato 1"/>
              </a:rPr>
              <a:t>Country: PAPUA NEW GUINEA</a:t>
            </a:r>
          </a:p>
          <a:p>
            <a:pPr>
              <a:lnSpc>
                <a:spcPts val="2947"/>
              </a:lnSpc>
            </a:pPr>
            <a:r>
              <a:rPr lang="en-US" sz="2199" dirty="0">
                <a:solidFill>
                  <a:srgbClr val="004590"/>
                </a:solidFill>
                <a:latin typeface="Lato 1"/>
                <a:ea typeface="Lato 1"/>
                <a:cs typeface="Lato 1"/>
              </a:rPr>
              <a:t>ENSO phase: El Nino</a:t>
            </a:r>
            <a:endParaRPr lang="en-US" sz="2200" dirty="0">
              <a:solidFill>
                <a:schemeClr val="tx2"/>
              </a:solidFill>
              <a:latin typeface="Lato 1" panose="020B0604020202020204" charset="0"/>
              <a:ea typeface="Lato 1" panose="020B0604020202020204" charset="0"/>
              <a:cs typeface="Lato 1" panose="020B0604020202020204" charset="0"/>
            </a:endParaRPr>
          </a:p>
        </p:txBody>
      </p:sp>
      <p:sp>
        <p:nvSpPr>
          <p:cNvPr id="14" name="Freeform 9">
            <a:extLst>
              <a:ext uri="{FF2B5EF4-FFF2-40B4-BE49-F238E27FC236}">
                <a16:creationId xmlns:a16="http://schemas.microsoft.com/office/drawing/2014/main" id="{B4DCE72C-53C3-441B-B576-8012743145E0}"/>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aphicFrame>
        <p:nvGraphicFramePr>
          <p:cNvPr id="15" name="Table 14">
            <a:extLst>
              <a:ext uri="{FF2B5EF4-FFF2-40B4-BE49-F238E27FC236}">
                <a16:creationId xmlns:a16="http://schemas.microsoft.com/office/drawing/2014/main" id="{34055560-1B0E-4F63-B016-714F2097BF25}"/>
              </a:ext>
            </a:extLst>
          </p:cNvPr>
          <p:cNvGraphicFramePr>
            <a:graphicFrameLocks noGrp="1"/>
          </p:cNvGraphicFramePr>
          <p:nvPr>
            <p:extLst>
              <p:ext uri="{D42A27DB-BD31-4B8C-83A1-F6EECF244321}">
                <p14:modId xmlns:p14="http://schemas.microsoft.com/office/powerpoint/2010/main" val="1957798018"/>
              </p:ext>
            </p:extLst>
          </p:nvPr>
        </p:nvGraphicFramePr>
        <p:xfrm>
          <a:off x="317500" y="2250911"/>
          <a:ext cx="17297400" cy="7560377"/>
        </p:xfrm>
        <a:graphic>
          <a:graphicData uri="http://schemas.openxmlformats.org/drawingml/2006/table">
            <a:tbl>
              <a:tblPr>
                <a:tableStyleId>{35758FB7-9AC5-4552-8A53-C91805E547FA}</a:tableStyleId>
              </a:tblPr>
              <a:tblGrid>
                <a:gridCol w="1121994">
                  <a:extLst>
                    <a:ext uri="{9D8B030D-6E8A-4147-A177-3AD203B41FA5}">
                      <a16:colId xmlns:a16="http://schemas.microsoft.com/office/drawing/2014/main" val="3313951745"/>
                    </a:ext>
                  </a:extLst>
                </a:gridCol>
                <a:gridCol w="2419156">
                  <a:extLst>
                    <a:ext uri="{9D8B030D-6E8A-4147-A177-3AD203B41FA5}">
                      <a16:colId xmlns:a16="http://schemas.microsoft.com/office/drawing/2014/main" val="379008381"/>
                    </a:ext>
                  </a:extLst>
                </a:gridCol>
                <a:gridCol w="1427339">
                  <a:extLst>
                    <a:ext uri="{9D8B030D-6E8A-4147-A177-3AD203B41FA5}">
                      <a16:colId xmlns:a16="http://schemas.microsoft.com/office/drawing/2014/main" val="2651575046"/>
                    </a:ext>
                  </a:extLst>
                </a:gridCol>
                <a:gridCol w="3007111">
                  <a:extLst>
                    <a:ext uri="{9D8B030D-6E8A-4147-A177-3AD203B41FA5}">
                      <a16:colId xmlns:a16="http://schemas.microsoft.com/office/drawing/2014/main" val="3611285209"/>
                    </a:ext>
                  </a:extLst>
                </a:gridCol>
                <a:gridCol w="4325844">
                  <a:extLst>
                    <a:ext uri="{9D8B030D-6E8A-4147-A177-3AD203B41FA5}">
                      <a16:colId xmlns:a16="http://schemas.microsoft.com/office/drawing/2014/main" val="1284092556"/>
                    </a:ext>
                  </a:extLst>
                </a:gridCol>
                <a:gridCol w="1694966">
                  <a:extLst>
                    <a:ext uri="{9D8B030D-6E8A-4147-A177-3AD203B41FA5}">
                      <a16:colId xmlns:a16="http://schemas.microsoft.com/office/drawing/2014/main" val="1297077820"/>
                    </a:ext>
                  </a:extLst>
                </a:gridCol>
                <a:gridCol w="2105325">
                  <a:extLst>
                    <a:ext uri="{9D8B030D-6E8A-4147-A177-3AD203B41FA5}">
                      <a16:colId xmlns:a16="http://schemas.microsoft.com/office/drawing/2014/main" val="542732777"/>
                    </a:ext>
                  </a:extLst>
                </a:gridCol>
                <a:gridCol w="1195665">
                  <a:extLst>
                    <a:ext uri="{9D8B030D-6E8A-4147-A177-3AD203B41FA5}">
                      <a16:colId xmlns:a16="http://schemas.microsoft.com/office/drawing/2014/main" val="2736901903"/>
                    </a:ext>
                  </a:extLst>
                </a:gridCol>
              </a:tblGrid>
              <a:tr h="630295">
                <a:tc>
                  <a:txBody>
                    <a:bodyPr/>
                    <a:lstStyle/>
                    <a:p>
                      <a:pPr algn="l" fontAlgn="b"/>
                      <a:endParaRPr lang="en-AU" sz="1800" b="0"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Synoptic Situation</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Type of Hazard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Impacts</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Image</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Lat/Long</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Sectors affected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No. of Deaths</a:t>
                      </a:r>
                      <a:endParaRPr lang="en-AU" sz="1800" b="1" i="0" u="none" strike="noStrike" dirty="0">
                        <a:solidFill>
                          <a:srgbClr val="000000"/>
                        </a:solidFill>
                        <a:effectLst/>
                        <a:latin typeface="+mn-lt"/>
                      </a:endParaRPr>
                    </a:p>
                  </a:txBody>
                  <a:tcPr marL="5561" marR="5561" marT="5561" marB="0" anchor="b"/>
                </a:tc>
                <a:extLst>
                  <a:ext uri="{0D108BD9-81ED-4DB2-BD59-A6C34878D82A}">
                    <a16:rowId xmlns:a16="http://schemas.microsoft.com/office/drawing/2014/main" val="2071125876"/>
                  </a:ext>
                </a:extLst>
              </a:tr>
              <a:tr h="3128244">
                <a:tc>
                  <a:txBody>
                    <a:bodyPr/>
                    <a:lstStyle/>
                    <a:p>
                      <a:pPr algn="l" fontAlgn="b"/>
                      <a:r>
                        <a:rPr lang="en-AU" sz="1800" b="1" i="0" u="none" strike="noStrike" dirty="0">
                          <a:solidFill>
                            <a:srgbClr val="000000"/>
                          </a:solidFill>
                          <a:effectLst/>
                          <a:latin typeface="+mn-lt"/>
                        </a:rPr>
                        <a:t>3</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Frost</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i="0" u="none" strike="noStrike" dirty="0">
                          <a:solidFill>
                            <a:srgbClr val="000000"/>
                          </a:solidFill>
                          <a:effectLst/>
                          <a:latin typeface="+mn-lt"/>
                        </a:rPr>
                        <a:t>Frost in Highlands and Central Province</a:t>
                      </a:r>
                    </a:p>
                  </a:txBody>
                  <a:tcPr marL="5561" marR="5561" marT="5561" marB="0"/>
                </a:tc>
                <a:tc>
                  <a:txBody>
                    <a:bodyPr/>
                    <a:lstStyle/>
                    <a:p>
                      <a:pPr algn="l"/>
                      <a:r>
                        <a:rPr lang="en-AU" sz="1800" b="0" kern="1200" dirty="0">
                          <a:solidFill>
                            <a:schemeClr val="dk1"/>
                          </a:solidFill>
                          <a:effectLst/>
                          <a:latin typeface="+mn-lt"/>
                          <a:ea typeface="+mn-ea"/>
                          <a:cs typeface="+mn-cs"/>
                        </a:rPr>
                        <a:t>Affected food gardens</a:t>
                      </a:r>
                      <a:endParaRPr lang="en-US" sz="1800" dirty="0">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p>
                    <a:p>
                      <a:r>
                        <a:rPr lang="en-US" sz="1400" b="1" i="1" dirty="0" err="1">
                          <a:solidFill>
                            <a:srgbClr val="1E2A2F"/>
                          </a:solidFill>
                        </a:rPr>
                        <a:t>Gembogl</a:t>
                      </a:r>
                      <a:r>
                        <a:rPr lang="en-US" sz="1400" b="1" i="1" dirty="0">
                          <a:solidFill>
                            <a:srgbClr val="1E2A2F"/>
                          </a:solidFill>
                        </a:rPr>
                        <a:t>, </a:t>
                      </a:r>
                      <a:r>
                        <a:rPr lang="en-US" sz="1400" b="1" i="1" dirty="0" err="1">
                          <a:solidFill>
                            <a:srgbClr val="1E2A2F"/>
                          </a:solidFill>
                        </a:rPr>
                        <a:t>Chimbu</a:t>
                      </a:r>
                      <a:r>
                        <a:rPr lang="en-US" sz="1400" b="1" i="1" dirty="0">
                          <a:solidFill>
                            <a:srgbClr val="1E2A2F"/>
                          </a:solidFill>
                        </a:rPr>
                        <a:t> Province— </a:t>
                      </a:r>
                      <a:r>
                        <a:rPr lang="en-US" sz="1400" i="1" dirty="0">
                          <a:solidFill>
                            <a:srgbClr val="222222"/>
                          </a:solidFill>
                        </a:rPr>
                        <a:t>Frost on vegetable plots in the Highlands &amp; </a:t>
                      </a:r>
                      <a:r>
                        <a:rPr lang="en-US" sz="1400" i="1" dirty="0" err="1">
                          <a:solidFill>
                            <a:srgbClr val="222222"/>
                          </a:solidFill>
                        </a:rPr>
                        <a:t>Momase</a:t>
                      </a:r>
                      <a:r>
                        <a:rPr lang="en-US" sz="1400" i="1" dirty="0">
                          <a:solidFill>
                            <a:srgbClr val="222222"/>
                          </a:solidFill>
                        </a:rPr>
                        <a:t> Region (June)</a:t>
                      </a:r>
                      <a:endParaRPr lang="en-US" sz="1400" b="1" i="1" dirty="0">
                        <a:solidFill>
                          <a:srgbClr val="1E2A2F"/>
                        </a:solidFill>
                      </a:endParaRPr>
                    </a:p>
                    <a:p>
                      <a:r>
                        <a:rPr lang="en-US" sz="1400" b="1" i="1" dirty="0" err="1">
                          <a:solidFill>
                            <a:srgbClr val="1E2A2F"/>
                          </a:solidFill>
                        </a:rPr>
                        <a:t>Goilala</a:t>
                      </a:r>
                      <a:r>
                        <a:rPr lang="en-US" sz="1400" b="1" i="1" dirty="0">
                          <a:solidFill>
                            <a:srgbClr val="1E2A2F"/>
                          </a:solidFill>
                        </a:rPr>
                        <a:t> District, Central Province — </a:t>
                      </a:r>
                      <a:r>
                        <a:rPr lang="en-US" sz="1400" i="1" dirty="0">
                          <a:solidFill>
                            <a:srgbClr val="222222"/>
                          </a:solidFill>
                        </a:rPr>
                        <a:t>Frost and dry spells destroy food gardens (Sep)</a:t>
                      </a:r>
                    </a:p>
                    <a:p>
                      <a:r>
                        <a:rPr lang="en-US" sz="1400" i="1" dirty="0"/>
                        <a:t>Photo: Supplied / The National &amp; ABC News</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Agriculture, Food Security</a:t>
                      </a:r>
                      <a:endParaRPr lang="en-AU" sz="1800" b="0" i="0" u="none" strike="noStrike" dirty="0">
                        <a:solidFill>
                          <a:srgbClr val="000000"/>
                        </a:solidFill>
                        <a:effectLst/>
                        <a:latin typeface="+mn-lt"/>
                      </a:endParaRPr>
                    </a:p>
                  </a:txBody>
                  <a:tcPr marL="5561" marR="5561" marT="5561" marB="0"/>
                </a:tc>
                <a:tc>
                  <a:txBody>
                    <a:bodyPr/>
                    <a:lstStyle/>
                    <a:p>
                      <a:pPr algn="ctr" fontAlgn="b"/>
                      <a:endParaRPr lang="en-AU" sz="1800" b="0" i="0" u="none" strike="noStrike" dirty="0">
                        <a:solidFill>
                          <a:srgbClr val="000000"/>
                        </a:solidFill>
                        <a:effectLst/>
                        <a:latin typeface="+mn-lt"/>
                      </a:endParaRPr>
                    </a:p>
                  </a:txBody>
                  <a:tcPr marL="5561" marR="5561" marT="5561" marB="0"/>
                </a:tc>
                <a:extLst>
                  <a:ext uri="{0D108BD9-81ED-4DB2-BD59-A6C34878D82A}">
                    <a16:rowId xmlns:a16="http://schemas.microsoft.com/office/drawing/2014/main" val="3513378655"/>
                  </a:ext>
                </a:extLst>
              </a:tr>
              <a:tr h="3261550">
                <a:tc>
                  <a:txBody>
                    <a:bodyPr/>
                    <a:lstStyle/>
                    <a:p>
                      <a:pPr algn="l" fontAlgn="b"/>
                      <a:r>
                        <a:rPr lang="en-AU" sz="1800" b="1" i="0" u="none" strike="noStrike" dirty="0">
                          <a:solidFill>
                            <a:srgbClr val="000000"/>
                          </a:solidFill>
                          <a:effectLst/>
                          <a:latin typeface="+mn-lt"/>
                        </a:rPr>
                        <a:t>4</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Prolonged dry conditions.</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Drought in all 4 regions</a:t>
                      </a:r>
                      <a:endParaRPr lang="en-AU" sz="1800" b="0" i="0" u="none" strike="noStrike" dirty="0">
                        <a:solidFill>
                          <a:srgbClr val="000000"/>
                        </a:solidFill>
                        <a:effectLst/>
                        <a:latin typeface="+mn-lt"/>
                      </a:endParaRPr>
                    </a:p>
                  </a:txBody>
                  <a:tcPr marL="5561" marR="5561" marT="5561" marB="0"/>
                </a:tc>
                <a:tc>
                  <a:txBody>
                    <a:bodyPr/>
                    <a:lstStyle/>
                    <a:p>
                      <a:pPr marL="0" indent="0" algn="l">
                        <a:buNone/>
                      </a:pPr>
                      <a:r>
                        <a:rPr lang="en-US" sz="1800" dirty="0"/>
                        <a:t>A humanitarian emergency: about 5.5 million people affected, with water, food, health and fire impacts</a:t>
                      </a: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p>
                      <a:endParaRPr lang="en-US" sz="1400" i="1" dirty="0"/>
                    </a:p>
                    <a:p>
                      <a:r>
                        <a:rPr lang="en-US" sz="1400" b="1" i="1" dirty="0">
                          <a:solidFill>
                            <a:srgbClr val="1E2A2F"/>
                          </a:solidFill>
                        </a:rPr>
                        <a:t>West New Britain, Islands &amp; Milne Bay Province— </a:t>
                      </a:r>
                      <a:r>
                        <a:rPr lang="en-US" sz="1400" i="1" dirty="0">
                          <a:solidFill>
                            <a:srgbClr val="222222"/>
                          </a:solidFill>
                        </a:rPr>
                        <a:t>Wildfire through oil palm and gardens (Sep)</a:t>
                      </a:r>
                    </a:p>
                    <a:p>
                      <a:r>
                        <a:rPr lang="en-US" sz="1400" i="1" dirty="0">
                          <a:solidFill>
                            <a:srgbClr val="222222"/>
                          </a:solidFill>
                        </a:rPr>
                        <a:t>Photo: PNG </a:t>
                      </a:r>
                      <a:r>
                        <a:rPr lang="en-US" sz="1400" i="1" dirty="0" err="1">
                          <a:solidFill>
                            <a:srgbClr val="222222"/>
                          </a:solidFill>
                        </a:rPr>
                        <a:t>Hous</a:t>
                      </a:r>
                      <a:r>
                        <a:rPr lang="en-US" sz="1400" i="1" dirty="0">
                          <a:solidFill>
                            <a:srgbClr val="222222"/>
                          </a:solidFill>
                        </a:rPr>
                        <a:t> Bung</a:t>
                      </a:r>
                      <a:endParaRPr lang="en-US" sz="1400" i="1" dirty="0"/>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Energy, Health</a:t>
                      </a:r>
                      <a:endParaRPr lang="en-AU" sz="1800" b="0" i="0" u="none" strike="noStrike" dirty="0">
                        <a:solidFill>
                          <a:srgbClr val="000000"/>
                        </a:solidFill>
                        <a:effectLst/>
                        <a:latin typeface="+mn-lt"/>
                      </a:endParaRPr>
                    </a:p>
                  </a:txBody>
                  <a:tcPr marL="5561" marR="5561" marT="5561" marB="0"/>
                </a:tc>
                <a:tc>
                  <a:txBody>
                    <a:bodyPr/>
                    <a:lstStyle/>
                    <a:p>
                      <a:pPr algn="ctr" fontAlgn="b"/>
                      <a:endParaRPr lang="en-AU" sz="1800" b="0" i="0" u="none" strike="noStrike" dirty="0">
                        <a:solidFill>
                          <a:srgbClr val="000000"/>
                        </a:solidFill>
                        <a:effectLst/>
                        <a:latin typeface="+mn-lt"/>
                      </a:endParaRPr>
                    </a:p>
                  </a:txBody>
                  <a:tcPr marL="5561" marR="5561" marT="5561" marB="0"/>
                </a:tc>
                <a:extLst>
                  <a:ext uri="{0D108BD9-81ED-4DB2-BD59-A6C34878D82A}">
                    <a16:rowId xmlns:a16="http://schemas.microsoft.com/office/drawing/2014/main" val="3238617141"/>
                  </a:ext>
                </a:extLst>
              </a:tr>
            </a:tbl>
          </a:graphicData>
        </a:graphic>
      </p:graphicFrame>
      <p:pic>
        <p:nvPicPr>
          <p:cNvPr id="9" name="Photo 9" descr="/home/claude/fc/img/frost_gembogl.jpg">
            <a:extLst>
              <a:ext uri="{FF2B5EF4-FFF2-40B4-BE49-F238E27FC236}">
                <a16:creationId xmlns:a16="http://schemas.microsoft.com/office/drawing/2014/main" id="{0288E90F-145E-4603-A4AB-940EBE8DFA22}"/>
              </a:ext>
            </a:extLst>
          </p:cNvPr>
          <p:cNvPicPr>
            <a:picLocks noChangeAspect="1"/>
          </p:cNvPicPr>
          <p:nvPr/>
        </p:nvPicPr>
        <p:blipFill>
          <a:blip r:embed="rId3"/>
          <a:srcRect/>
          <a:stretch/>
        </p:blipFill>
        <p:spPr>
          <a:xfrm>
            <a:off x="8382001" y="2890245"/>
            <a:ext cx="1987839" cy="2482822"/>
          </a:xfrm>
          <a:prstGeom prst="rect">
            <a:avLst/>
          </a:prstGeom>
        </p:spPr>
      </p:pic>
      <p:pic>
        <p:nvPicPr>
          <p:cNvPr id="10" name="Photo 8" descr="/home/claude/fc/img/goilala_frost.jpg">
            <a:extLst>
              <a:ext uri="{FF2B5EF4-FFF2-40B4-BE49-F238E27FC236}">
                <a16:creationId xmlns:a16="http://schemas.microsoft.com/office/drawing/2014/main" id="{4BDF1417-8852-40AB-B590-B96AAB69C0ED}"/>
              </a:ext>
            </a:extLst>
          </p:cNvPr>
          <p:cNvPicPr>
            <a:picLocks noChangeAspect="1"/>
          </p:cNvPicPr>
          <p:nvPr/>
        </p:nvPicPr>
        <p:blipFill>
          <a:blip r:embed="rId4"/>
          <a:srcRect/>
          <a:stretch/>
        </p:blipFill>
        <p:spPr>
          <a:xfrm>
            <a:off x="10497820" y="2821891"/>
            <a:ext cx="1987839" cy="2551176"/>
          </a:xfrm>
          <a:prstGeom prst="rect">
            <a:avLst/>
          </a:prstGeom>
        </p:spPr>
      </p:pic>
      <p:pic>
        <p:nvPicPr>
          <p:cNvPr id="13" name="Photo 16" descr="/home/claude/fc/img/wnb_wildfire.jpg">
            <a:extLst>
              <a:ext uri="{FF2B5EF4-FFF2-40B4-BE49-F238E27FC236}">
                <a16:creationId xmlns:a16="http://schemas.microsoft.com/office/drawing/2014/main" id="{AC2B2EBC-A821-44FD-AD5C-D2C1FCC20DDB}"/>
              </a:ext>
            </a:extLst>
          </p:cNvPr>
          <p:cNvPicPr>
            <a:picLocks noChangeAspect="1"/>
          </p:cNvPicPr>
          <p:nvPr/>
        </p:nvPicPr>
        <p:blipFill>
          <a:blip r:embed="rId5"/>
          <a:srcRect/>
          <a:stretch/>
        </p:blipFill>
        <p:spPr>
          <a:xfrm>
            <a:off x="8372476" y="6515099"/>
            <a:ext cx="4113183" cy="2644705"/>
          </a:xfrm>
          <a:prstGeom prst="rect">
            <a:avLst/>
          </a:prstGeom>
        </p:spPr>
      </p:pic>
    </p:spTree>
    <p:extLst>
      <p:ext uri="{BB962C8B-B14F-4D97-AF65-F5344CB8AC3E}">
        <p14:creationId xmlns:p14="http://schemas.microsoft.com/office/powerpoint/2010/main" val="1668977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
          <p:cNvSpPr/>
          <p:nvPr/>
        </p:nvSpPr>
        <p:spPr>
          <a:xfrm rot="5400000">
            <a:off x="-2987791" y="1750965"/>
            <a:ext cx="12392640" cy="7698928"/>
          </a:xfrm>
          <a:custGeom>
            <a:avLst/>
            <a:gdLst/>
            <a:ahLst/>
            <a:cxnLst/>
            <a:rect l="l" t="t" r="r" b="b"/>
            <a:pathLst>
              <a:path w="12392640" h="7698928" extrusionOk="0">
                <a:moveTo>
                  <a:pt x="0" y="0"/>
                </a:moveTo>
                <a:lnTo>
                  <a:pt x="12392640" y="0"/>
                </a:lnTo>
                <a:lnTo>
                  <a:pt x="12392640" y="7698928"/>
                </a:lnTo>
                <a:lnTo>
                  <a:pt x="0" y="7698928"/>
                </a:lnTo>
                <a:lnTo>
                  <a:pt x="0" y="0"/>
                </a:lnTo>
                <a:close/>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3" name="Google Shape;103;p2"/>
          <p:cNvGrpSpPr/>
          <p:nvPr/>
        </p:nvGrpSpPr>
        <p:grpSpPr>
          <a:xfrm>
            <a:off x="1028700" y="-19050"/>
            <a:ext cx="5316569" cy="5046167"/>
            <a:chOff x="0" y="0"/>
            <a:chExt cx="6717030" cy="6375400"/>
          </a:xfrm>
        </p:grpSpPr>
        <p:sp>
          <p:nvSpPr>
            <p:cNvPr id="104" name="Google Shape;104;p2"/>
            <p:cNvSpPr/>
            <p:nvPr/>
          </p:nvSpPr>
          <p:spPr>
            <a:xfrm>
              <a:off x="12700" y="12700"/>
              <a:ext cx="6692900" cy="6350000"/>
            </a:xfrm>
            <a:custGeom>
              <a:avLst/>
              <a:gdLst/>
              <a:ahLst/>
              <a:cxnLst/>
              <a:rect l="l" t="t" r="r" b="b"/>
              <a:pathLst>
                <a:path w="6692900" h="6350000" extrusionOk="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2"/>
            <p:cNvSpPr/>
            <p:nvPr/>
          </p:nvSpPr>
          <p:spPr>
            <a:xfrm>
              <a:off x="0" y="0"/>
              <a:ext cx="6717030" cy="6375400"/>
            </a:xfrm>
            <a:custGeom>
              <a:avLst/>
              <a:gdLst/>
              <a:ahLst/>
              <a:cxnLst/>
              <a:rect l="l" t="t" r="r" b="b"/>
              <a:pathLst>
                <a:path w="6717030" h="6375400" extrusionOk="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06" name="Google Shape;106;p2"/>
          <p:cNvGrpSpPr/>
          <p:nvPr/>
        </p:nvGrpSpPr>
        <p:grpSpPr>
          <a:xfrm>
            <a:off x="1028700" y="5268281"/>
            <a:ext cx="5316569" cy="5046167"/>
            <a:chOff x="0" y="0"/>
            <a:chExt cx="6717030" cy="6375400"/>
          </a:xfrm>
        </p:grpSpPr>
        <p:sp>
          <p:nvSpPr>
            <p:cNvPr id="107" name="Google Shape;107;p2"/>
            <p:cNvSpPr/>
            <p:nvPr/>
          </p:nvSpPr>
          <p:spPr>
            <a:xfrm>
              <a:off x="12700" y="12700"/>
              <a:ext cx="6692900" cy="6350000"/>
            </a:xfrm>
            <a:custGeom>
              <a:avLst/>
              <a:gdLst/>
              <a:ahLst/>
              <a:cxnLst/>
              <a:rect l="l" t="t" r="r" b="b"/>
              <a:pathLst>
                <a:path w="6692900" h="6350000" extrusionOk="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2"/>
            <p:cNvSpPr/>
            <p:nvPr/>
          </p:nvSpPr>
          <p:spPr>
            <a:xfrm>
              <a:off x="0" y="0"/>
              <a:ext cx="6717030" cy="6375400"/>
            </a:xfrm>
            <a:custGeom>
              <a:avLst/>
              <a:gdLst/>
              <a:ahLst/>
              <a:cxnLst/>
              <a:rect l="l" t="t" r="r" b="b"/>
              <a:pathLst>
                <a:path w="6717030" h="6375400" extrusionOk="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109" name="Google Shape;109;p2"/>
          <p:cNvCxnSpPr/>
          <p:nvPr/>
        </p:nvCxnSpPr>
        <p:spPr>
          <a:xfrm>
            <a:off x="11780104" y="3442076"/>
            <a:ext cx="1181508" cy="0"/>
          </a:xfrm>
          <a:prstGeom prst="straightConnector1">
            <a:avLst/>
          </a:prstGeom>
          <a:noFill/>
          <a:ln w="76200" cap="flat" cmpd="sng">
            <a:solidFill>
              <a:srgbClr val="FABC25"/>
            </a:solidFill>
            <a:prstDash val="solid"/>
            <a:round/>
            <a:headEnd type="none" w="sm" len="sm"/>
            <a:tailEnd type="none" w="sm" len="sm"/>
          </a:ln>
        </p:spPr>
      </p:cxnSp>
      <p:sp>
        <p:nvSpPr>
          <p:cNvPr id="110" name="Google Shape;110;p2"/>
          <p:cNvSpPr txBox="1"/>
          <p:nvPr/>
        </p:nvSpPr>
        <p:spPr>
          <a:xfrm>
            <a:off x="6512458" y="1539020"/>
            <a:ext cx="11716799" cy="2142125"/>
          </a:xfrm>
          <a:prstGeom prst="rect">
            <a:avLst/>
          </a:prstGeom>
          <a:noFill/>
          <a:ln>
            <a:noFill/>
          </a:ln>
        </p:spPr>
        <p:txBody>
          <a:bodyPr spcFirstLastPara="1" wrap="square" lIns="0" tIns="0" rIns="0" bIns="0" anchor="t" anchorCtr="0">
            <a:spAutoFit/>
          </a:bodyPr>
          <a:lstStyle/>
          <a:p>
            <a:pPr marL="0" marR="0" lvl="0" indent="0" algn="ctr" rtl="0">
              <a:lnSpc>
                <a:spcPct val="116000"/>
              </a:lnSpc>
              <a:spcBef>
                <a:spcPts val="0"/>
              </a:spcBef>
              <a:spcAft>
                <a:spcPts val="0"/>
              </a:spcAft>
              <a:buNone/>
            </a:pPr>
            <a:r>
              <a:rPr lang="en-US" sz="6000" b="1" dirty="0">
                <a:solidFill>
                  <a:srgbClr val="0892CD"/>
                </a:solidFill>
                <a:latin typeface="Roboto"/>
                <a:ea typeface="Roboto"/>
                <a:sym typeface="Roboto"/>
              </a:rPr>
              <a:t>Weather &amp; Climate Impacts Solomon </a:t>
            </a:r>
            <a:r>
              <a:rPr lang="en-US" sz="6000" b="1" dirty="0" err="1">
                <a:solidFill>
                  <a:srgbClr val="0892CD"/>
                </a:solidFill>
                <a:latin typeface="Roboto"/>
                <a:ea typeface="Roboto"/>
                <a:sym typeface="Roboto"/>
              </a:rPr>
              <a:t>slands</a:t>
            </a:r>
            <a:endParaRPr dirty="0"/>
          </a:p>
        </p:txBody>
      </p:sp>
      <p:sp>
        <p:nvSpPr>
          <p:cNvPr id="111" name="Google Shape;111;p2"/>
          <p:cNvSpPr txBox="1"/>
          <p:nvPr/>
        </p:nvSpPr>
        <p:spPr>
          <a:xfrm>
            <a:off x="6512458" y="3816222"/>
            <a:ext cx="11716800" cy="1652760"/>
          </a:xfrm>
          <a:prstGeom prst="rect">
            <a:avLst/>
          </a:prstGeom>
          <a:noFill/>
          <a:ln>
            <a:noFill/>
          </a:ln>
        </p:spPr>
        <p:txBody>
          <a:bodyPr spcFirstLastPara="1" wrap="square" lIns="0" tIns="0" rIns="0" bIns="0" anchor="t" anchorCtr="0">
            <a:spAutoFit/>
          </a:bodyPr>
          <a:lstStyle/>
          <a:p>
            <a:pPr marL="0" marR="0" lvl="0" indent="0" algn="ctr" rtl="0">
              <a:lnSpc>
                <a:spcPct val="158024"/>
              </a:lnSpc>
              <a:spcBef>
                <a:spcPts val="0"/>
              </a:spcBef>
              <a:spcAft>
                <a:spcPts val="0"/>
              </a:spcAft>
              <a:buNone/>
            </a:pPr>
            <a:r>
              <a:rPr lang="en-US" sz="2399" b="1" dirty="0">
                <a:latin typeface="Lato"/>
                <a:sym typeface="Lato"/>
              </a:rPr>
              <a:t>Martin </a:t>
            </a:r>
            <a:r>
              <a:rPr lang="en-US" sz="2399" b="1" dirty="0" err="1">
                <a:latin typeface="Lato"/>
                <a:sym typeface="Lato"/>
              </a:rPr>
              <a:t>Tugumana</a:t>
            </a:r>
            <a:endParaRPr dirty="0"/>
          </a:p>
          <a:p>
            <a:pPr marL="0" marR="0" lvl="0" indent="0" algn="ctr" rtl="0">
              <a:lnSpc>
                <a:spcPct val="158026"/>
              </a:lnSpc>
              <a:spcBef>
                <a:spcPts val="0"/>
              </a:spcBef>
              <a:spcAft>
                <a:spcPts val="0"/>
              </a:spcAft>
              <a:buNone/>
            </a:pPr>
            <a:r>
              <a:rPr lang="en-US" sz="2199" dirty="0">
                <a:latin typeface="Lato"/>
                <a:ea typeface="Lato"/>
                <a:cs typeface="Lato"/>
                <a:sym typeface="Lato"/>
              </a:rPr>
              <a:t>Principal Met Officer- Climate</a:t>
            </a:r>
            <a:endParaRPr sz="2199" dirty="0">
              <a:latin typeface="Lato"/>
              <a:ea typeface="Lato"/>
              <a:cs typeface="Lato"/>
              <a:sym typeface="Lato"/>
            </a:endParaRPr>
          </a:p>
          <a:p>
            <a:pPr marL="0" marR="0" lvl="0" indent="0" algn="ctr" rtl="0">
              <a:lnSpc>
                <a:spcPct val="158026"/>
              </a:lnSpc>
              <a:spcBef>
                <a:spcPts val="0"/>
              </a:spcBef>
              <a:spcAft>
                <a:spcPts val="0"/>
              </a:spcAft>
              <a:buNone/>
            </a:pPr>
            <a:r>
              <a:rPr lang="en-US" sz="2199" dirty="0">
                <a:latin typeface="Lato"/>
                <a:ea typeface="Lato"/>
                <a:cs typeface="Lato"/>
                <a:sym typeface="Lato"/>
              </a:rPr>
              <a:t>Solomon Islands Meteorological Service</a:t>
            </a:r>
            <a:endParaRPr dirty="0"/>
          </a:p>
        </p:txBody>
      </p:sp>
      <p:sp>
        <p:nvSpPr>
          <p:cNvPr id="112" name="Google Shape;112;p2"/>
          <p:cNvSpPr txBox="1"/>
          <p:nvPr/>
        </p:nvSpPr>
        <p:spPr>
          <a:xfrm>
            <a:off x="7482417" y="802005"/>
            <a:ext cx="9776883" cy="453390"/>
          </a:xfrm>
          <a:prstGeom prst="rect">
            <a:avLst/>
          </a:prstGeom>
          <a:noFill/>
          <a:ln>
            <a:noFill/>
          </a:ln>
        </p:spPr>
        <p:txBody>
          <a:bodyPr spcFirstLastPara="1" wrap="square" lIns="0" tIns="0" rIns="0" bIns="0" anchor="t" anchorCtr="0">
            <a:spAutoFit/>
          </a:bodyPr>
          <a:lstStyle/>
          <a:p>
            <a:pPr marL="0" marR="0" lvl="0" indent="0" algn="ctr" rtl="0">
              <a:lnSpc>
                <a:spcPct val="116000"/>
              </a:lnSpc>
              <a:spcBef>
                <a:spcPts val="0"/>
              </a:spcBef>
              <a:spcAft>
                <a:spcPts val="0"/>
              </a:spcAft>
              <a:buNone/>
            </a:pPr>
            <a:r>
              <a:rPr lang="en-US" sz="3000" b="1">
                <a:solidFill>
                  <a:srgbClr val="E38E00"/>
                </a:solidFill>
                <a:latin typeface="Roboto"/>
                <a:ea typeface="Roboto"/>
                <a:cs typeface="Roboto"/>
                <a:sym typeface="Roboto"/>
              </a:rPr>
              <a:t>PICOF-19</a:t>
            </a:r>
            <a:endParaRPr/>
          </a:p>
        </p:txBody>
      </p:sp>
      <p:grpSp>
        <p:nvGrpSpPr>
          <p:cNvPr id="113" name="Google Shape;113;p2"/>
          <p:cNvGrpSpPr/>
          <p:nvPr/>
        </p:nvGrpSpPr>
        <p:grpSpPr>
          <a:xfrm>
            <a:off x="8030211" y="7226127"/>
            <a:ext cx="4647403" cy="1521853"/>
            <a:chOff x="0" y="0"/>
            <a:chExt cx="4458974" cy="1507298"/>
          </a:xfrm>
        </p:grpSpPr>
        <p:sp>
          <p:nvSpPr>
            <p:cNvPr id="114" name="Google Shape;114;p2"/>
            <p:cNvSpPr/>
            <p:nvPr/>
          </p:nvSpPr>
          <p:spPr>
            <a:xfrm>
              <a:off x="0" y="0"/>
              <a:ext cx="1108692" cy="1507298"/>
            </a:xfrm>
            <a:custGeom>
              <a:avLst/>
              <a:gdLst/>
              <a:ahLst/>
              <a:cxnLst/>
              <a:rect l="l" t="t" r="r" b="b"/>
              <a:pathLst>
                <a:path w="1108692" h="1507298" extrusionOk="0">
                  <a:moveTo>
                    <a:pt x="0" y="0"/>
                  </a:moveTo>
                  <a:lnTo>
                    <a:pt x="1108692" y="0"/>
                  </a:lnTo>
                  <a:lnTo>
                    <a:pt x="1108692" y="1507298"/>
                  </a:lnTo>
                  <a:lnTo>
                    <a:pt x="0" y="1507298"/>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2"/>
            <p:cNvSpPr/>
            <p:nvPr/>
          </p:nvSpPr>
          <p:spPr>
            <a:xfrm>
              <a:off x="1013242" y="156493"/>
              <a:ext cx="1250370" cy="1194311"/>
            </a:xfrm>
            <a:custGeom>
              <a:avLst/>
              <a:gdLst/>
              <a:ahLst/>
              <a:cxnLst/>
              <a:rect l="l" t="t" r="r" b="b"/>
              <a:pathLst>
                <a:path w="1250370" h="1194311" extrusionOk="0">
                  <a:moveTo>
                    <a:pt x="0" y="0"/>
                  </a:moveTo>
                  <a:lnTo>
                    <a:pt x="1250369" y="0"/>
                  </a:lnTo>
                  <a:lnTo>
                    <a:pt x="1250369" y="1194311"/>
                  </a:lnTo>
                  <a:lnTo>
                    <a:pt x="0" y="119431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2"/>
            <p:cNvSpPr/>
            <p:nvPr/>
          </p:nvSpPr>
          <p:spPr>
            <a:xfrm>
              <a:off x="2191291" y="336597"/>
              <a:ext cx="2267683" cy="834104"/>
            </a:xfrm>
            <a:custGeom>
              <a:avLst/>
              <a:gdLst/>
              <a:ahLst/>
              <a:cxnLst/>
              <a:rect l="l" t="t" r="r" b="b"/>
              <a:pathLst>
                <a:path w="2267683" h="834104" extrusionOk="0">
                  <a:moveTo>
                    <a:pt x="0" y="0"/>
                  </a:moveTo>
                  <a:lnTo>
                    <a:pt x="2267683" y="0"/>
                  </a:lnTo>
                  <a:lnTo>
                    <a:pt x="2267683" y="834104"/>
                  </a:lnTo>
                  <a:lnTo>
                    <a:pt x="0" y="834104"/>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2"/>
            <p:cNvSpPr/>
            <p:nvPr/>
          </p:nvSpPr>
          <p:spPr>
            <a:xfrm>
              <a:off x="1107655" y="261369"/>
              <a:ext cx="1061543" cy="984560"/>
            </a:xfrm>
            <a:custGeom>
              <a:avLst/>
              <a:gdLst/>
              <a:ahLst/>
              <a:cxnLst/>
              <a:rect l="l" t="t" r="r" b="b"/>
              <a:pathLst>
                <a:path w="1061543" h="984560" extrusionOk="0">
                  <a:moveTo>
                    <a:pt x="0" y="0"/>
                  </a:moveTo>
                  <a:lnTo>
                    <a:pt x="1061543" y="0"/>
                  </a:lnTo>
                  <a:lnTo>
                    <a:pt x="1061543" y="984560"/>
                  </a:lnTo>
                  <a:lnTo>
                    <a:pt x="0" y="98456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3" name="Picture 2">
            <a:extLst>
              <a:ext uri="{FF2B5EF4-FFF2-40B4-BE49-F238E27FC236}">
                <a16:creationId xmlns:a16="http://schemas.microsoft.com/office/drawing/2014/main" id="{839ED560-7C2D-4B2A-862B-53D5B42FAA88}"/>
              </a:ext>
            </a:extLst>
          </p:cNvPr>
          <p:cNvPicPr>
            <a:picLocks noChangeAspect="1"/>
          </p:cNvPicPr>
          <p:nvPr/>
        </p:nvPicPr>
        <p:blipFill>
          <a:blip r:embed="rId9"/>
          <a:stretch>
            <a:fillRect/>
          </a:stretch>
        </p:blipFill>
        <p:spPr>
          <a:xfrm>
            <a:off x="13563600" y="6057900"/>
            <a:ext cx="3429000" cy="314972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80826"/>
            <a:ext cx="18288000" cy="8417383"/>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sp>
        <p:nvSpPr>
          <p:cNvPr id="11" name="TextBox 6">
            <a:extLst>
              <a:ext uri="{FF2B5EF4-FFF2-40B4-BE49-F238E27FC236}">
                <a16:creationId xmlns:a16="http://schemas.microsoft.com/office/drawing/2014/main" id="{A9A9708B-1396-4ED7-A5EF-BA4F87E472B1}"/>
              </a:ext>
            </a:extLst>
          </p:cNvPr>
          <p:cNvSpPr txBox="1"/>
          <p:nvPr/>
        </p:nvSpPr>
        <p:spPr>
          <a:xfrm>
            <a:off x="4953000" y="312044"/>
            <a:ext cx="9560583" cy="1015619"/>
          </a:xfrm>
          <a:prstGeom prst="rect">
            <a:avLst/>
          </a:prstGeom>
        </p:spPr>
        <p:txBody>
          <a:bodyPr lIns="0" tIns="0" rIns="0" bIns="0" rtlCol="0" anchor="t">
            <a:spAutoFit/>
          </a:bodyPr>
          <a:lstStyle/>
          <a:p>
            <a:pPr algn="l">
              <a:lnSpc>
                <a:spcPts val="7887"/>
              </a:lnSpc>
            </a:pPr>
            <a:r>
              <a:rPr lang="en-US" sz="6799" b="1" dirty="0">
                <a:solidFill>
                  <a:srgbClr val="072C4F"/>
                </a:solidFill>
                <a:latin typeface="Roboto Bold"/>
                <a:ea typeface="Roboto Bold"/>
                <a:cs typeface="Roboto Bold"/>
                <a:sym typeface="Roboto Bold"/>
              </a:rPr>
              <a:t>Impacts   </a:t>
            </a:r>
          </a:p>
        </p:txBody>
      </p:sp>
      <p:sp>
        <p:nvSpPr>
          <p:cNvPr id="12" name="TextBox 7">
            <a:extLst>
              <a:ext uri="{FF2B5EF4-FFF2-40B4-BE49-F238E27FC236}">
                <a16:creationId xmlns:a16="http://schemas.microsoft.com/office/drawing/2014/main" id="{CD46B59F-E779-4DDE-8E05-AC63246C6C0A}"/>
              </a:ext>
            </a:extLst>
          </p:cNvPr>
          <p:cNvSpPr txBox="1"/>
          <p:nvPr/>
        </p:nvSpPr>
        <p:spPr>
          <a:xfrm>
            <a:off x="342900" y="1059746"/>
            <a:ext cx="13073350" cy="1082797"/>
          </a:xfrm>
          <a:prstGeom prst="rect">
            <a:avLst/>
          </a:prstGeom>
        </p:spPr>
        <p:txBody>
          <a:bodyPr wrap="square" lIns="0" tIns="0" rIns="0" bIns="0" rtlCol="0" anchor="t">
            <a:spAutoFit/>
          </a:bodyPr>
          <a:lstStyle/>
          <a:p>
            <a:pPr>
              <a:lnSpc>
                <a:spcPts val="2947"/>
              </a:lnSpc>
            </a:pPr>
            <a:r>
              <a:rPr lang="en-US" sz="2199" dirty="0">
                <a:solidFill>
                  <a:srgbClr val="004590"/>
                </a:solidFill>
                <a:latin typeface="Lato 1"/>
                <a:ea typeface="Lato 1"/>
                <a:cs typeface="Lato 1"/>
              </a:rPr>
              <a:t>Period: May – October 2026 </a:t>
            </a:r>
          </a:p>
          <a:p>
            <a:pPr>
              <a:lnSpc>
                <a:spcPts val="2947"/>
              </a:lnSpc>
            </a:pPr>
            <a:r>
              <a:rPr lang="en-US" sz="2199" dirty="0">
                <a:solidFill>
                  <a:srgbClr val="004590"/>
                </a:solidFill>
                <a:latin typeface="Lato 1"/>
                <a:ea typeface="Lato 1"/>
                <a:cs typeface="Lato 1"/>
              </a:rPr>
              <a:t>Country: SOLOMON ISLANDS</a:t>
            </a:r>
          </a:p>
          <a:p>
            <a:pPr>
              <a:lnSpc>
                <a:spcPts val="2947"/>
              </a:lnSpc>
            </a:pPr>
            <a:r>
              <a:rPr lang="en-US" sz="2199" dirty="0">
                <a:solidFill>
                  <a:srgbClr val="004590"/>
                </a:solidFill>
                <a:latin typeface="Lato 1"/>
                <a:ea typeface="Lato 1"/>
                <a:cs typeface="Lato 1"/>
              </a:rPr>
              <a:t>ENSO phase: El Nino</a:t>
            </a:r>
            <a:endParaRPr lang="en-US" sz="2200" dirty="0">
              <a:solidFill>
                <a:schemeClr val="tx2"/>
              </a:solidFill>
              <a:latin typeface="Lato 1" panose="020B0604020202020204" charset="0"/>
              <a:ea typeface="Lato 1" panose="020B0604020202020204" charset="0"/>
              <a:cs typeface="Lato 1" panose="020B0604020202020204" charset="0"/>
            </a:endParaRPr>
          </a:p>
        </p:txBody>
      </p:sp>
      <p:sp>
        <p:nvSpPr>
          <p:cNvPr id="14" name="Freeform 9">
            <a:extLst>
              <a:ext uri="{FF2B5EF4-FFF2-40B4-BE49-F238E27FC236}">
                <a16:creationId xmlns:a16="http://schemas.microsoft.com/office/drawing/2014/main" id="{B4DCE72C-53C3-441B-B576-8012743145E0}"/>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aphicFrame>
        <p:nvGraphicFramePr>
          <p:cNvPr id="15" name="Table 14">
            <a:extLst>
              <a:ext uri="{FF2B5EF4-FFF2-40B4-BE49-F238E27FC236}">
                <a16:creationId xmlns:a16="http://schemas.microsoft.com/office/drawing/2014/main" id="{34055560-1B0E-4F63-B016-714F2097BF25}"/>
              </a:ext>
            </a:extLst>
          </p:cNvPr>
          <p:cNvGraphicFramePr>
            <a:graphicFrameLocks noGrp="1"/>
          </p:cNvGraphicFramePr>
          <p:nvPr>
            <p:extLst>
              <p:ext uri="{D42A27DB-BD31-4B8C-83A1-F6EECF244321}">
                <p14:modId xmlns:p14="http://schemas.microsoft.com/office/powerpoint/2010/main" val="879606414"/>
              </p:ext>
            </p:extLst>
          </p:nvPr>
        </p:nvGraphicFramePr>
        <p:xfrm>
          <a:off x="317500" y="2250911"/>
          <a:ext cx="17297400" cy="7020089"/>
        </p:xfrm>
        <a:graphic>
          <a:graphicData uri="http://schemas.openxmlformats.org/drawingml/2006/table">
            <a:tbl>
              <a:tblPr>
                <a:tableStyleId>{35758FB7-9AC5-4552-8A53-C91805E547FA}</a:tableStyleId>
              </a:tblPr>
              <a:tblGrid>
                <a:gridCol w="1121994">
                  <a:extLst>
                    <a:ext uri="{9D8B030D-6E8A-4147-A177-3AD203B41FA5}">
                      <a16:colId xmlns:a16="http://schemas.microsoft.com/office/drawing/2014/main" val="3313951745"/>
                    </a:ext>
                  </a:extLst>
                </a:gridCol>
                <a:gridCol w="2419156">
                  <a:extLst>
                    <a:ext uri="{9D8B030D-6E8A-4147-A177-3AD203B41FA5}">
                      <a16:colId xmlns:a16="http://schemas.microsoft.com/office/drawing/2014/main" val="379008381"/>
                    </a:ext>
                  </a:extLst>
                </a:gridCol>
                <a:gridCol w="1427339">
                  <a:extLst>
                    <a:ext uri="{9D8B030D-6E8A-4147-A177-3AD203B41FA5}">
                      <a16:colId xmlns:a16="http://schemas.microsoft.com/office/drawing/2014/main" val="2651575046"/>
                    </a:ext>
                  </a:extLst>
                </a:gridCol>
                <a:gridCol w="3007111">
                  <a:extLst>
                    <a:ext uri="{9D8B030D-6E8A-4147-A177-3AD203B41FA5}">
                      <a16:colId xmlns:a16="http://schemas.microsoft.com/office/drawing/2014/main" val="3611285209"/>
                    </a:ext>
                  </a:extLst>
                </a:gridCol>
                <a:gridCol w="4325844">
                  <a:extLst>
                    <a:ext uri="{9D8B030D-6E8A-4147-A177-3AD203B41FA5}">
                      <a16:colId xmlns:a16="http://schemas.microsoft.com/office/drawing/2014/main" val="1284092556"/>
                    </a:ext>
                  </a:extLst>
                </a:gridCol>
                <a:gridCol w="1694966">
                  <a:extLst>
                    <a:ext uri="{9D8B030D-6E8A-4147-A177-3AD203B41FA5}">
                      <a16:colId xmlns:a16="http://schemas.microsoft.com/office/drawing/2014/main" val="1297077820"/>
                    </a:ext>
                  </a:extLst>
                </a:gridCol>
                <a:gridCol w="2105325">
                  <a:extLst>
                    <a:ext uri="{9D8B030D-6E8A-4147-A177-3AD203B41FA5}">
                      <a16:colId xmlns:a16="http://schemas.microsoft.com/office/drawing/2014/main" val="542732777"/>
                    </a:ext>
                  </a:extLst>
                </a:gridCol>
                <a:gridCol w="1195665">
                  <a:extLst>
                    <a:ext uri="{9D8B030D-6E8A-4147-A177-3AD203B41FA5}">
                      <a16:colId xmlns:a16="http://schemas.microsoft.com/office/drawing/2014/main" val="2736901903"/>
                    </a:ext>
                  </a:extLst>
                </a:gridCol>
              </a:tblGrid>
              <a:tr h="630295">
                <a:tc>
                  <a:txBody>
                    <a:bodyPr/>
                    <a:lstStyle/>
                    <a:p>
                      <a:pPr algn="l" fontAlgn="b"/>
                      <a:endParaRPr lang="en-AU" sz="1800" b="0"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Synoptic Situation</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Type of Hazard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Impacts</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Image</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Lat/Long</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Sectors affected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No. of Deaths</a:t>
                      </a:r>
                      <a:endParaRPr lang="en-AU" sz="1800" b="1" i="0" u="none" strike="noStrike" dirty="0">
                        <a:solidFill>
                          <a:srgbClr val="000000"/>
                        </a:solidFill>
                        <a:effectLst/>
                        <a:latin typeface="+mn-lt"/>
                      </a:endParaRPr>
                    </a:p>
                  </a:txBody>
                  <a:tcPr marL="5561" marR="5561" marT="5561" marB="0" anchor="b"/>
                </a:tc>
                <a:extLst>
                  <a:ext uri="{0D108BD9-81ED-4DB2-BD59-A6C34878D82A}">
                    <a16:rowId xmlns:a16="http://schemas.microsoft.com/office/drawing/2014/main" val="2071125876"/>
                  </a:ext>
                </a:extLst>
              </a:tr>
              <a:tr h="3128244">
                <a:tc>
                  <a:txBody>
                    <a:bodyPr/>
                    <a:lstStyle/>
                    <a:p>
                      <a:pPr algn="l" fontAlgn="b"/>
                      <a:r>
                        <a:rPr lang="en-AU" sz="1800" b="1" i="0" u="none" strike="noStrike" dirty="0">
                          <a:solidFill>
                            <a:srgbClr val="000000"/>
                          </a:solidFill>
                          <a:effectLst/>
                          <a:latin typeface="+mn-lt"/>
                        </a:rPr>
                        <a:t>1</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El Niño triggered higher Sea Surface Temperatures (SSTs) after the passing of TC </a:t>
                      </a:r>
                      <a:r>
                        <a:rPr lang="en-AU" sz="1800" b="0" kern="1200" dirty="0" err="1">
                          <a:solidFill>
                            <a:schemeClr val="dk1"/>
                          </a:solidFill>
                          <a:effectLst/>
                          <a:latin typeface="+mn-lt"/>
                          <a:ea typeface="+mn-ea"/>
                          <a:cs typeface="+mn-cs"/>
                        </a:rPr>
                        <a:t>Maila</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dirty="0">
                          <a:latin typeface="+mn-lt"/>
                        </a:rPr>
                        <a:t>Warmer waters and marine heatwaves to many coastal regions</a:t>
                      </a:r>
                      <a:endParaRPr lang="en-AU" sz="1800" b="0" i="0" u="none" strike="noStrike" dirty="0">
                        <a:solidFill>
                          <a:srgbClr val="000000"/>
                        </a:solidFill>
                        <a:effectLst/>
                        <a:latin typeface="+mn-lt"/>
                      </a:endParaRPr>
                    </a:p>
                  </a:txBody>
                  <a:tcPr marL="5561" marR="5561" marT="5561" marB="0"/>
                </a:tc>
                <a:tc>
                  <a:txBody>
                    <a:bodyPr/>
                    <a:lstStyle/>
                    <a:p>
                      <a:pPr algn="l"/>
                      <a:r>
                        <a:rPr lang="en-US" sz="1800" dirty="0">
                          <a:latin typeface="+mn-lt"/>
                        </a:rPr>
                        <a:t>Excessive algae growth that severely damaged seaweed farms</a:t>
                      </a:r>
                    </a:p>
                  </a:txBody>
                  <a:tcPr marL="5561" marR="5561" marT="5561" marB="0"/>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kern="1200" dirty="0">
                          <a:solidFill>
                            <a:schemeClr val="dk1"/>
                          </a:solidFill>
                          <a:effectLst/>
                          <a:latin typeface="+mn-lt"/>
                          <a:ea typeface="+mn-ea"/>
                          <a:cs typeface="+mn-cs"/>
                        </a:rPr>
                        <a:t>Excessive algae growth that severely damaged seaweed farms after the passing of TC </a:t>
                      </a:r>
                      <a:r>
                        <a:rPr lang="en-US" sz="1400" i="1" kern="1200" dirty="0" err="1">
                          <a:solidFill>
                            <a:schemeClr val="dk1"/>
                          </a:solidFill>
                          <a:effectLst/>
                          <a:latin typeface="+mn-lt"/>
                          <a:ea typeface="+mn-ea"/>
                          <a:cs typeface="+mn-cs"/>
                        </a:rPr>
                        <a:t>Maila</a:t>
                      </a:r>
                      <a:r>
                        <a:rPr lang="en-US" sz="1400" i="1" kern="1200" dirty="0">
                          <a:solidFill>
                            <a:schemeClr val="dk1"/>
                          </a:solidFill>
                          <a:effectLst/>
                          <a:latin typeface="+mn-lt"/>
                          <a:ea typeface="+mn-ea"/>
                          <a:cs typeface="+mn-cs"/>
                        </a:rPr>
                        <a:t> information on 07</a:t>
                      </a:r>
                      <a:r>
                        <a:rPr lang="en-US" sz="1400" i="1" kern="1200" baseline="30000" dirty="0">
                          <a:solidFill>
                            <a:schemeClr val="dk1"/>
                          </a:solidFill>
                          <a:effectLst/>
                          <a:latin typeface="+mn-lt"/>
                          <a:ea typeface="+mn-ea"/>
                          <a:cs typeface="+mn-cs"/>
                        </a:rPr>
                        <a:t>th</a:t>
                      </a:r>
                      <a:r>
                        <a:rPr lang="en-US" sz="1400" i="1" kern="1200" dirty="0">
                          <a:solidFill>
                            <a:schemeClr val="dk1"/>
                          </a:solidFill>
                          <a:effectLst/>
                          <a:latin typeface="+mn-lt"/>
                          <a:ea typeface="+mn-ea"/>
                          <a:cs typeface="+mn-cs"/>
                        </a:rPr>
                        <a:t> May 2026 Source: </a:t>
                      </a:r>
                      <a:r>
                        <a:rPr lang="en-US" sz="1400" i="1" kern="1200" dirty="0" err="1">
                          <a:solidFill>
                            <a:schemeClr val="dk1"/>
                          </a:solidFill>
                          <a:effectLst/>
                          <a:latin typeface="+mn-lt"/>
                          <a:ea typeface="+mn-ea"/>
                          <a:cs typeface="+mn-cs"/>
                        </a:rPr>
                        <a:t>Rarumana</a:t>
                      </a:r>
                      <a:r>
                        <a:rPr lang="en-US" sz="1400" i="1" kern="1200" dirty="0">
                          <a:solidFill>
                            <a:schemeClr val="dk1"/>
                          </a:solidFill>
                          <a:effectLst/>
                          <a:latin typeface="+mn-lt"/>
                          <a:ea typeface="+mn-ea"/>
                          <a:cs typeface="+mn-cs"/>
                        </a:rPr>
                        <a:t> Youths Facebook Page</a:t>
                      </a:r>
                    </a:p>
                  </a:txBody>
                  <a:tcPr marL="5561" marR="5561" marT="5561" marB="0"/>
                </a:tc>
                <a:tc>
                  <a:txBody>
                    <a:bodyPr/>
                    <a:lstStyle/>
                    <a:p>
                      <a:pPr algn="l" fontAlgn="b"/>
                      <a:endParaRPr lang="en-US" sz="1800" dirty="0">
                        <a:latin typeface="+mn-lt"/>
                      </a:endParaRPr>
                    </a:p>
                    <a:p>
                      <a:pPr algn="l" fontAlgn="b"/>
                      <a:endParaRPr lang="en-US" sz="1800" dirty="0">
                        <a:latin typeface="+mn-lt"/>
                      </a:endParaRPr>
                    </a:p>
                    <a:p>
                      <a:pPr algn="l" fontAlgn="b"/>
                      <a:endParaRPr lang="en-US" sz="1800" dirty="0">
                        <a:latin typeface="+mn-lt"/>
                      </a:endParaRPr>
                    </a:p>
                    <a:p>
                      <a:pPr algn="l" fontAlgn="b"/>
                      <a:endParaRPr lang="en-US" sz="1800" i="1" kern="1200" dirty="0">
                        <a:solidFill>
                          <a:schemeClr val="dk1"/>
                        </a:solidFill>
                        <a:effectLst/>
                        <a:latin typeface="+mn-lt"/>
                        <a:ea typeface="+mn-ea"/>
                        <a:cs typeface="+mn-cs"/>
                      </a:endParaRPr>
                    </a:p>
                    <a:p>
                      <a:pPr marL="0" marR="0" lvl="0" indent="0" algn="l" defTabSz="914400" rtl="0" eaLnBrk="1" fontAlgn="b" latinLnBrk="0" hangingPunct="1">
                        <a:lnSpc>
                          <a:spcPct val="100000"/>
                        </a:lnSpc>
                        <a:spcBef>
                          <a:spcPts val="0"/>
                        </a:spcBef>
                        <a:spcAft>
                          <a:spcPts val="0"/>
                        </a:spcAft>
                        <a:buClrTx/>
                        <a:buSzTx/>
                        <a:buFontTx/>
                        <a:buNone/>
                        <a:tabLst/>
                        <a:defRPr/>
                      </a:pPr>
                      <a:endParaRPr lang="en-US" sz="1800" i="1" kern="1200" dirty="0">
                        <a:solidFill>
                          <a:schemeClr val="dk1"/>
                        </a:solidFill>
                        <a:effectLst/>
                        <a:latin typeface="+mn-lt"/>
                        <a:ea typeface="+mn-ea"/>
                        <a:cs typeface="+mn-cs"/>
                      </a:endParaRPr>
                    </a:p>
                    <a:p>
                      <a:pPr marL="0" marR="0" lvl="0" indent="0" algn="l" defTabSz="914400" rtl="0" eaLnBrk="1" fontAlgn="b" latinLnBrk="0" hangingPunct="1">
                        <a:lnSpc>
                          <a:spcPct val="100000"/>
                        </a:lnSpc>
                        <a:spcBef>
                          <a:spcPts val="0"/>
                        </a:spcBef>
                        <a:spcAft>
                          <a:spcPts val="0"/>
                        </a:spcAft>
                        <a:buClrTx/>
                        <a:buSzTx/>
                        <a:buFontTx/>
                        <a:buNone/>
                        <a:tabLst/>
                        <a:defRPr/>
                      </a:pPr>
                      <a:r>
                        <a:rPr lang="it-IT" sz="1800" i="1" kern="1200" dirty="0">
                          <a:solidFill>
                            <a:schemeClr val="dk1"/>
                          </a:solidFill>
                          <a:effectLst/>
                          <a:latin typeface="+mn-lt"/>
                          <a:ea typeface="+mn-ea"/>
                          <a:cs typeface="+mn-cs"/>
                        </a:rPr>
                        <a:t> </a:t>
                      </a:r>
                    </a:p>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US" sz="1800" dirty="0">
                          <a:latin typeface="+mn-lt"/>
                        </a:rPr>
                        <a:t>Marine farming/Livelihoods</a:t>
                      </a:r>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u="none" strike="noStrike" dirty="0">
                          <a:solidFill>
                            <a:srgbClr val="000000"/>
                          </a:solidFill>
                          <a:effectLst/>
                          <a:latin typeface="+mn-lt"/>
                        </a:rPr>
                        <a:t>0 </a:t>
                      </a:r>
                      <a:endParaRPr lang="en-AU" sz="1800" b="0" i="0" u="none" strike="noStrike" dirty="0">
                        <a:solidFill>
                          <a:srgbClr val="000000"/>
                        </a:solidFill>
                        <a:effectLst/>
                        <a:latin typeface="+mn-lt"/>
                      </a:endParaRPr>
                    </a:p>
                  </a:txBody>
                  <a:tcPr marL="5561" marR="5561" marT="5561" marB="0"/>
                </a:tc>
                <a:extLst>
                  <a:ext uri="{0D108BD9-81ED-4DB2-BD59-A6C34878D82A}">
                    <a16:rowId xmlns:a16="http://schemas.microsoft.com/office/drawing/2014/main" val="3513378655"/>
                  </a:ext>
                </a:extLst>
              </a:tr>
              <a:tr h="3261550">
                <a:tc>
                  <a:txBody>
                    <a:bodyPr/>
                    <a:lstStyle/>
                    <a:p>
                      <a:pPr algn="l" fontAlgn="b"/>
                      <a:r>
                        <a:rPr lang="en-AU" sz="1800" b="1" i="0" u="none" strike="noStrike" dirty="0">
                          <a:solidFill>
                            <a:srgbClr val="000000"/>
                          </a:solidFill>
                          <a:effectLst/>
                          <a:latin typeface="+mn-lt"/>
                        </a:rPr>
                        <a:t>2</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El Niño-driven prolonged dry conditions</a:t>
                      </a:r>
                      <a:r>
                        <a:rPr lang="en-AU" sz="1800" kern="1200" dirty="0">
                          <a:solidFill>
                            <a:schemeClr val="dk1"/>
                          </a:solidFill>
                          <a:effectLst/>
                          <a:latin typeface="+mn-lt"/>
                          <a:ea typeface="+mn-ea"/>
                          <a:cs typeface="+mn-cs"/>
                        </a:rPr>
                        <a:t> caused reduced rainfall, water shortages in Malaita and Western Province.</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dirty="0">
                          <a:latin typeface="+mn-lt"/>
                        </a:rPr>
                        <a:t>Prolonged dry spells</a:t>
                      </a:r>
                      <a:endParaRPr lang="en-AU" sz="1800" b="0" i="0" u="none" strike="noStrike" dirty="0">
                        <a:solidFill>
                          <a:srgbClr val="000000"/>
                        </a:solidFill>
                        <a:effectLst/>
                        <a:latin typeface="+mn-lt"/>
                      </a:endParaRPr>
                    </a:p>
                  </a:txBody>
                  <a:tcPr marL="5561" marR="5561" marT="5561" marB="0"/>
                </a:tc>
                <a:tc>
                  <a:txBody>
                    <a:bodyPr/>
                    <a:lstStyle/>
                    <a:p>
                      <a:pPr algn="l"/>
                      <a:r>
                        <a:rPr lang="en-US" sz="1800" dirty="0">
                          <a:latin typeface="+mn-lt"/>
                        </a:rPr>
                        <a:t>Water shortages with limited water resources – rely heavily on rain to collect water.</a:t>
                      </a: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t>Water shortages on Malaita and Western Province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t>Source: The Island Sun News 30 June 2026</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Water supply, Communities/Livelihoods </a:t>
                      </a:r>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i="0" u="none" strike="noStrike" dirty="0">
                          <a:solidFill>
                            <a:srgbClr val="000000"/>
                          </a:solidFill>
                          <a:effectLst/>
                          <a:latin typeface="+mn-lt"/>
                        </a:rPr>
                        <a:t>0</a:t>
                      </a:r>
                    </a:p>
                  </a:txBody>
                  <a:tcPr marL="5561" marR="5561" marT="5561" marB="0"/>
                </a:tc>
                <a:extLst>
                  <a:ext uri="{0D108BD9-81ED-4DB2-BD59-A6C34878D82A}">
                    <a16:rowId xmlns:a16="http://schemas.microsoft.com/office/drawing/2014/main" val="3238617141"/>
                  </a:ext>
                </a:extLst>
              </a:tr>
            </a:tbl>
          </a:graphicData>
        </a:graphic>
      </p:graphicFrame>
      <p:pic>
        <p:nvPicPr>
          <p:cNvPr id="13" name="Picture 12">
            <a:extLst>
              <a:ext uri="{FF2B5EF4-FFF2-40B4-BE49-F238E27FC236}">
                <a16:creationId xmlns:a16="http://schemas.microsoft.com/office/drawing/2014/main" id="{865F56BB-F218-42A5-91DB-3D6419C0E420}"/>
              </a:ext>
            </a:extLst>
          </p:cNvPr>
          <p:cNvPicPr>
            <a:picLocks noChangeAspect="1"/>
          </p:cNvPicPr>
          <p:nvPr/>
        </p:nvPicPr>
        <p:blipFill>
          <a:blip r:embed="rId3"/>
          <a:stretch>
            <a:fillRect/>
          </a:stretch>
        </p:blipFill>
        <p:spPr>
          <a:xfrm>
            <a:off x="8381998" y="6109055"/>
            <a:ext cx="4177040" cy="2620372"/>
          </a:xfrm>
          <a:prstGeom prst="rect">
            <a:avLst/>
          </a:prstGeom>
        </p:spPr>
      </p:pic>
      <p:pic>
        <p:nvPicPr>
          <p:cNvPr id="2" name="Picture 1">
            <a:extLst>
              <a:ext uri="{FF2B5EF4-FFF2-40B4-BE49-F238E27FC236}">
                <a16:creationId xmlns:a16="http://schemas.microsoft.com/office/drawing/2014/main" id="{7F5C09E8-66A7-413E-ADEC-FF59CDE82B32}"/>
              </a:ext>
            </a:extLst>
          </p:cNvPr>
          <p:cNvPicPr>
            <a:picLocks noChangeAspect="1"/>
          </p:cNvPicPr>
          <p:nvPr/>
        </p:nvPicPr>
        <p:blipFill>
          <a:blip r:embed="rId4"/>
          <a:stretch>
            <a:fillRect/>
          </a:stretch>
        </p:blipFill>
        <p:spPr>
          <a:xfrm>
            <a:off x="8381998" y="7277099"/>
            <a:ext cx="2209801" cy="1452327"/>
          </a:xfrm>
          <a:prstGeom prst="rect">
            <a:avLst/>
          </a:prstGeom>
        </p:spPr>
      </p:pic>
      <p:pic>
        <p:nvPicPr>
          <p:cNvPr id="16" name="Picture 15">
            <a:extLst>
              <a:ext uri="{FF2B5EF4-FFF2-40B4-BE49-F238E27FC236}">
                <a16:creationId xmlns:a16="http://schemas.microsoft.com/office/drawing/2014/main" id="{30A918C5-5F6E-424A-BC1A-9286EFD3FF68}"/>
              </a:ext>
            </a:extLst>
          </p:cNvPr>
          <p:cNvPicPr>
            <a:picLocks noChangeAspect="1"/>
          </p:cNvPicPr>
          <p:nvPr/>
        </p:nvPicPr>
        <p:blipFill>
          <a:blip r:embed="rId5"/>
          <a:stretch>
            <a:fillRect/>
          </a:stretch>
        </p:blipFill>
        <p:spPr>
          <a:xfrm>
            <a:off x="8348660" y="2893078"/>
            <a:ext cx="2090739" cy="2423361"/>
          </a:xfrm>
          <a:prstGeom prst="rect">
            <a:avLst/>
          </a:prstGeom>
        </p:spPr>
      </p:pic>
      <p:pic>
        <p:nvPicPr>
          <p:cNvPr id="17" name="Picture 16">
            <a:extLst>
              <a:ext uri="{FF2B5EF4-FFF2-40B4-BE49-F238E27FC236}">
                <a16:creationId xmlns:a16="http://schemas.microsoft.com/office/drawing/2014/main" id="{E6A27D20-65B3-4AF3-B9B9-B64D0C8AD908}"/>
              </a:ext>
            </a:extLst>
          </p:cNvPr>
          <p:cNvPicPr>
            <a:picLocks noChangeAspect="1"/>
          </p:cNvPicPr>
          <p:nvPr/>
        </p:nvPicPr>
        <p:blipFill>
          <a:blip r:embed="rId6"/>
          <a:stretch>
            <a:fillRect/>
          </a:stretch>
        </p:blipFill>
        <p:spPr>
          <a:xfrm>
            <a:off x="10470519" y="2893078"/>
            <a:ext cx="2088520" cy="2423361"/>
          </a:xfrm>
          <a:prstGeom prst="rect">
            <a:avLst/>
          </a:prstGeom>
        </p:spPr>
      </p:pic>
      <p:pic>
        <p:nvPicPr>
          <p:cNvPr id="18" name="Picture 17">
            <a:extLst>
              <a:ext uri="{FF2B5EF4-FFF2-40B4-BE49-F238E27FC236}">
                <a16:creationId xmlns:a16="http://schemas.microsoft.com/office/drawing/2014/main" id="{7A832EAC-6C48-4F64-8A0B-B8E39B155AD0}"/>
              </a:ext>
            </a:extLst>
          </p:cNvPr>
          <p:cNvPicPr>
            <a:picLocks noChangeAspect="1"/>
          </p:cNvPicPr>
          <p:nvPr/>
        </p:nvPicPr>
        <p:blipFill>
          <a:blip r:embed="rId7"/>
          <a:stretch>
            <a:fillRect/>
          </a:stretch>
        </p:blipFill>
        <p:spPr>
          <a:xfrm>
            <a:off x="15276212" y="173877"/>
            <a:ext cx="2338688" cy="1771737"/>
          </a:xfrm>
          <a:prstGeom prst="rect">
            <a:avLst/>
          </a:prstGeom>
        </p:spPr>
      </p:pic>
    </p:spTree>
    <p:extLst>
      <p:ext uri="{BB962C8B-B14F-4D97-AF65-F5344CB8AC3E}">
        <p14:creationId xmlns:p14="http://schemas.microsoft.com/office/powerpoint/2010/main" val="1693825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80826"/>
            <a:ext cx="18288000" cy="8417383"/>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sp>
        <p:nvSpPr>
          <p:cNvPr id="11" name="TextBox 6">
            <a:extLst>
              <a:ext uri="{FF2B5EF4-FFF2-40B4-BE49-F238E27FC236}">
                <a16:creationId xmlns:a16="http://schemas.microsoft.com/office/drawing/2014/main" id="{A9A9708B-1396-4ED7-A5EF-BA4F87E472B1}"/>
              </a:ext>
            </a:extLst>
          </p:cNvPr>
          <p:cNvSpPr txBox="1"/>
          <p:nvPr/>
        </p:nvSpPr>
        <p:spPr>
          <a:xfrm>
            <a:off x="4953000" y="312044"/>
            <a:ext cx="9560583" cy="1015619"/>
          </a:xfrm>
          <a:prstGeom prst="rect">
            <a:avLst/>
          </a:prstGeom>
        </p:spPr>
        <p:txBody>
          <a:bodyPr lIns="0" tIns="0" rIns="0" bIns="0" rtlCol="0" anchor="t">
            <a:spAutoFit/>
          </a:bodyPr>
          <a:lstStyle/>
          <a:p>
            <a:pPr algn="l">
              <a:lnSpc>
                <a:spcPts val="7887"/>
              </a:lnSpc>
            </a:pPr>
            <a:r>
              <a:rPr lang="en-US" sz="6799" b="1" dirty="0">
                <a:solidFill>
                  <a:srgbClr val="072C4F"/>
                </a:solidFill>
                <a:latin typeface="Roboto Bold"/>
                <a:ea typeface="Roboto Bold"/>
                <a:cs typeface="Roboto Bold"/>
                <a:sym typeface="Roboto Bold"/>
              </a:rPr>
              <a:t>Impacts </a:t>
            </a:r>
          </a:p>
        </p:txBody>
      </p:sp>
      <p:sp>
        <p:nvSpPr>
          <p:cNvPr id="12" name="TextBox 7">
            <a:extLst>
              <a:ext uri="{FF2B5EF4-FFF2-40B4-BE49-F238E27FC236}">
                <a16:creationId xmlns:a16="http://schemas.microsoft.com/office/drawing/2014/main" id="{CD46B59F-E779-4DDE-8E05-AC63246C6C0A}"/>
              </a:ext>
            </a:extLst>
          </p:cNvPr>
          <p:cNvSpPr txBox="1"/>
          <p:nvPr/>
        </p:nvSpPr>
        <p:spPr>
          <a:xfrm>
            <a:off x="342900" y="1059746"/>
            <a:ext cx="13073350" cy="1082797"/>
          </a:xfrm>
          <a:prstGeom prst="rect">
            <a:avLst/>
          </a:prstGeom>
        </p:spPr>
        <p:txBody>
          <a:bodyPr wrap="square" lIns="0" tIns="0" rIns="0" bIns="0" rtlCol="0" anchor="t">
            <a:spAutoFit/>
          </a:bodyPr>
          <a:lstStyle/>
          <a:p>
            <a:pPr>
              <a:lnSpc>
                <a:spcPts val="2947"/>
              </a:lnSpc>
            </a:pPr>
            <a:r>
              <a:rPr lang="en-US" sz="2199" dirty="0">
                <a:solidFill>
                  <a:srgbClr val="004590"/>
                </a:solidFill>
                <a:latin typeface="Lato 1"/>
                <a:ea typeface="Lato 1"/>
                <a:cs typeface="Lato 1"/>
              </a:rPr>
              <a:t>Period: May – October 2026 </a:t>
            </a:r>
          </a:p>
          <a:p>
            <a:pPr>
              <a:lnSpc>
                <a:spcPts val="2947"/>
              </a:lnSpc>
            </a:pPr>
            <a:r>
              <a:rPr lang="en-US" sz="2199" dirty="0">
                <a:solidFill>
                  <a:srgbClr val="004590"/>
                </a:solidFill>
                <a:latin typeface="Lato 1"/>
                <a:ea typeface="Lato 1"/>
                <a:cs typeface="Lato 1"/>
              </a:rPr>
              <a:t>Country: SOLOMON ISLANDS</a:t>
            </a:r>
          </a:p>
          <a:p>
            <a:pPr>
              <a:lnSpc>
                <a:spcPts val="2947"/>
              </a:lnSpc>
            </a:pPr>
            <a:r>
              <a:rPr lang="en-US" sz="2199" dirty="0">
                <a:solidFill>
                  <a:srgbClr val="004590"/>
                </a:solidFill>
                <a:latin typeface="Lato 1"/>
                <a:ea typeface="Lato 1"/>
                <a:cs typeface="Lato 1"/>
              </a:rPr>
              <a:t>ENSO phase: El Nino</a:t>
            </a:r>
            <a:endParaRPr lang="en-US" sz="2200" dirty="0">
              <a:solidFill>
                <a:schemeClr val="tx2"/>
              </a:solidFill>
              <a:latin typeface="Lato 1" panose="020B0604020202020204" charset="0"/>
              <a:ea typeface="Lato 1" panose="020B0604020202020204" charset="0"/>
              <a:cs typeface="Lato 1" panose="020B0604020202020204" charset="0"/>
            </a:endParaRPr>
          </a:p>
        </p:txBody>
      </p:sp>
      <p:sp>
        <p:nvSpPr>
          <p:cNvPr id="14" name="Freeform 9">
            <a:extLst>
              <a:ext uri="{FF2B5EF4-FFF2-40B4-BE49-F238E27FC236}">
                <a16:creationId xmlns:a16="http://schemas.microsoft.com/office/drawing/2014/main" id="{B4DCE72C-53C3-441B-B576-8012743145E0}"/>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aphicFrame>
        <p:nvGraphicFramePr>
          <p:cNvPr id="15" name="Table 14">
            <a:extLst>
              <a:ext uri="{FF2B5EF4-FFF2-40B4-BE49-F238E27FC236}">
                <a16:creationId xmlns:a16="http://schemas.microsoft.com/office/drawing/2014/main" id="{34055560-1B0E-4F63-B016-714F2097BF25}"/>
              </a:ext>
            </a:extLst>
          </p:cNvPr>
          <p:cNvGraphicFramePr>
            <a:graphicFrameLocks noGrp="1"/>
          </p:cNvGraphicFramePr>
          <p:nvPr>
            <p:extLst>
              <p:ext uri="{D42A27DB-BD31-4B8C-83A1-F6EECF244321}">
                <p14:modId xmlns:p14="http://schemas.microsoft.com/office/powerpoint/2010/main" val="1110880907"/>
              </p:ext>
            </p:extLst>
          </p:nvPr>
        </p:nvGraphicFramePr>
        <p:xfrm>
          <a:off x="317500" y="2250911"/>
          <a:ext cx="17297400" cy="7499417"/>
        </p:xfrm>
        <a:graphic>
          <a:graphicData uri="http://schemas.openxmlformats.org/drawingml/2006/table">
            <a:tbl>
              <a:tblPr>
                <a:tableStyleId>{35758FB7-9AC5-4552-8A53-C91805E547FA}</a:tableStyleId>
              </a:tblPr>
              <a:tblGrid>
                <a:gridCol w="1121994">
                  <a:extLst>
                    <a:ext uri="{9D8B030D-6E8A-4147-A177-3AD203B41FA5}">
                      <a16:colId xmlns:a16="http://schemas.microsoft.com/office/drawing/2014/main" val="3313951745"/>
                    </a:ext>
                  </a:extLst>
                </a:gridCol>
                <a:gridCol w="2419156">
                  <a:extLst>
                    <a:ext uri="{9D8B030D-6E8A-4147-A177-3AD203B41FA5}">
                      <a16:colId xmlns:a16="http://schemas.microsoft.com/office/drawing/2014/main" val="379008381"/>
                    </a:ext>
                  </a:extLst>
                </a:gridCol>
                <a:gridCol w="1427339">
                  <a:extLst>
                    <a:ext uri="{9D8B030D-6E8A-4147-A177-3AD203B41FA5}">
                      <a16:colId xmlns:a16="http://schemas.microsoft.com/office/drawing/2014/main" val="2651575046"/>
                    </a:ext>
                  </a:extLst>
                </a:gridCol>
                <a:gridCol w="3007111">
                  <a:extLst>
                    <a:ext uri="{9D8B030D-6E8A-4147-A177-3AD203B41FA5}">
                      <a16:colId xmlns:a16="http://schemas.microsoft.com/office/drawing/2014/main" val="3611285209"/>
                    </a:ext>
                  </a:extLst>
                </a:gridCol>
                <a:gridCol w="4325844">
                  <a:extLst>
                    <a:ext uri="{9D8B030D-6E8A-4147-A177-3AD203B41FA5}">
                      <a16:colId xmlns:a16="http://schemas.microsoft.com/office/drawing/2014/main" val="1284092556"/>
                    </a:ext>
                  </a:extLst>
                </a:gridCol>
                <a:gridCol w="1694966">
                  <a:extLst>
                    <a:ext uri="{9D8B030D-6E8A-4147-A177-3AD203B41FA5}">
                      <a16:colId xmlns:a16="http://schemas.microsoft.com/office/drawing/2014/main" val="1297077820"/>
                    </a:ext>
                  </a:extLst>
                </a:gridCol>
                <a:gridCol w="2105325">
                  <a:extLst>
                    <a:ext uri="{9D8B030D-6E8A-4147-A177-3AD203B41FA5}">
                      <a16:colId xmlns:a16="http://schemas.microsoft.com/office/drawing/2014/main" val="542732777"/>
                    </a:ext>
                  </a:extLst>
                </a:gridCol>
                <a:gridCol w="1195665">
                  <a:extLst>
                    <a:ext uri="{9D8B030D-6E8A-4147-A177-3AD203B41FA5}">
                      <a16:colId xmlns:a16="http://schemas.microsoft.com/office/drawing/2014/main" val="2736901903"/>
                    </a:ext>
                  </a:extLst>
                </a:gridCol>
              </a:tblGrid>
              <a:tr h="630295">
                <a:tc>
                  <a:txBody>
                    <a:bodyPr/>
                    <a:lstStyle/>
                    <a:p>
                      <a:pPr algn="l" fontAlgn="b"/>
                      <a:endParaRPr lang="en-AU" sz="1800" b="0"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Synoptic Situation</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Type of Hazard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Impacts</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Image</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Lat/Long</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Sectors affected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No. of Deaths</a:t>
                      </a:r>
                      <a:endParaRPr lang="en-AU" sz="1800" b="1" i="0" u="none" strike="noStrike" dirty="0">
                        <a:solidFill>
                          <a:srgbClr val="000000"/>
                        </a:solidFill>
                        <a:effectLst/>
                        <a:latin typeface="+mn-lt"/>
                      </a:endParaRPr>
                    </a:p>
                  </a:txBody>
                  <a:tcPr marL="5561" marR="5561" marT="5561" marB="0" anchor="b"/>
                </a:tc>
                <a:extLst>
                  <a:ext uri="{0D108BD9-81ED-4DB2-BD59-A6C34878D82A}">
                    <a16:rowId xmlns:a16="http://schemas.microsoft.com/office/drawing/2014/main" val="2071125876"/>
                  </a:ext>
                </a:extLst>
              </a:tr>
              <a:tr h="3128244">
                <a:tc>
                  <a:txBody>
                    <a:bodyPr/>
                    <a:lstStyle/>
                    <a:p>
                      <a:pPr algn="l" fontAlgn="b"/>
                      <a:r>
                        <a:rPr lang="en-AU" sz="1800" b="1" i="0" u="none" strike="noStrike" dirty="0">
                          <a:solidFill>
                            <a:srgbClr val="000000"/>
                          </a:solidFill>
                          <a:effectLst/>
                          <a:latin typeface="+mn-lt"/>
                        </a:rPr>
                        <a:t>3</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El Niño-driven prolonged dry conditions</a:t>
                      </a:r>
                      <a:r>
                        <a:rPr lang="en-AU" sz="1800" kern="1200" dirty="0">
                          <a:solidFill>
                            <a:schemeClr val="dk1"/>
                          </a:solidFill>
                          <a:effectLst/>
                          <a:latin typeface="+mn-lt"/>
                          <a:ea typeface="+mn-ea"/>
                          <a:cs typeface="+mn-cs"/>
                        </a:rPr>
                        <a:t> caused reduced rainfall in Taro, Choiseul Province.</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i="0" u="none" strike="noStrike" dirty="0">
                          <a:solidFill>
                            <a:srgbClr val="000000"/>
                          </a:solidFill>
                          <a:effectLst/>
                          <a:latin typeface="+mn-lt"/>
                        </a:rPr>
                        <a:t> </a:t>
                      </a:r>
                      <a:r>
                        <a:rPr lang="en-GB" dirty="0"/>
                        <a:t>Prolonged dry conditions</a:t>
                      </a:r>
                      <a:endParaRPr lang="en-AU" sz="1800" b="0" i="0" u="none" strike="noStrike" dirty="0">
                        <a:solidFill>
                          <a:srgbClr val="000000"/>
                        </a:solidFill>
                        <a:effectLst/>
                        <a:latin typeface="+mn-lt"/>
                      </a:endParaRPr>
                    </a:p>
                  </a:txBody>
                  <a:tcPr marL="5561" marR="5561" marT="5561" marB="0"/>
                </a:tc>
                <a:tc>
                  <a:txBody>
                    <a:bodyPr/>
                    <a:lstStyle/>
                    <a:p>
                      <a:pPr algn="l"/>
                      <a:r>
                        <a:rPr lang="en-AU" sz="1800" kern="1200" dirty="0">
                          <a:solidFill>
                            <a:schemeClr val="dk1"/>
                          </a:solidFill>
                          <a:effectLst/>
                          <a:latin typeface="+mn-lt"/>
                          <a:ea typeface="+mn-ea"/>
                          <a:cs typeface="+mn-cs"/>
                        </a:rPr>
                        <a:t>Creeks to dry up with communities reporting strong foul odours from dead tilapia.</a:t>
                      </a:r>
                      <a:endParaRPr lang="en-US" sz="1800" dirty="0">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dirty="0"/>
                        <a:t>Dry creeks in Taro, Choiseul Province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dirty="0"/>
                        <a:t>Source: The Island Sun News 03 June 2026</a:t>
                      </a:r>
                      <a:endParaRPr lang="en-US" sz="1400" i="1" dirty="0"/>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Agriculture, Livestock, Water supply </a:t>
                      </a:r>
                    </a:p>
                    <a:p>
                      <a:pPr marL="0" marR="0" lvl="0" indent="0" algn="l" defTabSz="914400" rtl="0" eaLnBrk="1" fontAlgn="b" latinLnBrk="0" hangingPunct="1">
                        <a:lnSpc>
                          <a:spcPct val="100000"/>
                        </a:lnSpc>
                        <a:spcBef>
                          <a:spcPts val="0"/>
                        </a:spcBef>
                        <a:spcAft>
                          <a:spcPts val="0"/>
                        </a:spcAft>
                        <a:buClrTx/>
                        <a:buSzTx/>
                        <a:buFontTx/>
                        <a:buNone/>
                        <a:tabLst/>
                        <a:defRPr/>
                      </a:pPr>
                      <a:r>
                        <a:rPr lang="en-AU" sz="1800" kern="1200" dirty="0">
                          <a:solidFill>
                            <a:schemeClr val="dk1"/>
                          </a:solidFill>
                          <a:effectLst/>
                          <a:latin typeface="+mn-lt"/>
                          <a:ea typeface="+mn-ea"/>
                          <a:cs typeface="+mn-cs"/>
                        </a:rPr>
                        <a:t>Communities/Livelihoods </a:t>
                      </a:r>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i="0" u="none" strike="noStrike" dirty="0">
                          <a:solidFill>
                            <a:srgbClr val="000000"/>
                          </a:solidFill>
                          <a:effectLst/>
                          <a:latin typeface="+mn-lt"/>
                        </a:rPr>
                        <a:t>0</a:t>
                      </a:r>
                    </a:p>
                  </a:txBody>
                  <a:tcPr marL="5561" marR="5561" marT="5561" marB="0"/>
                </a:tc>
                <a:extLst>
                  <a:ext uri="{0D108BD9-81ED-4DB2-BD59-A6C34878D82A}">
                    <a16:rowId xmlns:a16="http://schemas.microsoft.com/office/drawing/2014/main" val="3513378655"/>
                  </a:ext>
                </a:extLst>
              </a:tr>
              <a:tr h="3261550">
                <a:tc>
                  <a:txBody>
                    <a:bodyPr/>
                    <a:lstStyle/>
                    <a:p>
                      <a:pPr algn="l" fontAlgn="b"/>
                      <a:r>
                        <a:rPr lang="en-AU" sz="1800" b="1" i="0" u="none" strike="noStrike" dirty="0">
                          <a:solidFill>
                            <a:srgbClr val="000000"/>
                          </a:solidFill>
                          <a:effectLst/>
                          <a:latin typeface="+mn-lt"/>
                        </a:rPr>
                        <a:t>4</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AU" sz="1800" b="0" kern="1200" dirty="0">
                          <a:solidFill>
                            <a:schemeClr val="dk1"/>
                          </a:solidFill>
                          <a:effectLst/>
                          <a:latin typeface="+mn-lt"/>
                          <a:ea typeface="+mn-ea"/>
                          <a:cs typeface="+mn-cs"/>
                        </a:rPr>
                        <a:t>El Niño-driven prolonged dry conditions</a:t>
                      </a:r>
                      <a:r>
                        <a:rPr lang="en-AU" sz="1800" kern="1200" dirty="0">
                          <a:solidFill>
                            <a:schemeClr val="dk1"/>
                          </a:solidFill>
                          <a:effectLst/>
                          <a:latin typeface="+mn-lt"/>
                          <a:ea typeface="+mn-ea"/>
                          <a:cs typeface="+mn-cs"/>
                        </a:rPr>
                        <a:t> </a:t>
                      </a:r>
                      <a:r>
                        <a:rPr lang="en-US" dirty="0"/>
                        <a:t>associated with water shortages caused in </a:t>
                      </a:r>
                      <a:r>
                        <a:rPr lang="en-US" dirty="0" err="1"/>
                        <a:t>Dokoso</a:t>
                      </a:r>
                      <a:r>
                        <a:rPr lang="en-US" dirty="0"/>
                        <a:t> Conservation Area, Western Province</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dirty="0"/>
                        <a:t>Prolonged dry conditions caused rising </a:t>
                      </a:r>
                      <a:r>
                        <a:rPr lang="en-US" dirty="0"/>
                        <a:t>temperatures with unusually low water levels</a:t>
                      </a:r>
                      <a:endParaRPr lang="en-AU" sz="1800" b="0" i="0" u="none" strike="noStrike" dirty="0">
                        <a:solidFill>
                          <a:srgbClr val="000000"/>
                        </a:solidFill>
                        <a:effectLst/>
                        <a:latin typeface="+mn-lt"/>
                      </a:endParaRPr>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Water shortages </a:t>
                      </a:r>
                      <a:r>
                        <a:rPr lang="en-US"/>
                        <a:t>lead to tidal </a:t>
                      </a:r>
                      <a:r>
                        <a:rPr lang="en-US" dirty="0"/>
                        <a:t>pools and parts of the area to dry out and suffocate the marine life.</a:t>
                      </a:r>
                      <a:endParaRPr lang="en-FJ" dirty="0"/>
                    </a:p>
                  </a:txBody>
                  <a:tcPr marL="5561" marR="5561" marT="5561"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t>Water shortages – tidal pools and parts of the area to dry out and suffocate marine life in </a:t>
                      </a:r>
                      <a:r>
                        <a:rPr lang="en-US" sz="1400" i="1" dirty="0" err="1"/>
                        <a:t>Dokoso</a:t>
                      </a:r>
                      <a:r>
                        <a:rPr lang="en-US" sz="1400" i="1" dirty="0"/>
                        <a:t> Conservation Area, Western Area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t>Source: Solomon Star 13 October 2026</a:t>
                      </a: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kern="1200" dirty="0">
                          <a:solidFill>
                            <a:schemeClr val="dk1"/>
                          </a:solidFill>
                          <a:effectLst/>
                          <a:latin typeface="+mn-lt"/>
                          <a:ea typeface="+mn-ea"/>
                          <a:cs typeface="+mn-cs"/>
                        </a:rPr>
                        <a:t>Water supply, Communities/Livelihoods </a:t>
                      </a:r>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i="0" u="none" strike="noStrike" dirty="0">
                          <a:solidFill>
                            <a:srgbClr val="000000"/>
                          </a:solidFill>
                          <a:effectLst/>
                          <a:latin typeface="+mn-lt"/>
                        </a:rPr>
                        <a:t>0</a:t>
                      </a:r>
                    </a:p>
                  </a:txBody>
                  <a:tcPr marL="5561" marR="5561" marT="5561" marB="0"/>
                </a:tc>
                <a:extLst>
                  <a:ext uri="{0D108BD9-81ED-4DB2-BD59-A6C34878D82A}">
                    <a16:rowId xmlns:a16="http://schemas.microsoft.com/office/drawing/2014/main" val="3238617141"/>
                  </a:ext>
                </a:extLst>
              </a:tr>
            </a:tbl>
          </a:graphicData>
        </a:graphic>
      </p:graphicFrame>
      <p:pic>
        <p:nvPicPr>
          <p:cNvPr id="10" name="Picture 9">
            <a:extLst>
              <a:ext uri="{FF2B5EF4-FFF2-40B4-BE49-F238E27FC236}">
                <a16:creationId xmlns:a16="http://schemas.microsoft.com/office/drawing/2014/main" id="{86FC6317-75BC-46B0-9C6D-948EE4D7CB7E}"/>
              </a:ext>
            </a:extLst>
          </p:cNvPr>
          <p:cNvPicPr>
            <a:picLocks noChangeAspect="1"/>
          </p:cNvPicPr>
          <p:nvPr/>
        </p:nvPicPr>
        <p:blipFill>
          <a:blip r:embed="rId3"/>
          <a:stretch>
            <a:fillRect/>
          </a:stretch>
        </p:blipFill>
        <p:spPr>
          <a:xfrm>
            <a:off x="8369406" y="6130934"/>
            <a:ext cx="2078709" cy="2769121"/>
          </a:xfrm>
          <a:prstGeom prst="rect">
            <a:avLst/>
          </a:prstGeom>
        </p:spPr>
      </p:pic>
      <p:pic>
        <p:nvPicPr>
          <p:cNvPr id="16" name="Picture 15">
            <a:extLst>
              <a:ext uri="{FF2B5EF4-FFF2-40B4-BE49-F238E27FC236}">
                <a16:creationId xmlns:a16="http://schemas.microsoft.com/office/drawing/2014/main" id="{0E670F19-2F17-4D5D-9E13-2E0E54BF7EE3}"/>
              </a:ext>
            </a:extLst>
          </p:cNvPr>
          <p:cNvPicPr>
            <a:picLocks noChangeAspect="1"/>
          </p:cNvPicPr>
          <p:nvPr/>
        </p:nvPicPr>
        <p:blipFill>
          <a:blip r:embed="rId4"/>
          <a:stretch>
            <a:fillRect/>
          </a:stretch>
        </p:blipFill>
        <p:spPr>
          <a:xfrm>
            <a:off x="8381999" y="2784833"/>
            <a:ext cx="4103659" cy="2892067"/>
          </a:xfrm>
          <a:prstGeom prst="rect">
            <a:avLst/>
          </a:prstGeom>
        </p:spPr>
      </p:pic>
      <p:pic>
        <p:nvPicPr>
          <p:cNvPr id="17" name="Picture 16">
            <a:extLst>
              <a:ext uri="{FF2B5EF4-FFF2-40B4-BE49-F238E27FC236}">
                <a16:creationId xmlns:a16="http://schemas.microsoft.com/office/drawing/2014/main" id="{5930DAB3-5077-4D98-8CA9-1CBB4D61133A}"/>
              </a:ext>
            </a:extLst>
          </p:cNvPr>
          <p:cNvPicPr>
            <a:picLocks noChangeAspect="1"/>
          </p:cNvPicPr>
          <p:nvPr/>
        </p:nvPicPr>
        <p:blipFill>
          <a:blip r:embed="rId5"/>
          <a:stretch>
            <a:fillRect/>
          </a:stretch>
        </p:blipFill>
        <p:spPr>
          <a:xfrm>
            <a:off x="10474994" y="6147484"/>
            <a:ext cx="2024951" cy="2736019"/>
          </a:xfrm>
          <a:prstGeom prst="rect">
            <a:avLst/>
          </a:prstGeom>
        </p:spPr>
      </p:pic>
    </p:spTree>
    <p:extLst>
      <p:ext uri="{BB962C8B-B14F-4D97-AF65-F5344CB8AC3E}">
        <p14:creationId xmlns:p14="http://schemas.microsoft.com/office/powerpoint/2010/main" val="3413325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r:embed="rId3">
              <a:alphaModFix amt="53000"/>
              <a:extLst>
                <a:ext uri="{96DAC541-7B7A-43D3-8B79-37D633B846F1}">
                  <asvg:svgBlip xmlns:asvg="http://schemas.microsoft.com/office/drawing/2016/SVG/main" r:embed="rId4"/>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9" name="AutoShape 9"/>
          <p:cNvSpPr/>
          <p:nvPr/>
        </p:nvSpPr>
        <p:spPr>
          <a:xfrm>
            <a:off x="11780104" y="3442076"/>
            <a:ext cx="1181508" cy="0"/>
          </a:xfrm>
          <a:prstGeom prst="line">
            <a:avLst/>
          </a:prstGeom>
          <a:ln w="76200" cap="flat">
            <a:solidFill>
              <a:srgbClr val="FABC25"/>
            </a:solidFill>
            <a:prstDash val="solid"/>
            <a:headEnd type="none" w="sm" len="sm"/>
            <a:tailEnd type="none" w="sm" len="sm"/>
          </a:ln>
        </p:spPr>
        <p:txBody>
          <a:bodyPr/>
          <a:lstStyle/>
          <a:p>
            <a:endParaRPr lang="en-AU"/>
          </a:p>
        </p:txBody>
      </p:sp>
      <p:sp>
        <p:nvSpPr>
          <p:cNvPr id="10" name="TextBox 10"/>
          <p:cNvSpPr txBox="1"/>
          <p:nvPr/>
        </p:nvSpPr>
        <p:spPr>
          <a:xfrm>
            <a:off x="7465845" y="1626520"/>
            <a:ext cx="9776883" cy="897255"/>
          </a:xfrm>
          <a:prstGeom prst="rect">
            <a:avLst/>
          </a:prstGeom>
        </p:spPr>
        <p:txBody>
          <a:bodyPr lIns="0" tIns="0" rIns="0" bIns="0" rtlCol="0" anchor="t">
            <a:spAutoFit/>
          </a:bodyPr>
          <a:lstStyle/>
          <a:p>
            <a:pPr algn="ctr">
              <a:lnSpc>
                <a:spcPts val="6960"/>
              </a:lnSpc>
            </a:pPr>
            <a:r>
              <a:rPr lang="en-US" sz="6000" b="1" dirty="0">
                <a:solidFill>
                  <a:srgbClr val="0892CD"/>
                </a:solidFill>
                <a:latin typeface="Roboto Bold"/>
                <a:ea typeface="Roboto Bold"/>
                <a:cs typeface="Roboto Bold"/>
                <a:sym typeface="Roboto Bold"/>
              </a:rPr>
              <a:t>Vanuatu Country Report </a:t>
            </a:r>
          </a:p>
        </p:txBody>
      </p:sp>
      <p:sp>
        <p:nvSpPr>
          <p:cNvPr id="11" name="TextBox 11"/>
          <p:cNvSpPr txBox="1"/>
          <p:nvPr/>
        </p:nvSpPr>
        <p:spPr>
          <a:xfrm>
            <a:off x="6512518" y="3816222"/>
            <a:ext cx="11716680" cy="1327278"/>
          </a:xfrm>
          <a:prstGeom prst="rect">
            <a:avLst/>
          </a:prstGeom>
        </p:spPr>
        <p:txBody>
          <a:bodyPr lIns="0" tIns="0" rIns="0" bIns="0" rtlCol="0" anchor="t">
            <a:spAutoFit/>
          </a:bodyPr>
          <a:lstStyle/>
          <a:p>
            <a:pPr algn="ctr">
              <a:lnSpc>
                <a:spcPts val="3791"/>
              </a:lnSpc>
            </a:pPr>
            <a:r>
              <a:rPr lang="en-US" sz="2399" b="1" dirty="0">
                <a:solidFill>
                  <a:srgbClr val="000000"/>
                </a:solidFill>
                <a:latin typeface="Lato Bold"/>
                <a:ea typeface="Lato Bold"/>
                <a:cs typeface="Lato Bold"/>
                <a:sym typeface="Lato Bold"/>
              </a:rPr>
              <a:t>John RUBEN</a:t>
            </a:r>
          </a:p>
          <a:p>
            <a:pPr algn="ctr">
              <a:lnSpc>
                <a:spcPts val="3475"/>
              </a:lnSpc>
            </a:pPr>
            <a:r>
              <a:rPr lang="en-US" sz="2199" dirty="0">
                <a:solidFill>
                  <a:srgbClr val="000000"/>
                </a:solidFill>
                <a:latin typeface="Lato"/>
                <a:ea typeface="Lato"/>
                <a:cs typeface="Lato"/>
                <a:sym typeface="Lato"/>
              </a:rPr>
              <a:t>PSO Research &amp; Development – Climate Services Division</a:t>
            </a:r>
          </a:p>
          <a:p>
            <a:pPr algn="ctr">
              <a:lnSpc>
                <a:spcPts val="3475"/>
              </a:lnSpc>
            </a:pPr>
            <a:r>
              <a:rPr lang="en-US" sz="2199" dirty="0">
                <a:solidFill>
                  <a:srgbClr val="000000"/>
                </a:solidFill>
                <a:latin typeface="Lato"/>
                <a:ea typeface="Lato"/>
                <a:cs typeface="Lato"/>
                <a:sym typeface="Lato"/>
              </a:rPr>
              <a:t>Vanuatu Meteorological and Hydrometeorological Services </a:t>
            </a:r>
          </a:p>
        </p:txBody>
      </p:sp>
      <p:sp>
        <p:nvSpPr>
          <p:cNvPr id="12" name="TextBox 12"/>
          <p:cNvSpPr txBox="1"/>
          <p:nvPr/>
        </p:nvSpPr>
        <p:spPr>
          <a:xfrm>
            <a:off x="7482417" y="802005"/>
            <a:ext cx="9776883" cy="453390"/>
          </a:xfrm>
          <a:prstGeom prst="rect">
            <a:avLst/>
          </a:prstGeom>
        </p:spPr>
        <p:txBody>
          <a:bodyPr lIns="0" tIns="0" rIns="0" bIns="0" rtlCol="0" anchor="t">
            <a:spAutoFit/>
          </a:bodyPr>
          <a:lstStyle/>
          <a:p>
            <a:pPr algn="ctr">
              <a:lnSpc>
                <a:spcPts val="3480"/>
              </a:lnSpc>
            </a:pPr>
            <a:r>
              <a:rPr lang="en-US" sz="3000" b="1">
                <a:solidFill>
                  <a:srgbClr val="E38E00"/>
                </a:solidFill>
                <a:latin typeface="Roboto Bold"/>
                <a:ea typeface="Roboto Bold"/>
                <a:cs typeface="Roboto Bold"/>
                <a:sym typeface="Roboto Bold"/>
              </a:rPr>
              <a:t>PICOF-19</a:t>
            </a:r>
          </a:p>
        </p:txBody>
      </p:sp>
      <p:grpSp>
        <p:nvGrpSpPr>
          <p:cNvPr id="13" name="Group 13"/>
          <p:cNvGrpSpPr/>
          <p:nvPr/>
        </p:nvGrpSpPr>
        <p:grpSpPr>
          <a:xfrm>
            <a:off x="8030211" y="7226127"/>
            <a:ext cx="3344231" cy="1130473"/>
            <a:chOff x="0" y="0"/>
            <a:chExt cx="4458974" cy="1507298"/>
          </a:xfrm>
        </p:grpSpPr>
        <p:sp>
          <p:nvSpPr>
            <p:cNvPr id="14" name="Freeform 14"/>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5" name="Freeform 15"/>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6" name="Freeform 16"/>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7" name="Freeform 17"/>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22" name="Picture 21" descr="A circular logo with a sun and clouds in the middle&#10;&#10;Description automatically generated">
            <a:extLst>
              <a:ext uri="{FF2B5EF4-FFF2-40B4-BE49-F238E27FC236}">
                <a16:creationId xmlns:a16="http://schemas.microsoft.com/office/drawing/2014/main" id="{3B5D24A7-E2E7-892B-44A0-05646FE80E2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370858" y="6002904"/>
            <a:ext cx="4419600" cy="3712596"/>
          </a:xfrm>
          <a:prstGeom prst="rect">
            <a:avLst/>
          </a:prstGeom>
        </p:spPr>
      </p:pic>
      <p:pic>
        <p:nvPicPr>
          <p:cNvPr id="23" name="Picture 22">
            <a:extLst>
              <a:ext uri="{FF2B5EF4-FFF2-40B4-BE49-F238E27FC236}">
                <a16:creationId xmlns:a16="http://schemas.microsoft.com/office/drawing/2014/main" id="{74450137-AACF-E8B9-0023-D4F49B44728D}"/>
              </a:ext>
            </a:extLst>
          </p:cNvPr>
          <p:cNvPicPr>
            <a:picLocks noChangeAspect="1"/>
          </p:cNvPicPr>
          <p:nvPr/>
        </p:nvPicPr>
        <p:blipFill>
          <a:blip r:embed="rId12"/>
          <a:stretch>
            <a:fillRect/>
          </a:stretch>
        </p:blipFill>
        <p:spPr>
          <a:xfrm>
            <a:off x="11780104" y="2478527"/>
            <a:ext cx="1181508" cy="78828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80826"/>
            <a:ext cx="18288000" cy="8417383"/>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sp>
        <p:nvSpPr>
          <p:cNvPr id="11" name="TextBox 6">
            <a:extLst>
              <a:ext uri="{FF2B5EF4-FFF2-40B4-BE49-F238E27FC236}">
                <a16:creationId xmlns:a16="http://schemas.microsoft.com/office/drawing/2014/main" id="{A9A9708B-1396-4ED7-A5EF-BA4F87E472B1}"/>
              </a:ext>
            </a:extLst>
          </p:cNvPr>
          <p:cNvSpPr txBox="1"/>
          <p:nvPr/>
        </p:nvSpPr>
        <p:spPr>
          <a:xfrm>
            <a:off x="4953000" y="312044"/>
            <a:ext cx="9560583" cy="1015619"/>
          </a:xfrm>
          <a:prstGeom prst="rect">
            <a:avLst/>
          </a:prstGeom>
        </p:spPr>
        <p:txBody>
          <a:bodyPr lIns="0" tIns="0" rIns="0" bIns="0" rtlCol="0" anchor="t">
            <a:spAutoFit/>
          </a:bodyPr>
          <a:lstStyle/>
          <a:p>
            <a:pPr algn="l">
              <a:lnSpc>
                <a:spcPts val="7887"/>
              </a:lnSpc>
            </a:pPr>
            <a:r>
              <a:rPr lang="en-US" sz="6799" b="1" dirty="0">
                <a:solidFill>
                  <a:srgbClr val="072C4F"/>
                </a:solidFill>
                <a:latin typeface="Roboto Bold"/>
                <a:ea typeface="Roboto Bold"/>
                <a:cs typeface="Roboto Bold"/>
                <a:sym typeface="Roboto Bold"/>
              </a:rPr>
              <a:t>Impacts  </a:t>
            </a:r>
          </a:p>
        </p:txBody>
      </p:sp>
      <p:sp>
        <p:nvSpPr>
          <p:cNvPr id="12" name="TextBox 7">
            <a:extLst>
              <a:ext uri="{FF2B5EF4-FFF2-40B4-BE49-F238E27FC236}">
                <a16:creationId xmlns:a16="http://schemas.microsoft.com/office/drawing/2014/main" id="{CD46B59F-E779-4DDE-8E05-AC63246C6C0A}"/>
              </a:ext>
            </a:extLst>
          </p:cNvPr>
          <p:cNvSpPr txBox="1"/>
          <p:nvPr/>
        </p:nvSpPr>
        <p:spPr>
          <a:xfrm>
            <a:off x="342900" y="1059746"/>
            <a:ext cx="13073350" cy="1082797"/>
          </a:xfrm>
          <a:prstGeom prst="rect">
            <a:avLst/>
          </a:prstGeom>
        </p:spPr>
        <p:txBody>
          <a:bodyPr wrap="square" lIns="0" tIns="0" rIns="0" bIns="0" rtlCol="0" anchor="t">
            <a:spAutoFit/>
          </a:bodyPr>
          <a:lstStyle/>
          <a:p>
            <a:pPr>
              <a:lnSpc>
                <a:spcPts val="2947"/>
              </a:lnSpc>
            </a:pPr>
            <a:r>
              <a:rPr lang="en-US" sz="2199" dirty="0">
                <a:solidFill>
                  <a:srgbClr val="004590"/>
                </a:solidFill>
                <a:latin typeface="Lato 1"/>
                <a:ea typeface="Lato 1"/>
                <a:cs typeface="Lato 1"/>
              </a:rPr>
              <a:t>Period: May – October 2026 </a:t>
            </a:r>
          </a:p>
          <a:p>
            <a:pPr>
              <a:lnSpc>
                <a:spcPts val="2947"/>
              </a:lnSpc>
            </a:pPr>
            <a:r>
              <a:rPr lang="en-US" sz="2199" dirty="0">
                <a:solidFill>
                  <a:srgbClr val="004590"/>
                </a:solidFill>
                <a:latin typeface="Lato 1"/>
                <a:ea typeface="Lato 1"/>
                <a:cs typeface="Lato 1"/>
              </a:rPr>
              <a:t>Country: VANUATU</a:t>
            </a:r>
          </a:p>
          <a:p>
            <a:pPr>
              <a:lnSpc>
                <a:spcPts val="2947"/>
              </a:lnSpc>
            </a:pPr>
            <a:r>
              <a:rPr lang="en-US" sz="2199" dirty="0">
                <a:solidFill>
                  <a:srgbClr val="004590"/>
                </a:solidFill>
                <a:latin typeface="Lato 1"/>
                <a:ea typeface="Lato 1"/>
                <a:cs typeface="Lato 1"/>
              </a:rPr>
              <a:t>ENSO phase: El Nino</a:t>
            </a:r>
            <a:endParaRPr lang="en-US" sz="2200" dirty="0">
              <a:solidFill>
                <a:schemeClr val="tx2"/>
              </a:solidFill>
              <a:latin typeface="Lato 1" panose="020B0604020202020204" charset="0"/>
              <a:ea typeface="Lato 1" panose="020B0604020202020204" charset="0"/>
              <a:cs typeface="Lato 1" panose="020B0604020202020204" charset="0"/>
            </a:endParaRPr>
          </a:p>
        </p:txBody>
      </p:sp>
      <p:sp>
        <p:nvSpPr>
          <p:cNvPr id="14" name="Freeform 9">
            <a:extLst>
              <a:ext uri="{FF2B5EF4-FFF2-40B4-BE49-F238E27FC236}">
                <a16:creationId xmlns:a16="http://schemas.microsoft.com/office/drawing/2014/main" id="{B4DCE72C-53C3-441B-B576-8012743145E0}"/>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aphicFrame>
        <p:nvGraphicFramePr>
          <p:cNvPr id="15" name="Table 14">
            <a:extLst>
              <a:ext uri="{FF2B5EF4-FFF2-40B4-BE49-F238E27FC236}">
                <a16:creationId xmlns:a16="http://schemas.microsoft.com/office/drawing/2014/main" id="{34055560-1B0E-4F63-B016-714F2097BF25}"/>
              </a:ext>
            </a:extLst>
          </p:cNvPr>
          <p:cNvGraphicFramePr>
            <a:graphicFrameLocks noGrp="1"/>
          </p:cNvGraphicFramePr>
          <p:nvPr>
            <p:extLst>
              <p:ext uri="{D42A27DB-BD31-4B8C-83A1-F6EECF244321}">
                <p14:modId xmlns:p14="http://schemas.microsoft.com/office/powerpoint/2010/main" val="1005835971"/>
              </p:ext>
            </p:extLst>
          </p:nvPr>
        </p:nvGraphicFramePr>
        <p:xfrm>
          <a:off x="317500" y="2250911"/>
          <a:ext cx="17297400" cy="7020089"/>
        </p:xfrm>
        <a:graphic>
          <a:graphicData uri="http://schemas.openxmlformats.org/drawingml/2006/table">
            <a:tbl>
              <a:tblPr>
                <a:tableStyleId>{35758FB7-9AC5-4552-8A53-C91805E547FA}</a:tableStyleId>
              </a:tblPr>
              <a:tblGrid>
                <a:gridCol w="1121994">
                  <a:extLst>
                    <a:ext uri="{9D8B030D-6E8A-4147-A177-3AD203B41FA5}">
                      <a16:colId xmlns:a16="http://schemas.microsoft.com/office/drawing/2014/main" val="3313951745"/>
                    </a:ext>
                  </a:extLst>
                </a:gridCol>
                <a:gridCol w="2419156">
                  <a:extLst>
                    <a:ext uri="{9D8B030D-6E8A-4147-A177-3AD203B41FA5}">
                      <a16:colId xmlns:a16="http://schemas.microsoft.com/office/drawing/2014/main" val="379008381"/>
                    </a:ext>
                  </a:extLst>
                </a:gridCol>
                <a:gridCol w="1427339">
                  <a:extLst>
                    <a:ext uri="{9D8B030D-6E8A-4147-A177-3AD203B41FA5}">
                      <a16:colId xmlns:a16="http://schemas.microsoft.com/office/drawing/2014/main" val="2651575046"/>
                    </a:ext>
                  </a:extLst>
                </a:gridCol>
                <a:gridCol w="3007111">
                  <a:extLst>
                    <a:ext uri="{9D8B030D-6E8A-4147-A177-3AD203B41FA5}">
                      <a16:colId xmlns:a16="http://schemas.microsoft.com/office/drawing/2014/main" val="3611285209"/>
                    </a:ext>
                  </a:extLst>
                </a:gridCol>
                <a:gridCol w="4325844">
                  <a:extLst>
                    <a:ext uri="{9D8B030D-6E8A-4147-A177-3AD203B41FA5}">
                      <a16:colId xmlns:a16="http://schemas.microsoft.com/office/drawing/2014/main" val="1284092556"/>
                    </a:ext>
                  </a:extLst>
                </a:gridCol>
                <a:gridCol w="1694966">
                  <a:extLst>
                    <a:ext uri="{9D8B030D-6E8A-4147-A177-3AD203B41FA5}">
                      <a16:colId xmlns:a16="http://schemas.microsoft.com/office/drawing/2014/main" val="1297077820"/>
                    </a:ext>
                  </a:extLst>
                </a:gridCol>
                <a:gridCol w="2105325">
                  <a:extLst>
                    <a:ext uri="{9D8B030D-6E8A-4147-A177-3AD203B41FA5}">
                      <a16:colId xmlns:a16="http://schemas.microsoft.com/office/drawing/2014/main" val="542732777"/>
                    </a:ext>
                  </a:extLst>
                </a:gridCol>
                <a:gridCol w="1195665">
                  <a:extLst>
                    <a:ext uri="{9D8B030D-6E8A-4147-A177-3AD203B41FA5}">
                      <a16:colId xmlns:a16="http://schemas.microsoft.com/office/drawing/2014/main" val="2736901903"/>
                    </a:ext>
                  </a:extLst>
                </a:gridCol>
              </a:tblGrid>
              <a:tr h="630295">
                <a:tc>
                  <a:txBody>
                    <a:bodyPr/>
                    <a:lstStyle/>
                    <a:p>
                      <a:pPr algn="l" fontAlgn="b"/>
                      <a:endParaRPr lang="en-AU" sz="1800" b="0"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Synoptic Situation</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Type of Hazard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Impacts</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Image</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Lat/Long</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Sectors affected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No. of Deaths</a:t>
                      </a:r>
                      <a:endParaRPr lang="en-AU" sz="1800" b="1" i="0" u="none" strike="noStrike" dirty="0">
                        <a:solidFill>
                          <a:srgbClr val="000000"/>
                        </a:solidFill>
                        <a:effectLst/>
                        <a:latin typeface="+mn-lt"/>
                      </a:endParaRPr>
                    </a:p>
                  </a:txBody>
                  <a:tcPr marL="5561" marR="5561" marT="5561" marB="0" anchor="b"/>
                </a:tc>
                <a:extLst>
                  <a:ext uri="{0D108BD9-81ED-4DB2-BD59-A6C34878D82A}">
                    <a16:rowId xmlns:a16="http://schemas.microsoft.com/office/drawing/2014/main" val="2071125876"/>
                  </a:ext>
                </a:extLst>
              </a:tr>
              <a:tr h="3128244">
                <a:tc>
                  <a:txBody>
                    <a:bodyPr/>
                    <a:lstStyle/>
                    <a:p>
                      <a:pPr algn="l" fontAlgn="b"/>
                      <a:r>
                        <a:rPr lang="en-AU" sz="1800" b="1" i="0" u="none" strike="noStrike" dirty="0">
                          <a:solidFill>
                            <a:srgbClr val="000000"/>
                          </a:solidFill>
                          <a:effectLst/>
                          <a:latin typeface="+mn-lt"/>
                        </a:rPr>
                        <a:t>1</a:t>
                      </a:r>
                    </a:p>
                  </a:txBody>
                  <a:tcPr marL="5561" marR="5561" marT="5561" marB="0"/>
                </a:tc>
                <a:tc>
                  <a:txBody>
                    <a:bodyPr/>
                    <a:lstStyle/>
                    <a:p>
                      <a:r>
                        <a:rPr lang="en-US" dirty="0"/>
                        <a:t>Prolonged dry conditions due to active El Nino</a:t>
                      </a:r>
                    </a:p>
                  </a:txBody>
                  <a:tcPr/>
                </a:tc>
                <a:tc>
                  <a:txBody>
                    <a:bodyPr/>
                    <a:lstStyle/>
                    <a:p>
                      <a:r>
                        <a:rPr lang="en-US" dirty="0"/>
                        <a:t>Bush Fire</a:t>
                      </a:r>
                    </a:p>
                  </a:txBody>
                  <a:tcPr/>
                </a:tc>
                <a:tc>
                  <a:txBody>
                    <a:bodyPr/>
                    <a:lstStyle/>
                    <a:p>
                      <a:r>
                        <a:rPr lang="en-US" sz="1800" dirty="0">
                          <a:effectLst/>
                          <a:latin typeface="Calibri Light" panose="020F0302020204030204" pitchFamily="34" charset="0"/>
                          <a:ea typeface="Calibri" panose="020F0502020204030204" pitchFamily="34" charset="0"/>
                          <a:cs typeface="Times New Roman" panose="02020603050405020304" pitchFamily="18" charset="0"/>
                        </a:rPr>
                        <a:t>Today 27</a:t>
                      </a:r>
                      <a:r>
                        <a:rPr lang="en-US" sz="1800" baseline="30000" dirty="0">
                          <a:effectLst/>
                          <a:latin typeface="Calibri Light" panose="020F0302020204030204" pitchFamily="34" charset="0"/>
                          <a:ea typeface="Calibri" panose="020F0502020204030204" pitchFamily="34" charset="0"/>
                          <a:cs typeface="Times New Roman" panose="02020603050405020304" pitchFamily="18" charset="0"/>
                        </a:rPr>
                        <a:t>th</a:t>
                      </a:r>
                      <a:r>
                        <a:rPr lang="en-US" sz="1800" dirty="0">
                          <a:effectLst/>
                          <a:latin typeface="Calibri Light" panose="020F0302020204030204" pitchFamily="34" charset="0"/>
                          <a:ea typeface="Calibri" panose="020F0502020204030204" pitchFamily="34" charset="0"/>
                          <a:cs typeface="Times New Roman" panose="02020603050405020304" pitchFamily="18" charset="0"/>
                        </a:rPr>
                        <a:t> May 2026, the </a:t>
                      </a:r>
                      <a:r>
                        <a:rPr lang="en-US" sz="1800" dirty="0" err="1">
                          <a:effectLst/>
                          <a:latin typeface="Calibri Light" panose="020F0302020204030204" pitchFamily="34" charset="0"/>
                          <a:ea typeface="Calibri" panose="020F0502020204030204" pitchFamily="34" charset="0"/>
                          <a:cs typeface="Times New Roman" panose="02020603050405020304" pitchFamily="18" charset="0"/>
                        </a:rPr>
                        <a:t>Iririki</a:t>
                      </a:r>
                      <a:r>
                        <a:rPr lang="en-US" sz="1800" dirty="0">
                          <a:effectLst/>
                          <a:latin typeface="Calibri Light" panose="020F0302020204030204" pitchFamily="34" charset="0"/>
                          <a:ea typeface="Calibri" panose="020F0502020204030204" pitchFamily="34" charset="0"/>
                          <a:cs typeface="Times New Roman" panose="02020603050405020304" pitchFamily="18" charset="0"/>
                        </a:rPr>
                        <a:t> island resort is engulfed in smoke this afternoon as fire blazed on the end section of the island </a:t>
                      </a:r>
                      <a:endParaRPr lang="en-US" dirty="0"/>
                    </a:p>
                  </a:txBody>
                  <a:tcPr/>
                </a:tc>
                <a:tc>
                  <a:txBody>
                    <a:bodyPr/>
                    <a:lstStyle/>
                    <a:p>
                      <a:endParaRPr lang="en-US" dirty="0"/>
                    </a:p>
                  </a:txBody>
                  <a:tcPr/>
                </a:tc>
                <a:tc>
                  <a:txBody>
                    <a:bodyPr/>
                    <a:lstStyle/>
                    <a:p>
                      <a:endParaRPr lang="en-US" dirty="0"/>
                    </a:p>
                  </a:txBody>
                  <a:tcPr/>
                </a:tc>
                <a:tc>
                  <a:txBody>
                    <a:bodyPr/>
                    <a:lstStyle/>
                    <a:p>
                      <a:r>
                        <a:rPr lang="en-US" dirty="0"/>
                        <a:t>Tourism and Water Sectors</a:t>
                      </a:r>
                    </a:p>
                  </a:txBody>
                  <a:tcPr/>
                </a:tc>
                <a:tc>
                  <a:txBody>
                    <a:bodyPr/>
                    <a:lstStyle/>
                    <a:p>
                      <a:endParaRPr lang="en-US" dirty="0"/>
                    </a:p>
                  </a:txBody>
                  <a:tcPr/>
                </a:tc>
                <a:extLst>
                  <a:ext uri="{0D108BD9-81ED-4DB2-BD59-A6C34878D82A}">
                    <a16:rowId xmlns:a16="http://schemas.microsoft.com/office/drawing/2014/main" val="3513378655"/>
                  </a:ext>
                </a:extLst>
              </a:tr>
              <a:tr h="3261550">
                <a:tc>
                  <a:txBody>
                    <a:bodyPr/>
                    <a:lstStyle/>
                    <a:p>
                      <a:pPr algn="l" fontAlgn="b"/>
                      <a:r>
                        <a:rPr lang="en-AU" sz="1800" b="1" i="0" u="none" strike="noStrike" dirty="0">
                          <a:solidFill>
                            <a:srgbClr val="000000"/>
                          </a:solidFill>
                          <a:effectLst/>
                          <a:latin typeface="+mn-lt"/>
                        </a:rPr>
                        <a:t>2</a:t>
                      </a:r>
                    </a:p>
                  </a:txBody>
                  <a:tcPr marL="5561" marR="5561" marT="5561" marB="0"/>
                </a:tc>
                <a:tc>
                  <a:txBody>
                    <a:bodyPr/>
                    <a:lstStyle/>
                    <a:p>
                      <a:r>
                        <a:rPr lang="en-US" dirty="0"/>
                        <a:t>Prolonged dry conditions </a:t>
                      </a:r>
                    </a:p>
                  </a:txBody>
                  <a:tcPr/>
                </a:tc>
                <a:tc>
                  <a:txBody>
                    <a:bodyPr/>
                    <a:lstStyle/>
                    <a:p>
                      <a:r>
                        <a:rPr lang="en-US" dirty="0"/>
                        <a:t>Wild Fire </a:t>
                      </a:r>
                    </a:p>
                  </a:txBody>
                  <a:tcPr/>
                </a:tc>
                <a:tc>
                  <a:txBody>
                    <a:bodyPr/>
                    <a:lstStyle/>
                    <a:p>
                      <a:pPr marL="0" marR="0" lvl="0" indent="0">
                        <a:lnSpc>
                          <a:spcPct val="107000"/>
                        </a:lnSpc>
                        <a:spcBef>
                          <a:spcPts val="0"/>
                        </a:spcBef>
                        <a:spcAft>
                          <a:spcPts val="800"/>
                        </a:spcAft>
                        <a:buFont typeface="Calibri Light" panose="020F0302020204030204" pitchFamily="34" charset="0"/>
                        <a:buNone/>
                      </a:pPr>
                      <a:r>
                        <a:rPr lang="en-US" sz="1800" dirty="0">
                          <a:effectLst/>
                          <a:latin typeface="Calibri Light" panose="020F0302020204030204" pitchFamily="34" charset="0"/>
                          <a:ea typeface="Calibri" panose="020F0502020204030204" pitchFamily="34" charset="0"/>
                          <a:cs typeface="Times New Roman" panose="02020603050405020304" pitchFamily="18" charset="0"/>
                        </a:rPr>
                        <a:t>A fire destroyed the Rah Organic Coconut Virgin Oil factory at Rah on </a:t>
                      </a:r>
                      <a:r>
                        <a:rPr lang="en-US" sz="1800" dirty="0" err="1">
                          <a:effectLst/>
                          <a:latin typeface="Calibri Light" panose="020F0302020204030204" pitchFamily="34" charset="0"/>
                          <a:ea typeface="Calibri" panose="020F0502020204030204" pitchFamily="34" charset="0"/>
                          <a:cs typeface="Times New Roman" panose="02020603050405020304" pitchFamily="18" charset="0"/>
                        </a:rPr>
                        <a:t>Motalava</a:t>
                      </a:r>
                      <a:r>
                        <a:rPr lang="en-US" sz="1800" dirty="0">
                          <a:effectLst/>
                          <a:latin typeface="Calibri Light" panose="020F0302020204030204" pitchFamily="34" charset="0"/>
                          <a:ea typeface="Calibri" panose="020F0502020204030204" pitchFamily="34" charset="0"/>
                          <a:cs typeface="Times New Roman" panose="02020603050405020304" pitchFamily="18" charset="0"/>
                        </a:rPr>
                        <a:t> Island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algn="l" fontAlgn="b"/>
                      <a:r>
                        <a:rPr lang="en-AU" sz="1800" b="0" i="0" u="none" strike="noStrike" dirty="0" err="1">
                          <a:solidFill>
                            <a:srgbClr val="000000"/>
                          </a:solidFill>
                          <a:effectLst/>
                          <a:latin typeface="+mn-lt"/>
                        </a:rPr>
                        <a:t>Agro</a:t>
                      </a:r>
                      <a:r>
                        <a:rPr lang="en-AU" sz="1800" b="0" i="0" u="none" strike="noStrike" dirty="0">
                          <a:solidFill>
                            <a:srgbClr val="000000"/>
                          </a:solidFill>
                          <a:effectLst/>
                          <a:latin typeface="+mn-lt"/>
                        </a:rPr>
                        <a:t> Industry</a:t>
                      </a:r>
                    </a:p>
                  </a:txBody>
                  <a:tcPr marL="5561" marR="5561" marT="5561" marB="0"/>
                </a:tc>
                <a:tc>
                  <a:txBody>
                    <a:bodyPr/>
                    <a:lstStyle/>
                    <a:p>
                      <a:pPr algn="ctr" fontAlgn="b"/>
                      <a:endParaRPr lang="en-AU" sz="1800" b="0" i="0" u="none" strike="noStrike" dirty="0">
                        <a:solidFill>
                          <a:srgbClr val="000000"/>
                        </a:solidFill>
                        <a:effectLst/>
                        <a:latin typeface="+mn-lt"/>
                      </a:endParaRPr>
                    </a:p>
                  </a:txBody>
                  <a:tcPr marL="5561" marR="5561" marT="5561" marB="0"/>
                </a:tc>
                <a:extLst>
                  <a:ext uri="{0D108BD9-81ED-4DB2-BD59-A6C34878D82A}">
                    <a16:rowId xmlns:a16="http://schemas.microsoft.com/office/drawing/2014/main" val="3238617141"/>
                  </a:ext>
                </a:extLst>
              </a:tr>
            </a:tbl>
          </a:graphicData>
        </a:graphic>
      </p:graphicFrame>
      <p:pic>
        <p:nvPicPr>
          <p:cNvPr id="13" name="Picture 12">
            <a:extLst>
              <a:ext uri="{FF2B5EF4-FFF2-40B4-BE49-F238E27FC236}">
                <a16:creationId xmlns:a16="http://schemas.microsoft.com/office/drawing/2014/main" id="{995140C3-39F8-4BE6-8F6B-23CE13802F82}"/>
              </a:ext>
            </a:extLst>
          </p:cNvPr>
          <p:cNvPicPr>
            <a:picLocks noChangeAspect="1"/>
          </p:cNvPicPr>
          <p:nvPr/>
        </p:nvPicPr>
        <p:blipFill>
          <a:blip r:embed="rId3"/>
          <a:stretch>
            <a:fillRect/>
          </a:stretch>
        </p:blipFill>
        <p:spPr>
          <a:xfrm>
            <a:off x="8356600" y="2945317"/>
            <a:ext cx="4140200" cy="2918819"/>
          </a:xfrm>
          <a:prstGeom prst="rect">
            <a:avLst/>
          </a:prstGeom>
        </p:spPr>
      </p:pic>
      <p:pic>
        <p:nvPicPr>
          <p:cNvPr id="16" name="Picture 15">
            <a:extLst>
              <a:ext uri="{FF2B5EF4-FFF2-40B4-BE49-F238E27FC236}">
                <a16:creationId xmlns:a16="http://schemas.microsoft.com/office/drawing/2014/main" id="{30C86B9D-F0A9-4B54-8522-C5A75E3B8755}"/>
              </a:ext>
            </a:extLst>
          </p:cNvPr>
          <p:cNvPicPr>
            <a:picLocks noChangeAspect="1"/>
          </p:cNvPicPr>
          <p:nvPr/>
        </p:nvPicPr>
        <p:blipFill>
          <a:blip r:embed="rId4"/>
          <a:stretch>
            <a:fillRect/>
          </a:stretch>
        </p:blipFill>
        <p:spPr>
          <a:xfrm>
            <a:off x="8370887" y="6134100"/>
            <a:ext cx="4111625" cy="3025705"/>
          </a:xfrm>
          <a:prstGeom prst="rect">
            <a:avLst/>
          </a:prstGeom>
        </p:spPr>
      </p:pic>
      <p:pic>
        <p:nvPicPr>
          <p:cNvPr id="9" name="Picture 8" descr="A circular logo with a sun and clouds in the middle&#10;&#10;Description automatically generated">
            <a:extLst>
              <a:ext uri="{FF2B5EF4-FFF2-40B4-BE49-F238E27FC236}">
                <a16:creationId xmlns:a16="http://schemas.microsoft.com/office/drawing/2014/main" id="{ED8FB9C8-8452-4F4D-AC95-85A411B025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16200" y="419100"/>
            <a:ext cx="2209800" cy="1656265"/>
          </a:xfrm>
          <a:prstGeom prst="rect">
            <a:avLst/>
          </a:prstGeom>
        </p:spPr>
      </p:pic>
    </p:spTree>
    <p:extLst>
      <p:ext uri="{BB962C8B-B14F-4D97-AF65-F5344CB8AC3E}">
        <p14:creationId xmlns:p14="http://schemas.microsoft.com/office/powerpoint/2010/main" val="1927907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180826"/>
            <a:ext cx="18288000" cy="8417383"/>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sp>
        <p:nvSpPr>
          <p:cNvPr id="11" name="TextBox 6">
            <a:extLst>
              <a:ext uri="{FF2B5EF4-FFF2-40B4-BE49-F238E27FC236}">
                <a16:creationId xmlns:a16="http://schemas.microsoft.com/office/drawing/2014/main" id="{A9A9708B-1396-4ED7-A5EF-BA4F87E472B1}"/>
              </a:ext>
            </a:extLst>
          </p:cNvPr>
          <p:cNvSpPr txBox="1"/>
          <p:nvPr/>
        </p:nvSpPr>
        <p:spPr>
          <a:xfrm>
            <a:off x="4953000" y="312044"/>
            <a:ext cx="9560583" cy="1015619"/>
          </a:xfrm>
          <a:prstGeom prst="rect">
            <a:avLst/>
          </a:prstGeom>
        </p:spPr>
        <p:txBody>
          <a:bodyPr lIns="0" tIns="0" rIns="0" bIns="0" rtlCol="0" anchor="t">
            <a:spAutoFit/>
          </a:bodyPr>
          <a:lstStyle/>
          <a:p>
            <a:pPr algn="l">
              <a:lnSpc>
                <a:spcPts val="7887"/>
              </a:lnSpc>
            </a:pPr>
            <a:r>
              <a:rPr lang="en-US" sz="6799" b="1" dirty="0">
                <a:solidFill>
                  <a:srgbClr val="072C4F"/>
                </a:solidFill>
                <a:latin typeface="Roboto Bold"/>
                <a:ea typeface="Roboto Bold"/>
                <a:cs typeface="Roboto Bold"/>
                <a:sym typeface="Roboto Bold"/>
              </a:rPr>
              <a:t>Impacts </a:t>
            </a:r>
          </a:p>
        </p:txBody>
      </p:sp>
      <p:sp>
        <p:nvSpPr>
          <p:cNvPr id="12" name="TextBox 7">
            <a:extLst>
              <a:ext uri="{FF2B5EF4-FFF2-40B4-BE49-F238E27FC236}">
                <a16:creationId xmlns:a16="http://schemas.microsoft.com/office/drawing/2014/main" id="{CD46B59F-E779-4DDE-8E05-AC63246C6C0A}"/>
              </a:ext>
            </a:extLst>
          </p:cNvPr>
          <p:cNvSpPr txBox="1"/>
          <p:nvPr/>
        </p:nvSpPr>
        <p:spPr>
          <a:xfrm>
            <a:off x="342900" y="1059746"/>
            <a:ext cx="13073350" cy="1082797"/>
          </a:xfrm>
          <a:prstGeom prst="rect">
            <a:avLst/>
          </a:prstGeom>
        </p:spPr>
        <p:txBody>
          <a:bodyPr wrap="square" lIns="0" tIns="0" rIns="0" bIns="0" rtlCol="0" anchor="t">
            <a:spAutoFit/>
          </a:bodyPr>
          <a:lstStyle/>
          <a:p>
            <a:pPr>
              <a:lnSpc>
                <a:spcPts val="2947"/>
              </a:lnSpc>
            </a:pPr>
            <a:r>
              <a:rPr lang="en-US" sz="2199" dirty="0">
                <a:solidFill>
                  <a:srgbClr val="004590"/>
                </a:solidFill>
                <a:latin typeface="Lato 1"/>
                <a:ea typeface="Lato 1"/>
                <a:cs typeface="Lato 1"/>
              </a:rPr>
              <a:t>Period: May – October 2026 </a:t>
            </a:r>
          </a:p>
          <a:p>
            <a:pPr>
              <a:lnSpc>
                <a:spcPts val="2947"/>
              </a:lnSpc>
            </a:pPr>
            <a:r>
              <a:rPr lang="en-US" sz="2199" dirty="0">
                <a:solidFill>
                  <a:srgbClr val="004590"/>
                </a:solidFill>
                <a:latin typeface="Lato 1"/>
                <a:ea typeface="Lato 1"/>
                <a:cs typeface="Lato 1"/>
              </a:rPr>
              <a:t>Country: VANUATU</a:t>
            </a:r>
          </a:p>
          <a:p>
            <a:pPr>
              <a:lnSpc>
                <a:spcPts val="2947"/>
              </a:lnSpc>
            </a:pPr>
            <a:r>
              <a:rPr lang="en-US" sz="2199" dirty="0">
                <a:solidFill>
                  <a:srgbClr val="004590"/>
                </a:solidFill>
                <a:latin typeface="Lato 1"/>
                <a:ea typeface="Lato 1"/>
                <a:cs typeface="Lato 1"/>
              </a:rPr>
              <a:t>ENSO phase: El Nino</a:t>
            </a:r>
            <a:endParaRPr lang="en-US" sz="2200" dirty="0">
              <a:solidFill>
                <a:schemeClr val="tx2"/>
              </a:solidFill>
              <a:latin typeface="Lato 1" panose="020B0604020202020204" charset="0"/>
              <a:ea typeface="Lato 1" panose="020B0604020202020204" charset="0"/>
              <a:cs typeface="Lato 1" panose="020B0604020202020204" charset="0"/>
            </a:endParaRPr>
          </a:p>
        </p:txBody>
      </p:sp>
      <p:sp>
        <p:nvSpPr>
          <p:cNvPr id="14" name="Freeform 9">
            <a:extLst>
              <a:ext uri="{FF2B5EF4-FFF2-40B4-BE49-F238E27FC236}">
                <a16:creationId xmlns:a16="http://schemas.microsoft.com/office/drawing/2014/main" id="{B4DCE72C-53C3-441B-B576-8012743145E0}"/>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aphicFrame>
        <p:nvGraphicFramePr>
          <p:cNvPr id="15" name="Table 14">
            <a:extLst>
              <a:ext uri="{FF2B5EF4-FFF2-40B4-BE49-F238E27FC236}">
                <a16:creationId xmlns:a16="http://schemas.microsoft.com/office/drawing/2014/main" id="{34055560-1B0E-4F63-B016-714F2097BF25}"/>
              </a:ext>
            </a:extLst>
          </p:cNvPr>
          <p:cNvGraphicFramePr>
            <a:graphicFrameLocks noGrp="1"/>
          </p:cNvGraphicFramePr>
          <p:nvPr>
            <p:extLst>
              <p:ext uri="{D42A27DB-BD31-4B8C-83A1-F6EECF244321}">
                <p14:modId xmlns:p14="http://schemas.microsoft.com/office/powerpoint/2010/main" val="1793351351"/>
              </p:ext>
            </p:extLst>
          </p:nvPr>
        </p:nvGraphicFramePr>
        <p:xfrm>
          <a:off x="317500" y="2250912"/>
          <a:ext cx="17297400" cy="7640402"/>
        </p:xfrm>
        <a:graphic>
          <a:graphicData uri="http://schemas.openxmlformats.org/drawingml/2006/table">
            <a:tbl>
              <a:tblPr>
                <a:tableStyleId>{35758FB7-9AC5-4552-8A53-C91805E547FA}</a:tableStyleId>
              </a:tblPr>
              <a:tblGrid>
                <a:gridCol w="1121994">
                  <a:extLst>
                    <a:ext uri="{9D8B030D-6E8A-4147-A177-3AD203B41FA5}">
                      <a16:colId xmlns:a16="http://schemas.microsoft.com/office/drawing/2014/main" val="3313951745"/>
                    </a:ext>
                  </a:extLst>
                </a:gridCol>
                <a:gridCol w="2419156">
                  <a:extLst>
                    <a:ext uri="{9D8B030D-6E8A-4147-A177-3AD203B41FA5}">
                      <a16:colId xmlns:a16="http://schemas.microsoft.com/office/drawing/2014/main" val="379008381"/>
                    </a:ext>
                  </a:extLst>
                </a:gridCol>
                <a:gridCol w="1427339">
                  <a:extLst>
                    <a:ext uri="{9D8B030D-6E8A-4147-A177-3AD203B41FA5}">
                      <a16:colId xmlns:a16="http://schemas.microsoft.com/office/drawing/2014/main" val="2651575046"/>
                    </a:ext>
                  </a:extLst>
                </a:gridCol>
                <a:gridCol w="3007111">
                  <a:extLst>
                    <a:ext uri="{9D8B030D-6E8A-4147-A177-3AD203B41FA5}">
                      <a16:colId xmlns:a16="http://schemas.microsoft.com/office/drawing/2014/main" val="3611285209"/>
                    </a:ext>
                  </a:extLst>
                </a:gridCol>
                <a:gridCol w="4325844">
                  <a:extLst>
                    <a:ext uri="{9D8B030D-6E8A-4147-A177-3AD203B41FA5}">
                      <a16:colId xmlns:a16="http://schemas.microsoft.com/office/drawing/2014/main" val="1284092556"/>
                    </a:ext>
                  </a:extLst>
                </a:gridCol>
                <a:gridCol w="1694966">
                  <a:extLst>
                    <a:ext uri="{9D8B030D-6E8A-4147-A177-3AD203B41FA5}">
                      <a16:colId xmlns:a16="http://schemas.microsoft.com/office/drawing/2014/main" val="1297077820"/>
                    </a:ext>
                  </a:extLst>
                </a:gridCol>
                <a:gridCol w="2105325">
                  <a:extLst>
                    <a:ext uri="{9D8B030D-6E8A-4147-A177-3AD203B41FA5}">
                      <a16:colId xmlns:a16="http://schemas.microsoft.com/office/drawing/2014/main" val="542732777"/>
                    </a:ext>
                  </a:extLst>
                </a:gridCol>
                <a:gridCol w="1195665">
                  <a:extLst>
                    <a:ext uri="{9D8B030D-6E8A-4147-A177-3AD203B41FA5}">
                      <a16:colId xmlns:a16="http://schemas.microsoft.com/office/drawing/2014/main" val="2736901903"/>
                    </a:ext>
                  </a:extLst>
                </a:gridCol>
              </a:tblGrid>
              <a:tr h="529576">
                <a:tc>
                  <a:txBody>
                    <a:bodyPr/>
                    <a:lstStyle/>
                    <a:p>
                      <a:pPr algn="l" fontAlgn="b"/>
                      <a:endParaRPr lang="en-AU" sz="1800" b="0"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Synoptic Situation</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Type of Hazard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Impacts</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Image</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Lat/Long</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Sectors affected</a:t>
                      </a:r>
                      <a:endParaRPr lang="en-AU" sz="1800" b="1" i="0" u="none" strike="noStrike" dirty="0">
                        <a:solidFill>
                          <a:srgbClr val="000000"/>
                        </a:solidFill>
                        <a:effectLst/>
                        <a:latin typeface="+mn-lt"/>
                      </a:endParaRPr>
                    </a:p>
                  </a:txBody>
                  <a:tcPr marL="5561" marR="5561" marT="5561" marB="0" anchor="b"/>
                </a:tc>
                <a:tc>
                  <a:txBody>
                    <a:bodyPr/>
                    <a:lstStyle/>
                    <a:p>
                      <a:pPr algn="ctr" fontAlgn="b"/>
                      <a:r>
                        <a:rPr lang="en-AU" sz="1800" b="1" u="none" strike="noStrike" dirty="0">
                          <a:solidFill>
                            <a:srgbClr val="000000"/>
                          </a:solidFill>
                          <a:effectLst/>
                          <a:latin typeface="+mn-lt"/>
                        </a:rPr>
                        <a:t>No. of Deaths</a:t>
                      </a:r>
                      <a:endParaRPr lang="en-AU" sz="1800" b="1" i="0" u="none" strike="noStrike" dirty="0">
                        <a:solidFill>
                          <a:srgbClr val="000000"/>
                        </a:solidFill>
                        <a:effectLst/>
                        <a:latin typeface="+mn-lt"/>
                      </a:endParaRPr>
                    </a:p>
                  </a:txBody>
                  <a:tcPr marL="5561" marR="5561" marT="5561" marB="0" anchor="b"/>
                </a:tc>
                <a:extLst>
                  <a:ext uri="{0D108BD9-81ED-4DB2-BD59-A6C34878D82A}">
                    <a16:rowId xmlns:a16="http://schemas.microsoft.com/office/drawing/2014/main" val="2071125876"/>
                  </a:ext>
                </a:extLst>
              </a:tr>
              <a:tr h="3328987">
                <a:tc>
                  <a:txBody>
                    <a:bodyPr/>
                    <a:lstStyle/>
                    <a:p>
                      <a:pPr algn="l" fontAlgn="b"/>
                      <a:r>
                        <a:rPr lang="en-AU" sz="1800" b="1" i="0" u="none" strike="noStrike" dirty="0">
                          <a:solidFill>
                            <a:srgbClr val="000000"/>
                          </a:solidFill>
                          <a:effectLst/>
                          <a:latin typeface="+mn-lt"/>
                        </a:rPr>
                        <a:t>3</a:t>
                      </a:r>
                    </a:p>
                  </a:txBody>
                  <a:tcPr marL="5561" marR="5561" marT="5561" marB="0"/>
                </a:tc>
                <a:tc>
                  <a:txBody>
                    <a:bodyPr/>
                    <a:lstStyle/>
                    <a:p>
                      <a:r>
                        <a:rPr lang="en-US" dirty="0"/>
                        <a:t>Prolonged dry and windy conditions </a:t>
                      </a:r>
                    </a:p>
                  </a:txBody>
                  <a:tcPr/>
                </a:tc>
                <a:tc>
                  <a:txBody>
                    <a:bodyPr/>
                    <a:lstStyle/>
                    <a:p>
                      <a:r>
                        <a:rPr lang="en-US" dirty="0"/>
                        <a:t>Bush Fire </a:t>
                      </a:r>
                    </a:p>
                  </a:txBody>
                  <a:tcPr/>
                </a:tc>
                <a:tc>
                  <a:txBody>
                    <a:bodyPr/>
                    <a:lstStyle/>
                    <a:p>
                      <a:r>
                        <a:rPr lang="en-US" sz="1800" dirty="0">
                          <a:effectLst/>
                          <a:latin typeface="Calibri" panose="020F0502020204030204" pitchFamily="34" charset="0"/>
                          <a:ea typeface="Calibri" panose="020F0502020204030204" pitchFamily="34" charset="0"/>
                          <a:cs typeface="Calibri" panose="020F0502020204030204" pitchFamily="34" charset="0"/>
                        </a:rPr>
                        <a:t>A fire occurred on the </a:t>
                      </a:r>
                      <a:r>
                        <a:rPr lang="en-US" sz="1800" dirty="0" err="1">
                          <a:effectLst/>
                          <a:latin typeface="Calibri" panose="020F0502020204030204" pitchFamily="34" charset="0"/>
                          <a:ea typeface="Calibri" panose="020F0502020204030204" pitchFamily="34" charset="0"/>
                          <a:cs typeface="Calibri" panose="020F0502020204030204" pitchFamily="34" charset="0"/>
                        </a:rPr>
                        <a:t>Elluk</a:t>
                      </a:r>
                      <a:r>
                        <a:rPr lang="en-US" sz="1800" dirty="0">
                          <a:effectLst/>
                          <a:latin typeface="Calibri" panose="020F0502020204030204" pitchFamily="34" charset="0"/>
                          <a:ea typeface="Calibri" panose="020F0502020204030204" pitchFamily="34" charset="0"/>
                          <a:cs typeface="Calibri" panose="020F0502020204030204" pitchFamily="34" charset="0"/>
                        </a:rPr>
                        <a:t> Plateau during the afternoon of 30 June, releasing a large amount of smoke into the atmosphere. The fire spread rapidly due to the extremely dry surrounding vegetation and strong winds, which created a hazardous environment</a:t>
                      </a:r>
                      <a:endParaRPr lang="en-US"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tc>
                <a:tc>
                  <a:txBody>
                    <a:bodyPr/>
                    <a:lstStyle/>
                    <a:p>
                      <a:endParaRPr lang="en-US" dirty="0"/>
                    </a:p>
                  </a:txBody>
                  <a:tcPr/>
                </a:tc>
                <a:tc>
                  <a:txBody>
                    <a:bodyPr/>
                    <a:lstStyle/>
                    <a:p>
                      <a:r>
                        <a:rPr lang="en-US" dirty="0"/>
                        <a:t>Agriculture Sector</a:t>
                      </a:r>
                    </a:p>
                  </a:txBody>
                  <a:tcPr/>
                </a:tc>
                <a:tc>
                  <a:txBody>
                    <a:bodyPr/>
                    <a:lstStyle/>
                    <a:p>
                      <a:endParaRPr lang="en-US" dirty="0"/>
                    </a:p>
                  </a:txBody>
                  <a:tcPr/>
                </a:tc>
                <a:extLst>
                  <a:ext uri="{0D108BD9-81ED-4DB2-BD59-A6C34878D82A}">
                    <a16:rowId xmlns:a16="http://schemas.microsoft.com/office/drawing/2014/main" val="3513378655"/>
                  </a:ext>
                </a:extLst>
              </a:tr>
              <a:tr h="3757214">
                <a:tc>
                  <a:txBody>
                    <a:bodyPr/>
                    <a:lstStyle/>
                    <a:p>
                      <a:pPr algn="l" fontAlgn="b"/>
                      <a:r>
                        <a:rPr lang="en-AU" sz="1800" b="1" i="0" u="none" strike="noStrike" dirty="0">
                          <a:solidFill>
                            <a:srgbClr val="000000"/>
                          </a:solidFill>
                          <a:effectLst/>
                          <a:latin typeface="+mn-lt"/>
                        </a:rPr>
                        <a:t>4</a:t>
                      </a:r>
                    </a:p>
                  </a:txBody>
                  <a:tcPr marL="5561" marR="5561" marT="5561" marB="0"/>
                </a:tc>
                <a:tc>
                  <a:txBody>
                    <a:bodyPr/>
                    <a:lstStyle/>
                    <a:p>
                      <a:r>
                        <a:rPr lang="en-US" dirty="0"/>
                        <a:t>El-Nino related dry conditions</a:t>
                      </a:r>
                    </a:p>
                  </a:txBody>
                  <a:tcPr/>
                </a:tc>
                <a:tc>
                  <a:txBody>
                    <a:bodyPr/>
                    <a:lstStyle/>
                    <a:p>
                      <a:r>
                        <a:rPr lang="en-US" dirty="0"/>
                        <a:t>Whooping Cough </a:t>
                      </a:r>
                    </a:p>
                    <a:p>
                      <a:pPr lvl="0"/>
                      <a:endParaRPr lang="en-US" sz="1800" kern="1200" dirty="0">
                        <a:solidFill>
                          <a:schemeClr val="dk1"/>
                        </a:solidFill>
                        <a:effectLst/>
                        <a:latin typeface="+mn-lt"/>
                        <a:ea typeface="+mn-ea"/>
                        <a:cs typeface="+mn-cs"/>
                      </a:endParaRPr>
                    </a:p>
                  </a:txBody>
                  <a:tcPr/>
                </a:tc>
                <a:tc>
                  <a:txBody>
                    <a:bodyPr/>
                    <a:lstStyle/>
                    <a:p>
                      <a:pPr marL="0" marR="0" lvl="0" indent="0">
                        <a:lnSpc>
                          <a:spcPct val="107000"/>
                        </a:lnSpc>
                        <a:spcBef>
                          <a:spcPts val="0"/>
                        </a:spcBef>
                        <a:spcAft>
                          <a:spcPts val="0"/>
                        </a:spcAft>
                        <a:buFont typeface="Calibri Light" panose="020F0302020204030204" pitchFamily="34" charset="0"/>
                        <a:buNone/>
                      </a:pPr>
                      <a:r>
                        <a:rPr lang="en-US" sz="1800" b="1" dirty="0">
                          <a:effectLst/>
                          <a:latin typeface="Calibri Light" panose="020F0302020204030204" pitchFamily="34" charset="0"/>
                          <a:ea typeface="Calibri" panose="020F0502020204030204" pitchFamily="34" charset="0"/>
                          <a:cs typeface="Times New Roman" panose="02020603050405020304" pitchFamily="18" charset="0"/>
                        </a:rPr>
                        <a:t>Whooping cough (pertussis) Outbreak.</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219710" marR="0" lvl="0" algn="l">
                        <a:lnSpc>
                          <a:spcPct val="107000"/>
                        </a:lnSpc>
                        <a:spcBef>
                          <a:spcPts val="0"/>
                        </a:spcBef>
                        <a:spcAft>
                          <a:spcPts val="800"/>
                        </a:spcAft>
                      </a:pPr>
                      <a:r>
                        <a:rPr lang="en-US" sz="1800" dirty="0">
                          <a:effectLst/>
                          <a:latin typeface="Calibri Light" panose="020F0302020204030204" pitchFamily="34" charset="0"/>
                          <a:ea typeface="Calibri" panose="020F0502020204030204" pitchFamily="34" charset="0"/>
                          <a:cs typeface="Times New Roman" panose="02020603050405020304" pitchFamily="18" charset="0"/>
                        </a:rPr>
                        <a:t>A total of 276 cases have been reported, including 4 laboratory-confirmed cases. Most cases are in South </a:t>
                      </a:r>
                      <a:r>
                        <a:rPr lang="en-US" sz="1800" dirty="0" err="1">
                          <a:effectLst/>
                          <a:latin typeface="Calibri Light" panose="020F0302020204030204" pitchFamily="34" charset="0"/>
                          <a:ea typeface="Calibri" panose="020F0502020204030204" pitchFamily="34" charset="0"/>
                          <a:cs typeface="Times New Roman" panose="02020603050405020304" pitchFamily="18" charset="0"/>
                        </a:rPr>
                        <a:t>Ambae</a:t>
                      </a:r>
                      <a:r>
                        <a:rPr lang="en-US" sz="1800" dirty="0">
                          <a:effectLst/>
                          <a:latin typeface="Calibri Light" panose="020F0302020204030204" pitchFamily="34" charset="0"/>
                          <a:ea typeface="Calibri" panose="020F0502020204030204" pitchFamily="34" charset="0"/>
                          <a:cs typeface="Times New Roman" panose="02020603050405020304" pitchFamily="18" charset="0"/>
                        </a:rPr>
                        <a:t>, with cases also reported in North and East </a:t>
                      </a:r>
                      <a:r>
                        <a:rPr lang="en-US" sz="1800" dirty="0" err="1">
                          <a:effectLst/>
                          <a:latin typeface="Calibri Light" panose="020F0302020204030204" pitchFamily="34" charset="0"/>
                          <a:ea typeface="Calibri" panose="020F0502020204030204" pitchFamily="34" charset="0"/>
                          <a:cs typeface="Times New Roman" panose="02020603050405020304" pitchFamily="18" charset="0"/>
                        </a:rPr>
                        <a:t>Ambae</a:t>
                      </a:r>
                      <a:r>
                        <a:rPr lang="en-US" sz="1800" dirty="0">
                          <a:effectLst/>
                          <a:latin typeface="Calibri Light" panose="020F0302020204030204" pitchFamily="34" charset="0"/>
                          <a:ea typeface="Calibri" panose="020F0502020204030204" pitchFamily="34" charset="0"/>
                          <a:cs typeface="Times New Roman" panose="02020603050405020304" pitchFamily="18" charset="0"/>
                        </a:rPr>
                        <a:t>. Two people have been hospitalized and been discharged. No deaths have been reported.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FJ"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1" dirty="0"/>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it-IT" sz="1800" i="1" kern="1200" dirty="0">
                        <a:solidFill>
                          <a:schemeClr val="dk1"/>
                        </a:solidFill>
                        <a:effectLst/>
                        <a:latin typeface="+mn-lt"/>
                        <a:ea typeface="+mn-ea"/>
                        <a:cs typeface="+mn-cs"/>
                      </a:endParaRPr>
                    </a:p>
                  </a:txBody>
                  <a:tcPr marL="5561" marR="5561" marT="5561"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dirty="0"/>
                        <a:t>Health Sector  </a:t>
                      </a:r>
                    </a:p>
                    <a:p>
                      <a:pPr algn="l" fontAlgn="b"/>
                      <a:endParaRPr lang="en-AU" sz="1800" b="0" i="0" u="none" strike="noStrike" dirty="0">
                        <a:solidFill>
                          <a:srgbClr val="000000"/>
                        </a:solidFill>
                        <a:effectLst/>
                        <a:latin typeface="+mn-lt"/>
                      </a:endParaRPr>
                    </a:p>
                  </a:txBody>
                  <a:tcPr marL="5561" marR="5561" marT="5561" marB="0"/>
                </a:tc>
                <a:tc>
                  <a:txBody>
                    <a:bodyPr/>
                    <a:lstStyle/>
                    <a:p>
                      <a:pPr algn="ctr" fontAlgn="b"/>
                      <a:r>
                        <a:rPr lang="en-AU" sz="1800" b="0" i="0" u="none" strike="noStrike" dirty="0">
                          <a:solidFill>
                            <a:srgbClr val="000000"/>
                          </a:solidFill>
                          <a:effectLst/>
                          <a:latin typeface="+mn-lt"/>
                        </a:rPr>
                        <a:t>0</a:t>
                      </a:r>
                    </a:p>
                  </a:txBody>
                  <a:tcPr marL="5561" marR="5561" marT="5561" marB="0"/>
                </a:tc>
                <a:extLst>
                  <a:ext uri="{0D108BD9-81ED-4DB2-BD59-A6C34878D82A}">
                    <a16:rowId xmlns:a16="http://schemas.microsoft.com/office/drawing/2014/main" val="3238617141"/>
                  </a:ext>
                </a:extLst>
              </a:tr>
            </a:tbl>
          </a:graphicData>
        </a:graphic>
      </p:graphicFrame>
      <p:pic>
        <p:nvPicPr>
          <p:cNvPr id="9" name="Picture 8">
            <a:extLst>
              <a:ext uri="{FF2B5EF4-FFF2-40B4-BE49-F238E27FC236}">
                <a16:creationId xmlns:a16="http://schemas.microsoft.com/office/drawing/2014/main" id="{E193DD55-050E-4EA6-933D-7FF2A2FB67EC}"/>
              </a:ext>
            </a:extLst>
          </p:cNvPr>
          <p:cNvPicPr>
            <a:picLocks noChangeAspect="1"/>
          </p:cNvPicPr>
          <p:nvPr/>
        </p:nvPicPr>
        <p:blipFill>
          <a:blip r:embed="rId3"/>
          <a:stretch>
            <a:fillRect/>
          </a:stretch>
        </p:blipFill>
        <p:spPr>
          <a:xfrm>
            <a:off x="8432799" y="2890245"/>
            <a:ext cx="4111625" cy="3167655"/>
          </a:xfrm>
          <a:prstGeom prst="rect">
            <a:avLst/>
          </a:prstGeom>
        </p:spPr>
      </p:pic>
      <p:pic>
        <p:nvPicPr>
          <p:cNvPr id="3" name="Picture 2">
            <a:extLst>
              <a:ext uri="{FF2B5EF4-FFF2-40B4-BE49-F238E27FC236}">
                <a16:creationId xmlns:a16="http://schemas.microsoft.com/office/drawing/2014/main" id="{98750190-18ED-4363-B517-AEE0CBD002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2799" y="6166268"/>
            <a:ext cx="4111625" cy="3625431"/>
          </a:xfrm>
          <a:prstGeom prst="rect">
            <a:avLst/>
          </a:prstGeom>
        </p:spPr>
      </p:pic>
    </p:spTree>
    <p:extLst>
      <p:ext uri="{BB962C8B-B14F-4D97-AF65-F5344CB8AC3E}">
        <p14:creationId xmlns:p14="http://schemas.microsoft.com/office/powerpoint/2010/main" val="2389231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06554" y="852014"/>
            <a:ext cx="9560583" cy="1015619"/>
          </a:xfrm>
          <a:prstGeom prst="rect">
            <a:avLst/>
          </a:prstGeom>
        </p:spPr>
        <p:txBody>
          <a:bodyPr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Summary</a:t>
            </a:r>
          </a:p>
        </p:txBody>
      </p:sp>
      <p:sp>
        <p:nvSpPr>
          <p:cNvPr id="3" name="TextBox 3"/>
          <p:cNvSpPr txBox="1"/>
          <p:nvPr/>
        </p:nvSpPr>
        <p:spPr>
          <a:xfrm>
            <a:off x="1506554" y="1829533"/>
            <a:ext cx="9035688" cy="710900"/>
          </a:xfrm>
          <a:prstGeom prst="rect">
            <a:avLst/>
          </a:prstGeom>
        </p:spPr>
        <p:txBody>
          <a:bodyPr lIns="0" tIns="0" rIns="0" bIns="0" rtlCol="0" anchor="t">
            <a:spAutoFit/>
          </a:bodyPr>
          <a:lstStyle/>
          <a:p>
            <a:pPr>
              <a:lnSpc>
                <a:spcPts val="2947"/>
              </a:lnSpc>
            </a:pPr>
            <a:r>
              <a:rPr lang="en-US" sz="2400" dirty="0">
                <a:solidFill>
                  <a:srgbClr val="004590"/>
                </a:solidFill>
                <a:latin typeface="Lato 1"/>
                <a:ea typeface="Lato 1"/>
                <a:cs typeface="Lato 1"/>
                <a:sym typeface="Lato 1"/>
              </a:rPr>
              <a:t>Impact summary to key climate-sensitive sectors </a:t>
            </a:r>
            <a:endParaRPr lang="en-US" sz="2400" dirty="0">
              <a:solidFill>
                <a:srgbClr val="004590"/>
              </a:solidFill>
              <a:latin typeface="Lato 1"/>
              <a:ea typeface="Lato 1"/>
              <a:cs typeface="Lato 1"/>
            </a:endParaRPr>
          </a:p>
          <a:p>
            <a:pPr algn="l">
              <a:lnSpc>
                <a:spcPts val="2947"/>
              </a:lnSpc>
            </a:pPr>
            <a:endParaRPr lang="en-US" sz="2199" dirty="0">
              <a:solidFill>
                <a:srgbClr val="000000"/>
              </a:solidFill>
              <a:latin typeface="Lato"/>
              <a:ea typeface="Lato"/>
              <a:cs typeface="Lato"/>
              <a:sym typeface="Lato"/>
            </a:endParaRPr>
          </a:p>
        </p:txBody>
      </p:sp>
      <p:sp>
        <p:nvSpPr>
          <p:cNvPr id="4" name="Freeform 4"/>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Rectangle 4">
            <a:extLst>
              <a:ext uri="{FF2B5EF4-FFF2-40B4-BE49-F238E27FC236}">
                <a16:creationId xmlns:a16="http://schemas.microsoft.com/office/drawing/2014/main" id="{0CE8102C-08D9-4C2B-9B01-7A1204CEE08B}"/>
              </a:ext>
            </a:extLst>
          </p:cNvPr>
          <p:cNvSpPr/>
          <p:nvPr/>
        </p:nvSpPr>
        <p:spPr>
          <a:xfrm>
            <a:off x="1506554" y="2399936"/>
            <a:ext cx="16781446" cy="8663910"/>
          </a:xfrm>
          <a:prstGeom prst="rect">
            <a:avLst/>
          </a:prstGeom>
        </p:spPr>
        <p:txBody>
          <a:bodyPr wrap="square">
            <a:spAutoFit/>
          </a:bodyPr>
          <a:lstStyle/>
          <a:p>
            <a:r>
              <a:rPr lang="en-US" sz="2100" b="1" i="1" dirty="0">
                <a:solidFill>
                  <a:srgbClr val="000000"/>
                </a:solidFill>
              </a:rPr>
              <a:t>El Nino phase caused different impacts to the different countries in the Melanesia-sub Region. </a:t>
            </a:r>
          </a:p>
          <a:p>
            <a:r>
              <a:rPr lang="en-US" sz="2100" dirty="0">
                <a:solidFill>
                  <a:srgbClr val="000000"/>
                </a:solidFill>
              </a:rPr>
              <a:t>Impacts that affected multiple climate sensitive sectors included:</a:t>
            </a:r>
          </a:p>
          <a:p>
            <a:pPr marL="342900" indent="-342900">
              <a:buFont typeface="Arial" panose="020B0604020202020204" pitchFamily="34" charset="0"/>
              <a:buChar char="•"/>
            </a:pPr>
            <a:r>
              <a:rPr lang="en-US" sz="2100" dirty="0">
                <a:solidFill>
                  <a:srgbClr val="000000"/>
                </a:solidFill>
              </a:rPr>
              <a:t>Heavy rainfall with Flash Flooding</a:t>
            </a:r>
          </a:p>
          <a:p>
            <a:pPr marL="342900" indent="-342900">
              <a:buFont typeface="Arial" panose="020B0604020202020204" pitchFamily="34" charset="0"/>
              <a:buChar char="•"/>
            </a:pPr>
            <a:r>
              <a:rPr lang="en-US" sz="2100" dirty="0">
                <a:solidFill>
                  <a:srgbClr val="000000"/>
                </a:solidFill>
              </a:rPr>
              <a:t>Prolonged dry  and Drier than normal conditions</a:t>
            </a:r>
          </a:p>
          <a:p>
            <a:pPr marL="342900" indent="-342900">
              <a:buFont typeface="Arial" panose="020B0604020202020204" pitchFamily="34" charset="0"/>
              <a:buChar char="•"/>
            </a:pPr>
            <a:r>
              <a:rPr lang="en-US" sz="2100" dirty="0">
                <a:solidFill>
                  <a:srgbClr val="000000"/>
                </a:solidFill>
              </a:rPr>
              <a:t>Droughts</a:t>
            </a:r>
          </a:p>
          <a:p>
            <a:pPr marL="342900" indent="-342900">
              <a:buFont typeface="Arial" panose="020B0604020202020204" pitchFamily="34" charset="0"/>
              <a:buChar char="•"/>
            </a:pPr>
            <a:r>
              <a:rPr lang="en-US" sz="2100" dirty="0">
                <a:solidFill>
                  <a:srgbClr val="000000"/>
                </a:solidFill>
              </a:rPr>
              <a:t>Frost</a:t>
            </a:r>
          </a:p>
          <a:p>
            <a:pPr marL="342900" indent="-342900">
              <a:buFont typeface="Arial" panose="020B0604020202020204" pitchFamily="34" charset="0"/>
              <a:buChar char="•"/>
            </a:pPr>
            <a:r>
              <a:rPr lang="en-US" sz="2100" dirty="0">
                <a:solidFill>
                  <a:srgbClr val="000000"/>
                </a:solidFill>
              </a:rPr>
              <a:t>Higher Sea Surface Temperatures (SSTs) with Warmer Waters</a:t>
            </a:r>
          </a:p>
          <a:p>
            <a:pPr marL="342900" indent="-342900">
              <a:buFont typeface="Arial" panose="020B0604020202020204" pitchFamily="34" charset="0"/>
              <a:buChar char="•"/>
            </a:pPr>
            <a:r>
              <a:rPr lang="en-US" sz="2100" dirty="0">
                <a:solidFill>
                  <a:srgbClr val="000000"/>
                </a:solidFill>
              </a:rPr>
              <a:t>Marine Heatwaves </a:t>
            </a:r>
          </a:p>
          <a:p>
            <a:pPr marL="342900" indent="-342900">
              <a:buFont typeface="Arial" panose="020B0604020202020204" pitchFamily="34" charset="0"/>
              <a:buChar char="•"/>
            </a:pPr>
            <a:r>
              <a:rPr lang="en-US" sz="2100" dirty="0">
                <a:solidFill>
                  <a:srgbClr val="000000"/>
                </a:solidFill>
              </a:rPr>
              <a:t>Bush Fires and Wild Fires</a:t>
            </a:r>
          </a:p>
          <a:p>
            <a:r>
              <a:rPr lang="en-US" sz="2000" b="1" dirty="0">
                <a:solidFill>
                  <a:srgbClr val="000000"/>
                </a:solidFill>
                <a:highlight>
                  <a:srgbClr val="FFFF00"/>
                </a:highlight>
              </a:rPr>
              <a:t>FI</a:t>
            </a:r>
            <a:r>
              <a:rPr lang="en-US" sz="2100" b="1" dirty="0">
                <a:solidFill>
                  <a:srgbClr val="000000"/>
                </a:solidFill>
                <a:highlight>
                  <a:srgbClr val="FFFF00"/>
                </a:highlight>
              </a:rPr>
              <a:t>JI: </a:t>
            </a:r>
            <a:endParaRPr lang="en-US" sz="2100" dirty="0">
              <a:solidFill>
                <a:srgbClr val="000000"/>
              </a:solidFill>
              <a:highlight>
                <a:srgbClr val="FFFF00"/>
              </a:highlight>
            </a:endParaRPr>
          </a:p>
          <a:p>
            <a:r>
              <a:rPr lang="en-US" sz="2100" dirty="0"/>
              <a:t>The impacts reported across Fiji from June to October 2026 highlight the effects of heavy rainfall, flash flooding and prolonged dry conditions associated with the developing and ongoing El Niño event. The main climate-sensitive sectors affected include agriculture and livestock, water resources, health, education, transport and infrastructure, food security and community livelihoods.</a:t>
            </a:r>
          </a:p>
          <a:p>
            <a:r>
              <a:rPr lang="en-US" sz="2100" b="1" dirty="0">
                <a:solidFill>
                  <a:srgbClr val="000000"/>
                </a:solidFill>
                <a:highlight>
                  <a:srgbClr val="FFFF00"/>
                </a:highlight>
              </a:rPr>
              <a:t>PAPUA NEW GUINEA: </a:t>
            </a:r>
            <a:endParaRPr lang="en-US" sz="2100" dirty="0">
              <a:solidFill>
                <a:srgbClr val="000000"/>
              </a:solidFill>
              <a:highlight>
                <a:srgbClr val="FFFF00"/>
              </a:highlight>
            </a:endParaRPr>
          </a:p>
          <a:p>
            <a:r>
              <a:rPr lang="en-US" sz="2100" dirty="0"/>
              <a:t>Papua New Guinea experienced severe climate impacts Droughts and Water Shortages, Severe &amp; Damaging Frosts, Agricultural Stress and Crop Losses between May and October 2026 driven by a historic, rapidly intensifying </a:t>
            </a:r>
            <a:r>
              <a:rPr lang="en-US" sz="2100" dirty="0">
                <a:hlinkClick r:id="rId3">
                  <a:extLst>
                    <a:ext uri="{A12FA001-AC4F-418D-AE19-62706E023703}">
                      <ahyp:hlinkClr xmlns:ahyp="http://schemas.microsoft.com/office/drawing/2018/hyperlinkcolor" val="tx"/>
                    </a:ext>
                  </a:extLst>
                </a:hlinkClick>
              </a:rPr>
              <a:t>El Niño</a:t>
            </a:r>
            <a:r>
              <a:rPr lang="en-US" sz="2100" dirty="0"/>
              <a:t> event putting pressure on Power, Mining, River Transport, Education, Food Supply and Response Cost.</a:t>
            </a:r>
          </a:p>
          <a:p>
            <a:r>
              <a:rPr lang="en-US" sz="2100" b="1" dirty="0">
                <a:solidFill>
                  <a:srgbClr val="000000"/>
                </a:solidFill>
                <a:highlight>
                  <a:srgbClr val="FFFF00"/>
                </a:highlight>
              </a:rPr>
              <a:t>SOLOMON ISLANDS: </a:t>
            </a:r>
            <a:endParaRPr lang="en-US" sz="2100" dirty="0">
              <a:solidFill>
                <a:srgbClr val="000000"/>
              </a:solidFill>
              <a:highlight>
                <a:srgbClr val="FFFF00"/>
              </a:highlight>
            </a:endParaRPr>
          </a:p>
          <a:p>
            <a:pPr lvl="0"/>
            <a:r>
              <a:rPr lang="en-US" sz="2100" dirty="0">
                <a:solidFill>
                  <a:schemeClr val="dk1"/>
                </a:solidFill>
                <a:ea typeface="Calibri"/>
                <a:cs typeface="Calibri"/>
                <a:sym typeface="Calibri"/>
              </a:rPr>
              <a:t>Solomon Islands has experienced prolonged dry spells and persistent strong winds over the past six months, worsening water shortages in communities reliant on limited water sources and rainwater. Strong winds and rough seas have also contributed to maritime accidents, resulting in loss of lives and property. </a:t>
            </a:r>
          </a:p>
          <a:p>
            <a:r>
              <a:rPr lang="en-US" sz="2100" b="1" dirty="0">
                <a:solidFill>
                  <a:srgbClr val="000000"/>
                </a:solidFill>
                <a:highlight>
                  <a:srgbClr val="FFFF00"/>
                </a:highlight>
              </a:rPr>
              <a:t>VANUATU: </a:t>
            </a:r>
            <a:endParaRPr lang="en-US" sz="2100" dirty="0">
              <a:solidFill>
                <a:srgbClr val="000000"/>
              </a:solidFill>
              <a:highlight>
                <a:srgbClr val="FFFF00"/>
              </a:highlight>
            </a:endParaRPr>
          </a:p>
          <a:p>
            <a:pPr lvl="0">
              <a:defRPr/>
            </a:pPr>
            <a:r>
              <a:rPr lang="en-US" sz="2100" dirty="0">
                <a:solidFill>
                  <a:prstClr val="black"/>
                </a:solidFill>
              </a:rPr>
              <a:t>The current El Nino conditions have brought </a:t>
            </a:r>
            <a:r>
              <a:rPr lang="en-US" sz="2100" b="1" dirty="0">
                <a:solidFill>
                  <a:prstClr val="black"/>
                </a:solidFill>
              </a:rPr>
              <a:t>Below-normal rainfall, decreased cloudiness and windy conditions</a:t>
            </a:r>
            <a:r>
              <a:rPr lang="en-US" sz="2100" dirty="0">
                <a:solidFill>
                  <a:prstClr val="black"/>
                </a:solidFill>
              </a:rPr>
              <a:t> across Vanuatu. These drier-than-normal conditions have had </a:t>
            </a:r>
            <a:r>
              <a:rPr lang="en-US" sz="2100" b="1" dirty="0">
                <a:solidFill>
                  <a:prstClr val="black"/>
                </a:solidFill>
              </a:rPr>
              <a:t>multi-sectoral impacts</a:t>
            </a:r>
            <a:r>
              <a:rPr lang="en-US" sz="2100" dirty="0">
                <a:solidFill>
                  <a:prstClr val="black"/>
                </a:solidFill>
              </a:rPr>
              <a:t>, particularly on Water, Agriculture, Maritime, Education, Health, and Fisheries.</a:t>
            </a:r>
          </a:p>
          <a:p>
            <a:endParaRPr lang="en-US" sz="2000" dirty="0">
              <a:solidFill>
                <a:srgbClr val="000000"/>
              </a:solidFill>
            </a:endParaRPr>
          </a:p>
          <a:p>
            <a:endParaRPr lang="en-US" dirty="0">
              <a:solidFill>
                <a:srgbClr val="000000"/>
              </a:solidFill>
            </a:endParaRP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8001" y="4327760"/>
            <a:ext cx="866346" cy="629184"/>
          </a:xfrm>
          <a:custGeom>
            <a:avLst/>
            <a:gdLst/>
            <a:ahLst/>
            <a:cxnLst/>
            <a:rect l="l" t="t" r="r" b="b"/>
            <a:pathLst>
              <a:path w="866346" h="629184">
                <a:moveTo>
                  <a:pt x="0" y="0"/>
                </a:moveTo>
                <a:lnTo>
                  <a:pt x="866346" y="0"/>
                </a:lnTo>
                <a:lnTo>
                  <a:pt x="866346" y="629184"/>
                </a:lnTo>
                <a:lnTo>
                  <a:pt x="0" y="6291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U"/>
          </a:p>
        </p:txBody>
      </p:sp>
      <p:sp>
        <p:nvSpPr>
          <p:cNvPr id="3" name="Freeform 3"/>
          <p:cNvSpPr/>
          <p:nvPr/>
        </p:nvSpPr>
        <p:spPr>
          <a:xfrm>
            <a:off x="0" y="-33337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a:stretch>
          </a:blipFill>
        </p:spPr>
        <p:txBody>
          <a:bodyPr/>
          <a:lstStyle/>
          <a:p>
            <a:endParaRPr lang="en-AU" dirty="0"/>
          </a:p>
        </p:txBody>
      </p:sp>
      <p:sp>
        <p:nvSpPr>
          <p:cNvPr id="4" name="TextBox 4"/>
          <p:cNvSpPr txBox="1"/>
          <p:nvPr/>
        </p:nvSpPr>
        <p:spPr>
          <a:xfrm>
            <a:off x="382916" y="3722605"/>
            <a:ext cx="10376516" cy="605155"/>
          </a:xfrm>
          <a:prstGeom prst="rect">
            <a:avLst/>
          </a:prstGeom>
        </p:spPr>
        <p:txBody>
          <a:bodyPr lIns="0" tIns="0" rIns="0" bIns="0" rtlCol="0" anchor="t">
            <a:spAutoFit/>
          </a:bodyPr>
          <a:lstStyle/>
          <a:p>
            <a:pPr algn="ctr">
              <a:lnSpc>
                <a:spcPts val="4759"/>
              </a:lnSpc>
            </a:pPr>
            <a:r>
              <a:rPr lang="en-US" sz="3999" b="1" dirty="0">
                <a:solidFill>
                  <a:srgbClr val="072C4F"/>
                </a:solidFill>
                <a:latin typeface="Roboto Bold"/>
                <a:ea typeface="Roboto Bold"/>
                <a:cs typeface="Roboto Bold"/>
                <a:sym typeface="Roboto Bold"/>
              </a:rPr>
              <a:t>Contact </a:t>
            </a:r>
          </a:p>
        </p:txBody>
      </p:sp>
      <p:sp>
        <p:nvSpPr>
          <p:cNvPr id="5" name="TextBox 5"/>
          <p:cNvSpPr txBox="1"/>
          <p:nvPr/>
        </p:nvSpPr>
        <p:spPr>
          <a:xfrm>
            <a:off x="2362201" y="5284794"/>
            <a:ext cx="2685886" cy="436017"/>
          </a:xfrm>
          <a:prstGeom prst="rect">
            <a:avLst/>
          </a:prstGeom>
        </p:spPr>
        <p:txBody>
          <a:bodyPr wrap="square" lIns="0" tIns="0" rIns="0" bIns="0" rtlCol="0" anchor="t">
            <a:spAutoFit/>
          </a:bodyPr>
          <a:lstStyle/>
          <a:p>
            <a:pPr>
              <a:lnSpc>
                <a:spcPts val="3749"/>
              </a:lnSpc>
            </a:pPr>
            <a:r>
              <a:rPr lang="en-US" sz="2499" dirty="0">
                <a:solidFill>
                  <a:srgbClr val="072C4F"/>
                </a:solidFill>
                <a:latin typeface="Roboto"/>
                <a:ea typeface="Roboto"/>
                <a:cs typeface="Roboto"/>
                <a:sym typeface="Roboto"/>
              </a:rPr>
              <a:t>Email:</a:t>
            </a:r>
          </a:p>
        </p:txBody>
      </p:sp>
      <p:sp>
        <p:nvSpPr>
          <p:cNvPr id="6" name="TextBox 6"/>
          <p:cNvSpPr txBox="1"/>
          <p:nvPr/>
        </p:nvSpPr>
        <p:spPr>
          <a:xfrm>
            <a:off x="2362201" y="5603906"/>
            <a:ext cx="5665624" cy="3036088"/>
          </a:xfrm>
          <a:prstGeom prst="rect">
            <a:avLst/>
          </a:prstGeom>
        </p:spPr>
        <p:txBody>
          <a:bodyPr wrap="square" lIns="0" tIns="0" rIns="0" bIns="0" rtlCol="0" anchor="t">
            <a:spAutoFit/>
          </a:bodyPr>
          <a:lstStyle/>
          <a:p>
            <a:pPr>
              <a:lnSpc>
                <a:spcPts val="4049"/>
              </a:lnSpc>
            </a:pPr>
            <a:r>
              <a:rPr lang="en-US" sz="2400" b="1" dirty="0">
                <a:solidFill>
                  <a:srgbClr val="072C4F"/>
                </a:solidFill>
                <a:latin typeface="Roboto Bold"/>
                <a:ea typeface="Roboto Bold"/>
                <a:cs typeface="Roboto Bold"/>
                <a:sym typeface="Roboto Bold"/>
                <a:hlinkClick r:id="rId6"/>
              </a:rPr>
              <a:t>Samisoni.Waqavakatoga@met.gov.fj</a:t>
            </a:r>
            <a:endParaRPr lang="en-US" sz="2400" b="1" dirty="0">
              <a:solidFill>
                <a:srgbClr val="072C4F"/>
              </a:solidFill>
              <a:latin typeface="Roboto Bold"/>
              <a:ea typeface="Roboto Bold"/>
              <a:cs typeface="Roboto Bold"/>
              <a:sym typeface="Roboto Bold"/>
            </a:endParaRPr>
          </a:p>
          <a:p>
            <a:pPr>
              <a:lnSpc>
                <a:spcPts val="4049"/>
              </a:lnSpc>
            </a:pPr>
            <a:r>
              <a:rPr lang="en-US" sz="2400" b="1" dirty="0">
                <a:solidFill>
                  <a:srgbClr val="072C4F"/>
                </a:solidFill>
                <a:latin typeface="Roboto Bold"/>
                <a:ea typeface="Roboto Bold"/>
                <a:cs typeface="Roboto Bold"/>
                <a:sym typeface="Roboto Bold"/>
                <a:hlinkClick r:id="rId6"/>
              </a:rPr>
              <a:t>kila.kila31@gmail.com</a:t>
            </a:r>
            <a:endParaRPr lang="en-US" sz="2400" b="1" dirty="0">
              <a:solidFill>
                <a:srgbClr val="072C4F"/>
              </a:solidFill>
              <a:latin typeface="Roboto Bold"/>
              <a:ea typeface="Roboto Bold"/>
              <a:cs typeface="Roboto Bold"/>
              <a:sym typeface="Roboto Bold"/>
            </a:endParaRPr>
          </a:p>
          <a:p>
            <a:pPr>
              <a:lnSpc>
                <a:spcPts val="4049"/>
              </a:lnSpc>
            </a:pPr>
            <a:r>
              <a:rPr lang="en-US" sz="2400" b="1" dirty="0">
                <a:solidFill>
                  <a:srgbClr val="072C4F"/>
                </a:solidFill>
                <a:latin typeface="Roboto Bold"/>
                <a:ea typeface="Roboto Bold"/>
                <a:cs typeface="Roboto Bold"/>
                <a:sym typeface="Roboto Bold"/>
                <a:hlinkClick r:id="rId7"/>
              </a:rPr>
              <a:t>m.tugumana@met.gov.sb</a:t>
            </a:r>
            <a:r>
              <a:rPr lang="en-US" sz="2400" b="1" dirty="0">
                <a:solidFill>
                  <a:srgbClr val="072C4F"/>
                </a:solidFill>
                <a:latin typeface="Roboto Bold"/>
                <a:ea typeface="Roboto Bold"/>
                <a:cs typeface="Roboto Bold"/>
                <a:sym typeface="Roboto Bold"/>
              </a:rPr>
              <a:t> </a:t>
            </a:r>
          </a:p>
          <a:p>
            <a:pPr>
              <a:lnSpc>
                <a:spcPts val="4049"/>
              </a:lnSpc>
            </a:pPr>
            <a:r>
              <a:rPr lang="en-US" sz="2400" b="1" dirty="0">
                <a:solidFill>
                  <a:srgbClr val="072C4F"/>
                </a:solidFill>
                <a:latin typeface="Roboto Bold"/>
                <a:ea typeface="Roboto Bold"/>
                <a:cs typeface="Roboto Bold"/>
                <a:sym typeface="Roboto Bold"/>
                <a:hlinkClick r:id="rId8"/>
              </a:rPr>
              <a:t>jruben@meteo.gov.vu</a:t>
            </a:r>
            <a:endParaRPr lang="en-US" sz="2400" b="1" dirty="0">
              <a:solidFill>
                <a:srgbClr val="072C4F"/>
              </a:solidFill>
              <a:latin typeface="Roboto Bold"/>
              <a:ea typeface="Roboto Bold"/>
              <a:cs typeface="Roboto Bold"/>
              <a:sym typeface="Roboto Bold"/>
            </a:endParaRPr>
          </a:p>
          <a:p>
            <a:pPr algn="ctr">
              <a:lnSpc>
                <a:spcPts val="4049"/>
              </a:lnSpc>
            </a:pPr>
            <a:endParaRPr lang="en-US" sz="2400" b="1" dirty="0">
              <a:solidFill>
                <a:srgbClr val="072C4F"/>
              </a:solidFill>
              <a:latin typeface="Roboto Bold"/>
              <a:ea typeface="Roboto Bold"/>
              <a:cs typeface="Roboto Bold"/>
              <a:sym typeface="Roboto Bold"/>
            </a:endParaRPr>
          </a:p>
          <a:p>
            <a:pPr algn="ctr">
              <a:lnSpc>
                <a:spcPts val="4049"/>
              </a:lnSpc>
            </a:pPr>
            <a:endParaRPr lang="en-US" sz="2699" b="1" dirty="0">
              <a:solidFill>
                <a:srgbClr val="072C4F"/>
              </a:solidFill>
              <a:latin typeface="Roboto Bold"/>
              <a:ea typeface="Roboto Bold"/>
              <a:cs typeface="Roboto Bold"/>
              <a:sym typeface="Roboto Bold"/>
            </a:endParaRPr>
          </a:p>
        </p:txBody>
      </p:sp>
      <p:grpSp>
        <p:nvGrpSpPr>
          <p:cNvPr id="7" name="Group 7"/>
          <p:cNvGrpSpPr/>
          <p:nvPr/>
        </p:nvGrpSpPr>
        <p:grpSpPr>
          <a:xfrm>
            <a:off x="382916" y="387434"/>
            <a:ext cx="3479756" cy="1176286"/>
            <a:chOff x="0" y="0"/>
            <a:chExt cx="4639674" cy="1568381"/>
          </a:xfrm>
        </p:grpSpPr>
        <p:sp>
          <p:nvSpPr>
            <p:cNvPr id="8" name="Freeform 8"/>
            <p:cNvSpPr/>
            <p:nvPr/>
          </p:nvSpPr>
          <p:spPr>
            <a:xfrm>
              <a:off x="0" y="0"/>
              <a:ext cx="1153622" cy="1568381"/>
            </a:xfrm>
            <a:custGeom>
              <a:avLst/>
              <a:gdLst/>
              <a:ahLst/>
              <a:cxnLst/>
              <a:rect l="l" t="t" r="r" b="b"/>
              <a:pathLst>
                <a:path w="1153622" h="1568381">
                  <a:moveTo>
                    <a:pt x="0" y="0"/>
                  </a:moveTo>
                  <a:lnTo>
                    <a:pt x="1153622" y="0"/>
                  </a:lnTo>
                  <a:lnTo>
                    <a:pt x="1153622" y="1568381"/>
                  </a:lnTo>
                  <a:lnTo>
                    <a:pt x="0" y="1568381"/>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1054303" y="162835"/>
              <a:ext cx="1301041" cy="1242711"/>
            </a:xfrm>
            <a:custGeom>
              <a:avLst/>
              <a:gdLst/>
              <a:ahLst/>
              <a:cxnLst/>
              <a:rect l="l" t="t" r="r" b="b"/>
              <a:pathLst>
                <a:path w="1301041" h="1242711">
                  <a:moveTo>
                    <a:pt x="0" y="0"/>
                  </a:moveTo>
                  <a:lnTo>
                    <a:pt x="1301041" y="0"/>
                  </a:lnTo>
                  <a:lnTo>
                    <a:pt x="1301041" y="1242711"/>
                  </a:lnTo>
                  <a:lnTo>
                    <a:pt x="0" y="1242711"/>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2280093" y="350238"/>
              <a:ext cx="2359581" cy="867906"/>
            </a:xfrm>
            <a:custGeom>
              <a:avLst/>
              <a:gdLst/>
              <a:ahLst/>
              <a:cxnLst/>
              <a:rect l="l" t="t" r="r" b="b"/>
              <a:pathLst>
                <a:path w="2359581" h="867906">
                  <a:moveTo>
                    <a:pt x="0" y="0"/>
                  </a:moveTo>
                  <a:lnTo>
                    <a:pt x="2359581" y="0"/>
                  </a:lnTo>
                  <a:lnTo>
                    <a:pt x="2359581" y="867905"/>
                  </a:lnTo>
                  <a:lnTo>
                    <a:pt x="0" y="867905"/>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1" name="Freeform 11"/>
            <p:cNvSpPr/>
            <p:nvPr/>
          </p:nvSpPr>
          <p:spPr>
            <a:xfrm>
              <a:off x="1152543" y="271961"/>
              <a:ext cx="1104562" cy="1024460"/>
            </a:xfrm>
            <a:custGeom>
              <a:avLst/>
              <a:gdLst/>
              <a:ahLst/>
              <a:cxnLst/>
              <a:rect l="l" t="t" r="r" b="b"/>
              <a:pathLst>
                <a:path w="1104562" h="1024460">
                  <a:moveTo>
                    <a:pt x="0" y="0"/>
                  </a:moveTo>
                  <a:lnTo>
                    <a:pt x="1104562" y="0"/>
                  </a:lnTo>
                  <a:lnTo>
                    <a:pt x="1104562" y="1024459"/>
                  </a:lnTo>
                  <a:lnTo>
                    <a:pt x="0" y="1024459"/>
                  </a:lnTo>
                  <a:lnTo>
                    <a:pt x="0" y="0"/>
                  </a:ln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p>
              <a:endParaRPr lang="en-AU"/>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689</TotalTime>
  <Words>1783</Words>
  <Application>Microsoft Office PowerPoint</Application>
  <PresentationFormat>Custom</PresentationFormat>
  <Paragraphs>455</Paragraphs>
  <Slides>16</Slides>
  <Notes>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16</vt:i4>
      </vt:variant>
    </vt:vector>
  </HeadingPairs>
  <TitlesOfParts>
    <vt:vector size="30" baseType="lpstr">
      <vt:lpstr>Times New Roman</vt:lpstr>
      <vt:lpstr>Roboto Bold</vt:lpstr>
      <vt:lpstr>Lato Bold</vt:lpstr>
      <vt:lpstr>Lato 1</vt:lpstr>
      <vt:lpstr>Calibri</vt:lpstr>
      <vt:lpstr>Garet</vt:lpstr>
      <vt:lpstr>Calibri Light</vt:lpstr>
      <vt:lpstr>Arimo Bold</vt:lpstr>
      <vt:lpstr>Bebas Neue Bold</vt:lpstr>
      <vt:lpstr>Poppins Bold</vt:lpstr>
      <vt:lpstr>Roboto</vt:lpstr>
      <vt:lpstr>Lato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PICOF 19 Presentation Template</dc:title>
  <dc:creator>Jasneel</dc:creator>
  <cp:lastModifiedBy>Bipen</cp:lastModifiedBy>
  <cp:revision>77</cp:revision>
  <dcterms:created xsi:type="dcterms:W3CDTF">2006-08-16T00:00:00Z</dcterms:created>
  <dcterms:modified xsi:type="dcterms:W3CDTF">2026-10-20T02:08:51Z</dcterms:modified>
  <dc:identifier>DAHXSDBNdPI</dc:identifier>
</cp:coreProperties>
</file>