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63" r:id="rId3"/>
    <p:sldId id="280" r:id="rId4"/>
    <p:sldId id="266" r:id="rId5"/>
    <p:sldId id="275" r:id="rId6"/>
    <p:sldId id="276" r:id="rId7"/>
    <p:sldId id="277" r:id="rId8"/>
    <p:sldId id="278" r:id="rId9"/>
    <p:sldId id="284" r:id="rId10"/>
    <p:sldId id="257" r:id="rId11"/>
    <p:sldId id="272" r:id="rId12"/>
    <p:sldId id="281" r:id="rId13"/>
    <p:sldId id="273" r:id="rId14"/>
    <p:sldId id="268" r:id="rId15"/>
    <p:sldId id="282" r:id="rId16"/>
    <p:sldId id="270" r:id="rId17"/>
    <p:sldId id="279" r:id="rId18"/>
    <p:sldId id="271" r:id="rId19"/>
    <p:sldId id="264" r:id="rId20"/>
    <p:sldId id="261" r:id="rId21"/>
    <p:sldId id="262" r:id="rId22"/>
  </p:sldIdLst>
  <p:sldSz cx="18288000" cy="10287000"/>
  <p:notesSz cx="6858000" cy="9144000"/>
  <p:embeddedFontLst>
    <p:embeddedFont>
      <p:font typeface="Arimo Bold" panose="020B0604020202020204" charset="0"/>
      <p:regular r:id="rId24"/>
    </p:embeddedFont>
    <p:embeddedFont>
      <p:font typeface="Bebas Neue Bold" panose="020B0604020202020204" charset="0"/>
      <p:regular r:id="rId25"/>
      <p:bold r:id="rId26"/>
    </p:embeddedFont>
    <p:embeddedFont>
      <p:font typeface="Garet" panose="020B0604020202020204" charset="0"/>
      <p:regular r:id="rId27"/>
    </p:embeddedFont>
    <p:embeddedFont>
      <p:font typeface="Lato" panose="020F0502020204030203" pitchFamily="34" charset="0"/>
      <p:regular r:id="rId28"/>
      <p:bold r:id="rId29"/>
      <p:italic r:id="rId30"/>
      <p:boldItalic r:id="rId31"/>
    </p:embeddedFont>
    <p:embeddedFont>
      <p:font typeface="Lato 1" panose="020B0604020202020204" charset="0"/>
      <p:regular r:id="rId32"/>
    </p:embeddedFont>
    <p:embeddedFont>
      <p:font typeface="Lato Bold" panose="020F0502020204030203" charset="0"/>
      <p:regular r:id="rId33"/>
    </p:embeddedFont>
    <p:embeddedFont>
      <p:font typeface="Roboto Bold" panose="020B0604020202020204" charset="0"/>
      <p:regular r:id="rId34"/>
      <p:bold r:id="rId35"/>
    </p:embeddedFont>
    <p:embeddedFont>
      <p:font typeface="Segoe UI" panose="020B0502040204020203"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23D3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2373" autoAdjust="0"/>
  </p:normalViewPr>
  <p:slideViewPr>
    <p:cSldViewPr>
      <p:cViewPr varScale="1">
        <p:scale>
          <a:sx n="39" d="100"/>
          <a:sy n="39" d="100"/>
        </p:scale>
        <p:origin x="912"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e Chandler" userId="948dfc91-a89a-4768-9ad0-2e3a8ede4dc9" providerId="ADAL" clId="{31AA65AE-7EC7-46A0-9AC6-8A15878773D5}"/>
    <pc:docChg chg="modSld">
      <pc:chgData name="Elise Chandler" userId="948dfc91-a89a-4768-9ad0-2e3a8ede4dc9" providerId="ADAL" clId="{31AA65AE-7EC7-46A0-9AC6-8A15878773D5}" dt="2026-10-19T10:23:44.335" v="38" actId="20577"/>
      <pc:docMkLst>
        <pc:docMk/>
      </pc:docMkLst>
      <pc:sldChg chg="modSp mod">
        <pc:chgData name="Elise Chandler" userId="948dfc91-a89a-4768-9ad0-2e3a8ede4dc9" providerId="ADAL" clId="{31AA65AE-7EC7-46A0-9AC6-8A15878773D5}" dt="2026-10-19T10:23:44.335" v="38" actId="20577"/>
        <pc:sldMkLst>
          <pc:docMk/>
          <pc:sldMk cId="0" sldId="261"/>
        </pc:sldMkLst>
        <pc:spChg chg="mod">
          <ac:chgData name="Elise Chandler" userId="948dfc91-a89a-4768-9ad0-2e3a8ede4dc9" providerId="ADAL" clId="{31AA65AE-7EC7-46A0-9AC6-8A15878773D5}" dt="2026-10-19T10:23:44.335" v="38" actId="20577"/>
          <ac:spMkLst>
            <pc:docMk/>
            <pc:sldMk cId="0" sldId="26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4C915-BAC2-44DC-BF22-8A69832808B9}" type="datetimeFigureOut">
              <a:rPr lang="en-AU" smtClean="0"/>
              <a:t>19/10/2026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11E116-43BD-4DCA-952A-1EFDF568B6C5}" type="slidenum">
              <a:rPr lang="en-AU" smtClean="0"/>
              <a:t>‹#›</a:t>
            </a:fld>
            <a:endParaRPr lang="en-AU"/>
          </a:p>
        </p:txBody>
      </p:sp>
    </p:spTree>
    <p:extLst>
      <p:ext uri="{BB962C8B-B14F-4D97-AF65-F5344CB8AC3E}">
        <p14:creationId xmlns:p14="http://schemas.microsoft.com/office/powerpoint/2010/main" val="2748211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https://www.climatereanalyzer.org/research_tools/monthly_maps/</a:t>
            </a:r>
          </a:p>
          <a:p>
            <a:endParaRPr lang="en-AU" dirty="0"/>
          </a:p>
        </p:txBody>
      </p:sp>
      <p:sp>
        <p:nvSpPr>
          <p:cNvPr id="4" name="Slide Number Placeholder 3"/>
          <p:cNvSpPr>
            <a:spLocks noGrp="1"/>
          </p:cNvSpPr>
          <p:nvPr>
            <p:ph type="sldNum" sz="quarter" idx="5"/>
          </p:nvPr>
        </p:nvSpPr>
        <p:spPr/>
        <p:txBody>
          <a:bodyPr/>
          <a:lstStyle/>
          <a:p>
            <a:fld id="{6E11E116-43BD-4DCA-952A-1EFDF568B6C5}" type="slidenum">
              <a:rPr lang="en-AU" smtClean="0"/>
              <a:t>16</a:t>
            </a:fld>
            <a:endParaRPr lang="en-AU"/>
          </a:p>
        </p:txBody>
      </p:sp>
    </p:spTree>
    <p:extLst>
      <p:ext uri="{BB962C8B-B14F-4D97-AF65-F5344CB8AC3E}">
        <p14:creationId xmlns:p14="http://schemas.microsoft.com/office/powerpoint/2010/main" val="2765982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97378-9346-9F4D-FC54-BBDD8205B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81B21-9514-B4C4-F2D1-01DECD75F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3A2DEC-2974-957E-655D-CF38CE00FAE6}"/>
              </a:ext>
            </a:extLst>
          </p:cNvPr>
          <p:cNvSpPr>
            <a:spLocks noGrp="1"/>
          </p:cNvSpPr>
          <p:nvPr>
            <p:ph type="body" idx="1"/>
          </p:nvPr>
        </p:nvSpPr>
        <p:spPr/>
        <p:txBody>
          <a:bodyPr/>
          <a:lstStyle/>
          <a:p>
            <a:r>
              <a:rPr lang="en-AU" dirty="0"/>
              <a:t>https://www.climatereanalyzer.org/research_tools/monthly_maps/</a:t>
            </a:r>
          </a:p>
          <a:p>
            <a:endParaRPr lang="en-AU" dirty="0"/>
          </a:p>
        </p:txBody>
      </p:sp>
      <p:sp>
        <p:nvSpPr>
          <p:cNvPr id="4" name="Slide Number Placeholder 3">
            <a:extLst>
              <a:ext uri="{FF2B5EF4-FFF2-40B4-BE49-F238E27FC236}">
                <a16:creationId xmlns:a16="http://schemas.microsoft.com/office/drawing/2014/main" id="{178E84A4-AB17-A478-F124-A70413E13774}"/>
              </a:ext>
            </a:extLst>
          </p:cNvPr>
          <p:cNvSpPr>
            <a:spLocks noGrp="1"/>
          </p:cNvSpPr>
          <p:nvPr>
            <p:ph type="sldNum" sz="quarter" idx="5"/>
          </p:nvPr>
        </p:nvSpPr>
        <p:spPr/>
        <p:txBody>
          <a:bodyPr/>
          <a:lstStyle/>
          <a:p>
            <a:fld id="{6E11E116-43BD-4DCA-952A-1EFDF568B6C5}" type="slidenum">
              <a:rPr lang="en-AU" smtClean="0"/>
              <a:t>17</a:t>
            </a:fld>
            <a:endParaRPr lang="en-AU"/>
          </a:p>
        </p:txBody>
      </p:sp>
    </p:spTree>
    <p:extLst>
      <p:ext uri="{BB962C8B-B14F-4D97-AF65-F5344CB8AC3E}">
        <p14:creationId xmlns:p14="http://schemas.microsoft.com/office/powerpoint/2010/main" val="3026996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FF7EF4AC-BCE6-C257-DBDB-EDE9F5DF7377}"/>
              </a:ext>
            </a:extLst>
          </p:cNvPr>
          <p:cNvSpPr txBox="1"/>
          <p:nvPr userDrawn="1">
            <p:extLst>
              <p:ext uri="{1162E1C5-73C7-4A58-AE30-91384D911F3F}">
                <p184:classification xmlns:p184="http://schemas.microsoft.com/office/powerpoint/2018/4/main" val="hdr"/>
              </p:ext>
            </p:extLst>
          </p:nvPr>
        </p:nvSpPr>
        <p:spPr>
          <a:xfrm>
            <a:off x="8884412" y="635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E83E2B0B-06FF-5D26-ACB4-2D6430EB192C}"/>
              </a:ext>
            </a:extLst>
          </p:cNvPr>
          <p:cNvSpPr txBox="1"/>
          <p:nvPr userDrawn="1">
            <p:extLst>
              <p:ext uri="{1162E1C5-73C7-4A58-AE30-91384D911F3F}">
                <p184:classification xmlns:p184="http://schemas.microsoft.com/office/powerpoint/2018/4/main" val="ftr"/>
              </p:ext>
            </p:extLst>
          </p:nvPr>
        </p:nvSpPr>
        <p:spPr>
          <a:xfrm>
            <a:off x="8884412" y="100711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jpe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jpeg"/><Relationship Id="rId17" Type="http://schemas.openxmlformats.org/officeDocument/2006/relationships/image" Target="../media/image33.gif"/><Relationship Id="rId2" Type="http://schemas.openxmlformats.org/officeDocument/2006/relationships/image" Target="../media/image18.jpeg"/><Relationship Id="rId16"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27.gif"/><Relationship Id="rId5" Type="http://schemas.openxmlformats.org/officeDocument/2006/relationships/image" Target="../media/image21.png"/><Relationship Id="rId15" Type="http://schemas.openxmlformats.org/officeDocument/2006/relationships/image" Target="../media/image31.jpeg"/><Relationship Id="rId10" Type="http://schemas.openxmlformats.org/officeDocument/2006/relationships/image" Target="../media/image26.jpeg"/><Relationship Id="rId19" Type="http://schemas.openxmlformats.org/officeDocument/2006/relationships/image" Target="../media/image35.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jpeg"/><Relationship Id="rId9" Type="http://schemas.openxmlformats.org/officeDocument/2006/relationships/image" Target="../media/image51.jpeg"/></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155023" y="0"/>
            <a:ext cx="16558551" cy="10287000"/>
          </a:xfrm>
          <a:custGeom>
            <a:avLst/>
            <a:gdLst/>
            <a:ahLst/>
            <a:cxnLst/>
            <a:rect l="l" t="t" r="r" b="b"/>
            <a:pathLst>
              <a:path w="16558551" h="10287000">
                <a:moveTo>
                  <a:pt x="16558551" y="0"/>
                </a:moveTo>
                <a:lnTo>
                  <a:pt x="0" y="0"/>
                </a:lnTo>
                <a:lnTo>
                  <a:pt x="0" y="10287000"/>
                </a:lnTo>
                <a:lnTo>
                  <a:pt x="16558551" y="10287000"/>
                </a:lnTo>
                <a:lnTo>
                  <a:pt x="16558551" y="0"/>
                </a:lnTo>
                <a:close/>
              </a:path>
            </a:pathLst>
          </a:custGeom>
          <a:blipFill>
            <a:blip>
              <a:alphaModFix amt="53000"/>
              <a:extLst>
                <a:ext uri="{96DAC541-7B7A-43D3-8B79-37D633B846F1}">
                  <asvg:svgBlip xmlns:asvg="http://schemas.microsoft.com/office/drawing/2016/SVG/main" r:embed="rId2"/>
                </a:ext>
              </a:extLst>
            </a:blip>
            <a:stretch>
              <a:fillRect/>
            </a:stretch>
          </a:blipFill>
        </p:spPr>
        <p:txBody>
          <a:bodyPr/>
          <a:lstStyle/>
          <a:p>
            <a:endParaRPr lang="en-AU"/>
          </a:p>
        </p:txBody>
      </p:sp>
      <p:grpSp>
        <p:nvGrpSpPr>
          <p:cNvPr id="3" name="Group 3"/>
          <p:cNvGrpSpPr>
            <a:grpSpLocks noChangeAspect="1"/>
          </p:cNvGrpSpPr>
          <p:nvPr/>
        </p:nvGrpSpPr>
        <p:grpSpPr>
          <a:xfrm>
            <a:off x="-160397" y="-152239"/>
            <a:ext cx="10998633" cy="10439239"/>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p:nvPr/>
        </p:nvGrpSpPr>
        <p:grpSpPr>
          <a:xfrm>
            <a:off x="12240904" y="7172951"/>
            <a:ext cx="5018396" cy="1696403"/>
            <a:chOff x="0" y="0"/>
            <a:chExt cx="6691194" cy="2261870"/>
          </a:xfrm>
        </p:grpSpPr>
        <p:sp>
          <p:nvSpPr>
            <p:cNvPr id="7" name="Freeform 7"/>
            <p:cNvSpPr/>
            <p:nvPr/>
          </p:nvSpPr>
          <p:spPr>
            <a:xfrm>
              <a:off x="0" y="0"/>
              <a:ext cx="1663718" cy="2261870"/>
            </a:xfrm>
            <a:custGeom>
              <a:avLst/>
              <a:gdLst/>
              <a:ahLst/>
              <a:cxnLst/>
              <a:rect l="l" t="t" r="r" b="b"/>
              <a:pathLst>
                <a:path w="1663718" h="2261870">
                  <a:moveTo>
                    <a:pt x="0" y="0"/>
                  </a:moveTo>
                  <a:lnTo>
                    <a:pt x="1663718" y="0"/>
                  </a:lnTo>
                  <a:lnTo>
                    <a:pt x="1663718" y="2261870"/>
                  </a:lnTo>
                  <a:lnTo>
                    <a:pt x="0" y="226187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1520483" y="234836"/>
              <a:ext cx="1876321" cy="1792198"/>
            </a:xfrm>
            <a:custGeom>
              <a:avLst/>
              <a:gdLst/>
              <a:ahLst/>
              <a:cxnLst/>
              <a:rect l="l" t="t" r="r" b="b"/>
              <a:pathLst>
                <a:path w="1876321" h="1792198">
                  <a:moveTo>
                    <a:pt x="0" y="0"/>
                  </a:moveTo>
                  <a:lnTo>
                    <a:pt x="1876321" y="0"/>
                  </a:lnTo>
                  <a:lnTo>
                    <a:pt x="1876321" y="1792198"/>
                  </a:lnTo>
                  <a:lnTo>
                    <a:pt x="0" y="179219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3288280" y="505102"/>
              <a:ext cx="3402914" cy="1251667"/>
            </a:xfrm>
            <a:custGeom>
              <a:avLst/>
              <a:gdLst/>
              <a:ahLst/>
              <a:cxnLst/>
              <a:rect l="l" t="t" r="r" b="b"/>
              <a:pathLst>
                <a:path w="3402914" h="1251667">
                  <a:moveTo>
                    <a:pt x="0" y="0"/>
                  </a:moveTo>
                  <a:lnTo>
                    <a:pt x="3402914" y="0"/>
                  </a:lnTo>
                  <a:lnTo>
                    <a:pt x="3402914" y="1251667"/>
                  </a:lnTo>
                  <a:lnTo>
                    <a:pt x="0" y="125166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1662161" y="392213"/>
              <a:ext cx="1592965" cy="1477444"/>
            </a:xfrm>
            <a:custGeom>
              <a:avLst/>
              <a:gdLst/>
              <a:ahLst/>
              <a:cxnLst/>
              <a:rect l="l" t="t" r="r" b="b"/>
              <a:pathLst>
                <a:path w="1592965" h="1477444">
                  <a:moveTo>
                    <a:pt x="0" y="0"/>
                  </a:moveTo>
                  <a:lnTo>
                    <a:pt x="1592965" y="0"/>
                  </a:lnTo>
                  <a:lnTo>
                    <a:pt x="1592965" y="1477444"/>
                  </a:lnTo>
                  <a:lnTo>
                    <a:pt x="0" y="147744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grpSp>
      <p:grpSp>
        <p:nvGrpSpPr>
          <p:cNvPr id="11" name="Group 11"/>
          <p:cNvGrpSpPr/>
          <p:nvPr/>
        </p:nvGrpSpPr>
        <p:grpSpPr>
          <a:xfrm>
            <a:off x="13636527" y="9033384"/>
            <a:ext cx="4651473" cy="449832"/>
            <a:chOff x="0" y="0"/>
            <a:chExt cx="6201964" cy="599775"/>
          </a:xfrm>
        </p:grpSpPr>
        <p:sp>
          <p:nvSpPr>
            <p:cNvPr id="12" name="Freeform 12"/>
            <p:cNvSpPr/>
            <p:nvPr/>
          </p:nvSpPr>
          <p:spPr>
            <a:xfrm>
              <a:off x="0" y="0"/>
              <a:ext cx="599775" cy="599775"/>
            </a:xfrm>
            <a:custGeom>
              <a:avLst/>
              <a:gdLst/>
              <a:ahLst/>
              <a:cxnLst/>
              <a:rect l="l" t="t" r="r" b="b"/>
              <a:pathLst>
                <a:path w="599775" h="599775">
                  <a:moveTo>
                    <a:pt x="0" y="0"/>
                  </a:moveTo>
                  <a:lnTo>
                    <a:pt x="599775" y="0"/>
                  </a:lnTo>
                  <a:lnTo>
                    <a:pt x="599775" y="599775"/>
                  </a:lnTo>
                  <a:lnTo>
                    <a:pt x="0" y="59977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U"/>
            </a:p>
          </p:txBody>
        </p:sp>
        <p:sp>
          <p:nvSpPr>
            <p:cNvPr id="13" name="TextBox 13"/>
            <p:cNvSpPr txBox="1"/>
            <p:nvPr/>
          </p:nvSpPr>
          <p:spPr>
            <a:xfrm>
              <a:off x="724315" y="23028"/>
              <a:ext cx="5477649" cy="515619"/>
            </a:xfrm>
            <a:prstGeom prst="rect">
              <a:avLst/>
            </a:prstGeom>
          </p:spPr>
          <p:txBody>
            <a:bodyPr lIns="0" tIns="0" rIns="0" bIns="0" rtlCol="0" anchor="t">
              <a:spAutoFit/>
            </a:bodyPr>
            <a:lstStyle/>
            <a:p>
              <a:pPr algn="l">
                <a:lnSpc>
                  <a:spcPts val="3360"/>
                </a:lnSpc>
              </a:pPr>
              <a:r>
                <a:rPr lang="en-US" sz="2400">
                  <a:solidFill>
                    <a:srgbClr val="000000"/>
                  </a:solidFill>
                  <a:latin typeface="Garet"/>
                  <a:ea typeface="Garet"/>
                  <a:cs typeface="Garet"/>
                  <a:sym typeface="Garet"/>
                </a:rPr>
                <a:t>www.pacificrcc.net</a:t>
              </a:r>
            </a:p>
          </p:txBody>
        </p:sp>
      </p:grpSp>
      <p:sp>
        <p:nvSpPr>
          <p:cNvPr id="14" name="TextBox 14"/>
          <p:cNvSpPr txBox="1"/>
          <p:nvPr/>
        </p:nvSpPr>
        <p:spPr>
          <a:xfrm>
            <a:off x="10838236" y="1666485"/>
            <a:ext cx="7379319" cy="3116238"/>
          </a:xfrm>
          <a:prstGeom prst="rect">
            <a:avLst/>
          </a:prstGeom>
        </p:spPr>
        <p:txBody>
          <a:bodyPr lIns="0" tIns="0" rIns="0" bIns="0" rtlCol="0" anchor="t">
            <a:spAutoFit/>
          </a:bodyPr>
          <a:lstStyle/>
          <a:p>
            <a:pPr algn="ctr">
              <a:lnSpc>
                <a:spcPts val="8100"/>
              </a:lnSpc>
            </a:pPr>
            <a:r>
              <a:rPr lang="en-US" sz="8019" b="1" spc="264" dirty="0">
                <a:solidFill>
                  <a:srgbClr val="E38E00"/>
                </a:solidFill>
                <a:latin typeface="Bebas Neue Bold"/>
                <a:ea typeface="Bebas Neue Bold"/>
                <a:cs typeface="Bebas Neue Bold"/>
                <a:sym typeface="Bebas Neue Bold"/>
              </a:rPr>
              <a:t>PACIFIC ISLANDS climate &amp; Ocean forum-19</a:t>
            </a:r>
          </a:p>
        </p:txBody>
      </p:sp>
      <p:sp>
        <p:nvSpPr>
          <p:cNvPr id="15" name="TextBox 15"/>
          <p:cNvSpPr txBox="1"/>
          <p:nvPr/>
        </p:nvSpPr>
        <p:spPr>
          <a:xfrm>
            <a:off x="11032866" y="4765128"/>
            <a:ext cx="6990059" cy="1829434"/>
          </a:xfrm>
          <a:prstGeom prst="rect">
            <a:avLst/>
          </a:prstGeom>
        </p:spPr>
        <p:txBody>
          <a:bodyPr lIns="0" tIns="0" rIns="0" bIns="0" rtlCol="0" anchor="t">
            <a:spAutoFit/>
          </a:bodyPr>
          <a:lstStyle/>
          <a:p>
            <a:pPr algn="ctr">
              <a:lnSpc>
                <a:spcPts val="3640"/>
              </a:lnSpc>
            </a:pPr>
            <a:r>
              <a:rPr lang="en-US" sz="2600" b="1">
                <a:solidFill>
                  <a:srgbClr val="1F2122"/>
                </a:solidFill>
                <a:latin typeface="Arimo Bold"/>
                <a:ea typeface="Arimo Bold"/>
                <a:cs typeface="Arimo Bold"/>
                <a:sym typeface="Arimo Bold"/>
              </a:rPr>
              <a:t>20 - 21 OCTOBER, 2026</a:t>
            </a:r>
          </a:p>
          <a:p>
            <a:pPr algn="ctr">
              <a:lnSpc>
                <a:spcPts val="3640"/>
              </a:lnSpc>
            </a:pPr>
            <a:r>
              <a:rPr lang="en-US" sz="2600" b="1">
                <a:solidFill>
                  <a:srgbClr val="1F2122"/>
                </a:solidFill>
                <a:latin typeface="Arimo Bold"/>
                <a:ea typeface="Arimo Bold"/>
                <a:cs typeface="Arimo Bold"/>
                <a:sym typeface="Arimo Bold"/>
              </a:rPr>
              <a:t>HYBRID</a:t>
            </a:r>
          </a:p>
          <a:p>
            <a:pPr algn="ctr">
              <a:lnSpc>
                <a:spcPts val="3640"/>
              </a:lnSpc>
            </a:pPr>
            <a:r>
              <a:rPr lang="en-US" sz="2600" b="1">
                <a:solidFill>
                  <a:srgbClr val="1F2122"/>
                </a:solidFill>
                <a:latin typeface="Arimo Bold"/>
                <a:ea typeface="Arimo Bold"/>
                <a:cs typeface="Arimo Bold"/>
                <a:sym typeface="Arimo Bold"/>
              </a:rPr>
              <a:t>PORT MORESBY, PAPUA NEW GUINEA </a:t>
            </a:r>
          </a:p>
          <a:p>
            <a:pPr algn="ctr">
              <a:lnSpc>
                <a:spcPts val="3640"/>
              </a:lnSpc>
              <a:spcBef>
                <a:spcPct val="0"/>
              </a:spcBef>
            </a:pPr>
            <a:r>
              <a:rPr lang="en-US" sz="2600" b="1">
                <a:solidFill>
                  <a:srgbClr val="1F2122"/>
                </a:solidFill>
                <a:latin typeface="Arimo Bold"/>
                <a:ea typeface="Arimo Bold"/>
                <a:cs typeface="Arimo Bold"/>
                <a:sym typeface="Arimo Bold"/>
              </a:rPr>
              <a:t>&amp; ZOOM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1BA6B2-0455-9EEA-97ED-6A787CEEAB16}"/>
              </a:ext>
            </a:extLst>
          </p:cNvPr>
          <p:cNvSpPr txBox="1"/>
          <p:nvPr/>
        </p:nvSpPr>
        <p:spPr>
          <a:xfrm>
            <a:off x="1506554" y="852014"/>
            <a:ext cx="9560583" cy="1015619"/>
          </a:xfrm>
          <a:prstGeom prst="rect">
            <a:avLst/>
          </a:prstGeom>
        </p:spPr>
        <p:txBody>
          <a:bodyPr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Presentation outline</a:t>
            </a:r>
          </a:p>
        </p:txBody>
      </p:sp>
      <p:sp>
        <p:nvSpPr>
          <p:cNvPr id="5" name="TextBox 4">
            <a:extLst>
              <a:ext uri="{FF2B5EF4-FFF2-40B4-BE49-F238E27FC236}">
                <a16:creationId xmlns:a16="http://schemas.microsoft.com/office/drawing/2014/main" id="{1C68C723-FDCF-C907-A536-9E0F902E6E42}"/>
              </a:ext>
            </a:extLst>
          </p:cNvPr>
          <p:cNvSpPr txBox="1"/>
          <p:nvPr/>
        </p:nvSpPr>
        <p:spPr>
          <a:xfrm>
            <a:off x="1506554" y="2095500"/>
            <a:ext cx="13373229" cy="2246769"/>
          </a:xfrm>
          <a:prstGeom prst="rect">
            <a:avLst/>
          </a:prstGeom>
          <a:noFill/>
        </p:spPr>
        <p:txBody>
          <a:bodyPr wrap="square">
            <a:spAutoFit/>
          </a:bodyPr>
          <a:lstStyle/>
          <a:p>
            <a:pPr marL="285750" indent="-285750">
              <a:buFont typeface="Arial" panose="020B0604020202020204" pitchFamily="34" charset="0"/>
              <a:buChar char="•"/>
            </a:pPr>
            <a:r>
              <a:rPr lang="en-NZ" sz="2800" dirty="0"/>
              <a:t>Overview of May to October state of the climate</a:t>
            </a:r>
          </a:p>
          <a:p>
            <a:pPr marL="285750" indent="-285750">
              <a:buFont typeface="Arial" panose="020B0604020202020204" pitchFamily="34" charset="0"/>
              <a:buChar char="•"/>
            </a:pPr>
            <a:r>
              <a:rPr lang="en-NZ" sz="2800" dirty="0"/>
              <a:t>Evaluation of the last PICOF outlook</a:t>
            </a:r>
          </a:p>
          <a:p>
            <a:pPr marL="285750" indent="-285750">
              <a:buFont typeface="Arial" panose="020B0604020202020204" pitchFamily="34" charset="0"/>
              <a:buChar char="•"/>
            </a:pPr>
            <a:r>
              <a:rPr lang="en-NZ" sz="2800" dirty="0"/>
              <a:t>Review of PICOF – 18 Outlook</a:t>
            </a:r>
          </a:p>
          <a:p>
            <a:pPr marL="285750" indent="-285750">
              <a:buFont typeface="Arial" panose="020B0604020202020204" pitchFamily="34" charset="0"/>
              <a:buChar char="•"/>
            </a:pPr>
            <a:endParaRPr lang="en-NZ" sz="2800" dirty="0"/>
          </a:p>
          <a:p>
            <a:pPr marL="285750" indent="-285750">
              <a:buFont typeface="Arial" panose="020B0604020202020204" pitchFamily="34" charset="0"/>
              <a:buChar char="•"/>
            </a:pPr>
            <a:endParaRPr lang="en-NZ" sz="2800" dirty="0"/>
          </a:p>
        </p:txBody>
      </p:sp>
    </p:spTree>
    <p:extLst>
      <p:ext uri="{BB962C8B-B14F-4D97-AF65-F5344CB8AC3E}">
        <p14:creationId xmlns:p14="http://schemas.microsoft.com/office/powerpoint/2010/main" val="1599989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F01B5B4A-EBD1-A0FE-589A-6B3D187C2A58}"/>
              </a:ext>
            </a:extLst>
          </p:cNvPr>
          <p:cNvGrpSpPr/>
          <p:nvPr/>
        </p:nvGrpSpPr>
        <p:grpSpPr>
          <a:xfrm>
            <a:off x="1617261" y="1611449"/>
            <a:ext cx="6514526" cy="7121710"/>
            <a:chOff x="1617261" y="1611449"/>
            <a:chExt cx="6514526" cy="7121710"/>
          </a:xfrm>
        </p:grpSpPr>
        <p:pic>
          <p:nvPicPr>
            <p:cNvPr id="4" name="Picture 3" descr="Daily averaged OLR anomalies">
              <a:extLst>
                <a:ext uri="{FF2B5EF4-FFF2-40B4-BE49-F238E27FC236}">
                  <a16:creationId xmlns:a16="http://schemas.microsoft.com/office/drawing/2014/main" id="{1724CBF1-84D0-3314-D97E-A00F897FC518}"/>
                </a:ext>
              </a:extLst>
            </p:cNvPr>
            <p:cNvPicPr>
              <a:picLocks noChangeAspect="1"/>
            </p:cNvPicPr>
            <p:nvPr/>
          </p:nvPicPr>
          <p:blipFill>
            <a:blip r:embed="rId2"/>
            <a:stretch>
              <a:fillRect/>
            </a:stretch>
          </p:blipFill>
          <p:spPr>
            <a:xfrm>
              <a:off x="1828800" y="1611449"/>
              <a:ext cx="6302987" cy="7064102"/>
            </a:xfrm>
            <a:prstGeom prst="rect">
              <a:avLst/>
            </a:prstGeom>
          </p:spPr>
        </p:pic>
        <p:sp>
          <p:nvSpPr>
            <p:cNvPr id="51" name="TextBox 50">
              <a:extLst>
                <a:ext uri="{FF2B5EF4-FFF2-40B4-BE49-F238E27FC236}">
                  <a16:creationId xmlns:a16="http://schemas.microsoft.com/office/drawing/2014/main" id="{C67FA68F-F168-4011-B954-2A86D7B13DFD}"/>
                </a:ext>
              </a:extLst>
            </p:cNvPr>
            <p:cNvSpPr txBox="1"/>
            <p:nvPr/>
          </p:nvSpPr>
          <p:spPr>
            <a:xfrm>
              <a:off x="1617261" y="8363827"/>
              <a:ext cx="3811136" cy="369332"/>
            </a:xfrm>
            <a:prstGeom prst="rect">
              <a:avLst/>
            </a:prstGeom>
            <a:solidFill>
              <a:schemeClr val="bg1"/>
            </a:solidFill>
          </p:spPr>
          <p:txBody>
            <a:bodyPr wrap="square" rtlCol="0">
              <a:spAutoFit/>
            </a:bodyPr>
            <a:lstStyle/>
            <a:p>
              <a:endParaRPr lang="en-AU" dirty="0"/>
            </a:p>
          </p:txBody>
        </p:sp>
      </p:grpSp>
      <p:grpSp>
        <p:nvGrpSpPr>
          <p:cNvPr id="49" name="Group 48">
            <a:extLst>
              <a:ext uri="{FF2B5EF4-FFF2-40B4-BE49-F238E27FC236}">
                <a16:creationId xmlns:a16="http://schemas.microsoft.com/office/drawing/2014/main" id="{BEDB832D-0A52-8B8C-1A8E-7FE0284F4D9F}"/>
              </a:ext>
            </a:extLst>
          </p:cNvPr>
          <p:cNvGrpSpPr/>
          <p:nvPr/>
        </p:nvGrpSpPr>
        <p:grpSpPr>
          <a:xfrm>
            <a:off x="8302384" y="1611450"/>
            <a:ext cx="6099415" cy="6889825"/>
            <a:chOff x="8302384" y="1611450"/>
            <a:chExt cx="6099415" cy="6889825"/>
          </a:xfrm>
        </p:grpSpPr>
        <p:pic>
          <p:nvPicPr>
            <p:cNvPr id="5" name="Picture 4" descr="Westerly wind anomalies">
              <a:extLst>
                <a:ext uri="{FF2B5EF4-FFF2-40B4-BE49-F238E27FC236}">
                  <a16:creationId xmlns:a16="http://schemas.microsoft.com/office/drawing/2014/main" id="{63D98D27-AEFE-9D6A-55FC-C257B5627541}"/>
                </a:ext>
              </a:extLst>
            </p:cNvPr>
            <p:cNvPicPr>
              <a:picLocks noChangeAspect="1"/>
            </p:cNvPicPr>
            <p:nvPr/>
          </p:nvPicPr>
          <p:blipFill>
            <a:blip r:embed="rId3"/>
            <a:stretch>
              <a:fillRect/>
            </a:stretch>
          </p:blipFill>
          <p:spPr>
            <a:xfrm>
              <a:off x="8343326" y="1611450"/>
              <a:ext cx="6058473" cy="6816912"/>
            </a:xfrm>
            <a:prstGeom prst="rect">
              <a:avLst/>
            </a:prstGeom>
          </p:spPr>
        </p:pic>
        <p:sp>
          <p:nvSpPr>
            <p:cNvPr id="48" name="TextBox 47">
              <a:extLst>
                <a:ext uri="{FF2B5EF4-FFF2-40B4-BE49-F238E27FC236}">
                  <a16:creationId xmlns:a16="http://schemas.microsoft.com/office/drawing/2014/main" id="{79CDD1B1-141B-60FF-0042-D9C9104BFBE1}"/>
                </a:ext>
              </a:extLst>
            </p:cNvPr>
            <p:cNvSpPr txBox="1"/>
            <p:nvPr/>
          </p:nvSpPr>
          <p:spPr>
            <a:xfrm>
              <a:off x="8302384" y="8131943"/>
              <a:ext cx="3643953" cy="369332"/>
            </a:xfrm>
            <a:prstGeom prst="rect">
              <a:avLst/>
            </a:prstGeom>
            <a:solidFill>
              <a:schemeClr val="bg1"/>
            </a:solidFill>
          </p:spPr>
          <p:txBody>
            <a:bodyPr wrap="square" rtlCol="0">
              <a:spAutoFit/>
            </a:bodyPr>
            <a:lstStyle/>
            <a:p>
              <a:endParaRPr lang="en-AU" dirty="0"/>
            </a:p>
          </p:txBody>
        </p:sp>
      </p:grpSp>
      <p:sp>
        <p:nvSpPr>
          <p:cNvPr id="3" name="TextBox 2">
            <a:extLst>
              <a:ext uri="{FF2B5EF4-FFF2-40B4-BE49-F238E27FC236}">
                <a16:creationId xmlns:a16="http://schemas.microsoft.com/office/drawing/2014/main" id="{5A0B1138-86BD-46EC-0A3F-26D85E516A44}"/>
              </a:ext>
            </a:extLst>
          </p:cNvPr>
          <p:cNvSpPr txBox="1"/>
          <p:nvPr/>
        </p:nvSpPr>
        <p:spPr>
          <a:xfrm>
            <a:off x="762000" y="419100"/>
            <a:ext cx="16611600"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May to October: The </a:t>
            </a:r>
            <a:r>
              <a:rPr lang="en-US" sz="6799" b="1" dirty="0" err="1">
                <a:solidFill>
                  <a:srgbClr val="0892CD"/>
                </a:solidFill>
                <a:latin typeface="Roboto Bold"/>
                <a:ea typeface="Roboto Bold"/>
                <a:cs typeface="Roboto Bold"/>
                <a:sym typeface="Roboto Bold"/>
              </a:rPr>
              <a:t>hovmoller</a:t>
            </a:r>
            <a:r>
              <a:rPr lang="en-US" sz="6799" b="1" dirty="0">
                <a:solidFill>
                  <a:srgbClr val="0892CD"/>
                </a:solidFill>
                <a:latin typeface="Roboto Bold"/>
                <a:ea typeface="Roboto Bold"/>
                <a:cs typeface="Roboto Bold"/>
                <a:sym typeface="Roboto Bold"/>
              </a:rPr>
              <a:t> story</a:t>
            </a:r>
          </a:p>
        </p:txBody>
      </p:sp>
      <p:sp>
        <p:nvSpPr>
          <p:cNvPr id="6" name="TextBox 5">
            <a:extLst>
              <a:ext uri="{FF2B5EF4-FFF2-40B4-BE49-F238E27FC236}">
                <a16:creationId xmlns:a16="http://schemas.microsoft.com/office/drawing/2014/main" id="{6E0B7B35-9541-4376-42A1-EC501E77D624}"/>
              </a:ext>
            </a:extLst>
          </p:cNvPr>
          <p:cNvSpPr txBox="1"/>
          <p:nvPr/>
        </p:nvSpPr>
        <p:spPr>
          <a:xfrm>
            <a:off x="3657600" y="8059030"/>
            <a:ext cx="1600200" cy="369332"/>
          </a:xfrm>
          <a:prstGeom prst="rect">
            <a:avLst/>
          </a:prstGeom>
          <a:noFill/>
        </p:spPr>
        <p:txBody>
          <a:bodyPr wrap="square" rtlCol="0">
            <a:spAutoFit/>
          </a:bodyPr>
          <a:lstStyle/>
          <a:p>
            <a:r>
              <a:rPr lang="en-AU" dirty="0"/>
              <a:t>More clouds</a:t>
            </a:r>
          </a:p>
        </p:txBody>
      </p:sp>
      <p:sp>
        <p:nvSpPr>
          <p:cNvPr id="8" name="TextBox 7">
            <a:extLst>
              <a:ext uri="{FF2B5EF4-FFF2-40B4-BE49-F238E27FC236}">
                <a16:creationId xmlns:a16="http://schemas.microsoft.com/office/drawing/2014/main" id="{83285C7A-7084-ABD6-1C9D-8A8C3A5818F1}"/>
              </a:ext>
            </a:extLst>
          </p:cNvPr>
          <p:cNvSpPr txBox="1"/>
          <p:nvPr/>
        </p:nvSpPr>
        <p:spPr>
          <a:xfrm>
            <a:off x="5979992" y="8060736"/>
            <a:ext cx="1600200" cy="369332"/>
          </a:xfrm>
          <a:prstGeom prst="rect">
            <a:avLst/>
          </a:prstGeom>
          <a:noFill/>
        </p:spPr>
        <p:txBody>
          <a:bodyPr wrap="square" rtlCol="0">
            <a:spAutoFit/>
          </a:bodyPr>
          <a:lstStyle/>
          <a:p>
            <a:r>
              <a:rPr lang="en-AU" dirty="0"/>
              <a:t>Less clouds</a:t>
            </a:r>
          </a:p>
        </p:txBody>
      </p:sp>
      <p:sp>
        <p:nvSpPr>
          <p:cNvPr id="12" name="TextBox 11">
            <a:extLst>
              <a:ext uri="{FF2B5EF4-FFF2-40B4-BE49-F238E27FC236}">
                <a16:creationId xmlns:a16="http://schemas.microsoft.com/office/drawing/2014/main" id="{00696FEE-DD6C-CC54-ADE1-466C632C5F3C}"/>
              </a:ext>
            </a:extLst>
          </p:cNvPr>
          <p:cNvSpPr txBox="1"/>
          <p:nvPr/>
        </p:nvSpPr>
        <p:spPr>
          <a:xfrm>
            <a:off x="12282979" y="7752526"/>
            <a:ext cx="2116538" cy="369332"/>
          </a:xfrm>
          <a:prstGeom prst="rect">
            <a:avLst/>
          </a:prstGeom>
          <a:noFill/>
        </p:spPr>
        <p:txBody>
          <a:bodyPr wrap="square" rtlCol="0">
            <a:spAutoFit/>
          </a:bodyPr>
          <a:lstStyle/>
          <a:p>
            <a:r>
              <a:rPr lang="en-AU" dirty="0"/>
              <a:t>Weaker trade winds</a:t>
            </a:r>
          </a:p>
        </p:txBody>
      </p:sp>
      <p:sp>
        <p:nvSpPr>
          <p:cNvPr id="14" name="TextBox 13">
            <a:extLst>
              <a:ext uri="{FF2B5EF4-FFF2-40B4-BE49-F238E27FC236}">
                <a16:creationId xmlns:a16="http://schemas.microsoft.com/office/drawing/2014/main" id="{2519AE61-7D6C-45E6-2FB0-56769C8347DD}"/>
              </a:ext>
            </a:extLst>
          </p:cNvPr>
          <p:cNvSpPr txBox="1"/>
          <p:nvPr/>
        </p:nvSpPr>
        <p:spPr>
          <a:xfrm>
            <a:off x="9753600" y="7752526"/>
            <a:ext cx="2192738" cy="369332"/>
          </a:xfrm>
          <a:prstGeom prst="rect">
            <a:avLst/>
          </a:prstGeom>
          <a:noFill/>
        </p:spPr>
        <p:txBody>
          <a:bodyPr wrap="square" rtlCol="0">
            <a:spAutoFit/>
          </a:bodyPr>
          <a:lstStyle/>
          <a:p>
            <a:r>
              <a:rPr lang="en-AU" dirty="0"/>
              <a:t>Stronger trade winds</a:t>
            </a:r>
          </a:p>
        </p:txBody>
      </p:sp>
      <p:sp>
        <p:nvSpPr>
          <p:cNvPr id="15" name="Oval 14">
            <a:extLst>
              <a:ext uri="{FF2B5EF4-FFF2-40B4-BE49-F238E27FC236}">
                <a16:creationId xmlns:a16="http://schemas.microsoft.com/office/drawing/2014/main" id="{6E44909B-7F54-7D13-93E6-259D7EABD598}"/>
              </a:ext>
            </a:extLst>
          </p:cNvPr>
          <p:cNvSpPr/>
          <p:nvPr/>
        </p:nvSpPr>
        <p:spPr>
          <a:xfrm>
            <a:off x="11393344" y="4000500"/>
            <a:ext cx="1600200" cy="3048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7" name="Straight Arrow Connector 16">
            <a:extLst>
              <a:ext uri="{FF2B5EF4-FFF2-40B4-BE49-F238E27FC236}">
                <a16:creationId xmlns:a16="http://schemas.microsoft.com/office/drawing/2014/main" id="{8EBAC9D1-8680-6317-7EB5-07134C05353C}"/>
              </a:ext>
            </a:extLst>
          </p:cNvPr>
          <p:cNvCxnSpPr/>
          <p:nvPr/>
        </p:nvCxnSpPr>
        <p:spPr>
          <a:xfrm flipH="1">
            <a:off x="13030200" y="6210300"/>
            <a:ext cx="2057400" cy="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EF0F976-C303-ECC6-1243-CE110CECB403}"/>
              </a:ext>
            </a:extLst>
          </p:cNvPr>
          <p:cNvSpPr txBox="1"/>
          <p:nvPr/>
        </p:nvSpPr>
        <p:spPr>
          <a:xfrm>
            <a:off x="15158892" y="6025634"/>
            <a:ext cx="2743200" cy="923330"/>
          </a:xfrm>
          <a:prstGeom prst="rect">
            <a:avLst/>
          </a:prstGeom>
          <a:noFill/>
        </p:spPr>
        <p:txBody>
          <a:bodyPr wrap="square" rtlCol="0">
            <a:spAutoFit/>
          </a:bodyPr>
          <a:lstStyle/>
          <a:p>
            <a:r>
              <a:rPr lang="en-AU" dirty="0"/>
              <a:t>Persistent westerly wind anomalies =</a:t>
            </a:r>
          </a:p>
          <a:p>
            <a:r>
              <a:rPr lang="en-AU" dirty="0"/>
              <a:t>Weakened trade winds</a:t>
            </a:r>
          </a:p>
        </p:txBody>
      </p:sp>
      <p:sp>
        <p:nvSpPr>
          <p:cNvPr id="20" name="Oval 19">
            <a:extLst>
              <a:ext uri="{FF2B5EF4-FFF2-40B4-BE49-F238E27FC236}">
                <a16:creationId xmlns:a16="http://schemas.microsoft.com/office/drawing/2014/main" id="{D0DA046D-3253-CBB9-F295-D71A679010B8}"/>
              </a:ext>
            </a:extLst>
          </p:cNvPr>
          <p:cNvSpPr/>
          <p:nvPr/>
        </p:nvSpPr>
        <p:spPr>
          <a:xfrm rot="16923099">
            <a:off x="11630214" y="1667084"/>
            <a:ext cx="708980" cy="353929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Oval 21">
            <a:extLst>
              <a:ext uri="{FF2B5EF4-FFF2-40B4-BE49-F238E27FC236}">
                <a16:creationId xmlns:a16="http://schemas.microsoft.com/office/drawing/2014/main" id="{400A72B7-A264-6876-3D00-B81828BC8B5B}"/>
              </a:ext>
            </a:extLst>
          </p:cNvPr>
          <p:cNvSpPr/>
          <p:nvPr/>
        </p:nvSpPr>
        <p:spPr>
          <a:xfrm rot="16923099">
            <a:off x="4802970" y="1335433"/>
            <a:ext cx="708980" cy="353929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Arrow Connector 22">
            <a:extLst>
              <a:ext uri="{FF2B5EF4-FFF2-40B4-BE49-F238E27FC236}">
                <a16:creationId xmlns:a16="http://schemas.microsoft.com/office/drawing/2014/main" id="{AD0F7638-FC0C-E9F3-BCDB-1DC0206557D9}"/>
              </a:ext>
            </a:extLst>
          </p:cNvPr>
          <p:cNvCxnSpPr/>
          <p:nvPr/>
        </p:nvCxnSpPr>
        <p:spPr>
          <a:xfrm flipH="1">
            <a:off x="13639800" y="3543300"/>
            <a:ext cx="2057400" cy="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11473CA-9F9F-5FC4-3DA1-61ACB33FF4A6}"/>
              </a:ext>
            </a:extLst>
          </p:cNvPr>
          <p:cNvCxnSpPr>
            <a:cxnSpLocks/>
          </p:cNvCxnSpPr>
          <p:nvPr/>
        </p:nvCxnSpPr>
        <p:spPr>
          <a:xfrm flipH="1" flipV="1">
            <a:off x="6962120" y="3543300"/>
            <a:ext cx="8735080" cy="152400"/>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9461467-ED33-7A74-7AD5-3C3B68EB6F33}"/>
              </a:ext>
            </a:extLst>
          </p:cNvPr>
          <p:cNvSpPr txBox="1"/>
          <p:nvPr/>
        </p:nvSpPr>
        <p:spPr>
          <a:xfrm>
            <a:off x="15676418" y="3478768"/>
            <a:ext cx="2743200" cy="369332"/>
          </a:xfrm>
          <a:prstGeom prst="rect">
            <a:avLst/>
          </a:prstGeom>
          <a:noFill/>
        </p:spPr>
        <p:txBody>
          <a:bodyPr wrap="square" rtlCol="0">
            <a:spAutoFit/>
          </a:bodyPr>
          <a:lstStyle/>
          <a:p>
            <a:r>
              <a:rPr lang="en-AU" dirty="0"/>
              <a:t>MJO</a:t>
            </a:r>
          </a:p>
        </p:txBody>
      </p:sp>
      <p:cxnSp>
        <p:nvCxnSpPr>
          <p:cNvPr id="29" name="Straight Connector 28">
            <a:extLst>
              <a:ext uri="{FF2B5EF4-FFF2-40B4-BE49-F238E27FC236}">
                <a16:creationId xmlns:a16="http://schemas.microsoft.com/office/drawing/2014/main" id="{ED1936C9-39F6-B419-6CA1-19061358AEF5}"/>
              </a:ext>
            </a:extLst>
          </p:cNvPr>
          <p:cNvCxnSpPr>
            <a:cxnSpLocks/>
          </p:cNvCxnSpPr>
          <p:nvPr/>
        </p:nvCxnSpPr>
        <p:spPr>
          <a:xfrm flipV="1">
            <a:off x="5105400" y="2171700"/>
            <a:ext cx="0" cy="487680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BF7850-FD0B-EF1B-61A4-FAC88FAE1DA7}"/>
              </a:ext>
            </a:extLst>
          </p:cNvPr>
          <p:cNvCxnSpPr>
            <a:cxnSpLocks/>
          </p:cNvCxnSpPr>
          <p:nvPr/>
        </p:nvCxnSpPr>
        <p:spPr>
          <a:xfrm flipV="1">
            <a:off x="6400800" y="2171700"/>
            <a:ext cx="0" cy="487680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D3A90F2-5BC6-C20A-1A10-6ED9D1DC24E0}"/>
              </a:ext>
            </a:extLst>
          </p:cNvPr>
          <p:cNvCxnSpPr>
            <a:cxnSpLocks/>
          </p:cNvCxnSpPr>
          <p:nvPr/>
        </p:nvCxnSpPr>
        <p:spPr>
          <a:xfrm flipV="1">
            <a:off x="12725400" y="2171700"/>
            <a:ext cx="0" cy="4700155"/>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A12A74C-FBB4-E335-69AE-5A331F567C06}"/>
              </a:ext>
            </a:extLst>
          </p:cNvPr>
          <p:cNvCxnSpPr>
            <a:cxnSpLocks/>
          </p:cNvCxnSpPr>
          <p:nvPr/>
        </p:nvCxnSpPr>
        <p:spPr>
          <a:xfrm flipV="1">
            <a:off x="11405179" y="2171700"/>
            <a:ext cx="0" cy="4700155"/>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CCDD2974-7DBA-F158-9041-7DB6FBCD7A83}"/>
              </a:ext>
            </a:extLst>
          </p:cNvPr>
          <p:cNvSpPr/>
          <p:nvPr/>
        </p:nvSpPr>
        <p:spPr>
          <a:xfrm>
            <a:off x="5486399" y="4598713"/>
            <a:ext cx="939221" cy="244978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40" name="Straight Arrow Connector 39">
            <a:extLst>
              <a:ext uri="{FF2B5EF4-FFF2-40B4-BE49-F238E27FC236}">
                <a16:creationId xmlns:a16="http://schemas.microsoft.com/office/drawing/2014/main" id="{546CC779-1C22-A2F5-17A4-9ED2DD99DCED}"/>
              </a:ext>
            </a:extLst>
          </p:cNvPr>
          <p:cNvCxnSpPr>
            <a:cxnSpLocks/>
            <a:endCxn id="39" idx="5"/>
          </p:cNvCxnSpPr>
          <p:nvPr/>
        </p:nvCxnSpPr>
        <p:spPr>
          <a:xfrm flipH="1" flipV="1">
            <a:off x="6288074" y="6689738"/>
            <a:ext cx="2669706" cy="1738624"/>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17B1014-7464-5F2B-20A5-419E687B612D}"/>
              </a:ext>
            </a:extLst>
          </p:cNvPr>
          <p:cNvSpPr txBox="1"/>
          <p:nvPr/>
        </p:nvSpPr>
        <p:spPr>
          <a:xfrm>
            <a:off x="8558751" y="8511360"/>
            <a:ext cx="2743200" cy="369332"/>
          </a:xfrm>
          <a:prstGeom prst="rect">
            <a:avLst/>
          </a:prstGeom>
          <a:noFill/>
        </p:spPr>
        <p:txBody>
          <a:bodyPr wrap="square" rtlCol="0">
            <a:spAutoFit/>
          </a:bodyPr>
          <a:lstStyle/>
          <a:p>
            <a:r>
              <a:rPr lang="en-AU" dirty="0"/>
              <a:t>Rain shifts eastwards</a:t>
            </a:r>
          </a:p>
        </p:txBody>
      </p:sp>
      <p:sp>
        <p:nvSpPr>
          <p:cNvPr id="54" name="Oval 53">
            <a:extLst>
              <a:ext uri="{FF2B5EF4-FFF2-40B4-BE49-F238E27FC236}">
                <a16:creationId xmlns:a16="http://schemas.microsoft.com/office/drawing/2014/main" id="{51A78276-7A48-B0FA-5679-293C494ADD33}"/>
              </a:ext>
            </a:extLst>
          </p:cNvPr>
          <p:cNvSpPr/>
          <p:nvPr/>
        </p:nvSpPr>
        <p:spPr>
          <a:xfrm>
            <a:off x="5059436" y="5306202"/>
            <a:ext cx="368962" cy="173862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55" name="Straight Arrow Connector 54">
            <a:extLst>
              <a:ext uri="{FF2B5EF4-FFF2-40B4-BE49-F238E27FC236}">
                <a16:creationId xmlns:a16="http://schemas.microsoft.com/office/drawing/2014/main" id="{C7FBB740-21C9-9A78-37FA-F2DCDF01103D}"/>
              </a:ext>
            </a:extLst>
          </p:cNvPr>
          <p:cNvCxnSpPr>
            <a:cxnSpLocks/>
          </p:cNvCxnSpPr>
          <p:nvPr/>
        </p:nvCxnSpPr>
        <p:spPr>
          <a:xfrm flipV="1">
            <a:off x="2299765" y="6994535"/>
            <a:ext cx="2836482" cy="600972"/>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2C9328C-1A6F-19C0-62BC-9CC682767B6E}"/>
              </a:ext>
            </a:extLst>
          </p:cNvPr>
          <p:cNvSpPr txBox="1"/>
          <p:nvPr/>
        </p:nvSpPr>
        <p:spPr>
          <a:xfrm>
            <a:off x="591524" y="7536687"/>
            <a:ext cx="2743200" cy="369332"/>
          </a:xfrm>
          <a:prstGeom prst="rect">
            <a:avLst/>
          </a:prstGeom>
          <a:noFill/>
        </p:spPr>
        <p:txBody>
          <a:bodyPr wrap="square" rtlCol="0">
            <a:spAutoFit/>
          </a:bodyPr>
          <a:lstStyle/>
          <a:p>
            <a:r>
              <a:rPr lang="en-AU" dirty="0"/>
              <a:t>Reduced convection</a:t>
            </a:r>
          </a:p>
        </p:txBody>
      </p:sp>
      <p:sp>
        <p:nvSpPr>
          <p:cNvPr id="60" name="TextBox 59">
            <a:extLst>
              <a:ext uri="{FF2B5EF4-FFF2-40B4-BE49-F238E27FC236}">
                <a16:creationId xmlns:a16="http://schemas.microsoft.com/office/drawing/2014/main" id="{AA4334E5-753B-CC6E-22C2-FF41BE317B14}"/>
              </a:ext>
            </a:extLst>
          </p:cNvPr>
          <p:cNvSpPr txBox="1"/>
          <p:nvPr/>
        </p:nvSpPr>
        <p:spPr>
          <a:xfrm>
            <a:off x="533400" y="9143927"/>
            <a:ext cx="17754600" cy="461665"/>
          </a:xfrm>
          <a:prstGeom prst="rect">
            <a:avLst/>
          </a:prstGeom>
          <a:noFill/>
        </p:spPr>
        <p:txBody>
          <a:bodyPr wrap="square">
            <a:spAutoFit/>
          </a:bodyPr>
          <a:lstStyle/>
          <a:p>
            <a:pPr fontAlgn="t">
              <a:lnSpc>
                <a:spcPct val="100000"/>
              </a:lnSpc>
              <a:buNone/>
            </a:pPr>
            <a:r>
              <a:rPr lang="en-AU" sz="2400" b="0" i="0" dirty="0">
                <a:effectLst/>
                <a:latin typeface="+mn-lt"/>
              </a:rPr>
              <a:t>The atmosphere transitioned toward a mature El Niño pattern, with eastward-shifted convection and persistent westerly wind anomalies.</a:t>
            </a:r>
            <a:endParaRPr lang="en-AU" sz="2400" b="0" i="0" dirty="0">
              <a:effectLst/>
              <a:latin typeface="Segoe UI" panose="020B0502040204020203" pitchFamily="34" charset="0"/>
            </a:endParaRPr>
          </a:p>
        </p:txBody>
      </p:sp>
    </p:spTree>
    <p:extLst>
      <p:ext uri="{BB962C8B-B14F-4D97-AF65-F5344CB8AC3E}">
        <p14:creationId xmlns:p14="http://schemas.microsoft.com/office/powerpoint/2010/main" val="1847108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91DA6E-CC0C-D276-2FF8-4E07D9F15918}"/>
              </a:ext>
            </a:extLst>
          </p:cNvPr>
          <p:cNvSpPr txBox="1"/>
          <p:nvPr/>
        </p:nvSpPr>
        <p:spPr>
          <a:xfrm>
            <a:off x="762000" y="419100"/>
            <a:ext cx="14114446"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May to October key climate drivers</a:t>
            </a:r>
          </a:p>
        </p:txBody>
      </p:sp>
      <p:grpSp>
        <p:nvGrpSpPr>
          <p:cNvPr id="16" name="Group 15">
            <a:extLst>
              <a:ext uri="{FF2B5EF4-FFF2-40B4-BE49-F238E27FC236}">
                <a16:creationId xmlns:a16="http://schemas.microsoft.com/office/drawing/2014/main" id="{402E2013-FA6C-BDE6-9904-5A0D4BC92C5A}"/>
              </a:ext>
            </a:extLst>
          </p:cNvPr>
          <p:cNvGrpSpPr/>
          <p:nvPr/>
        </p:nvGrpSpPr>
        <p:grpSpPr>
          <a:xfrm>
            <a:off x="381000" y="1557549"/>
            <a:ext cx="14495446" cy="4411452"/>
            <a:chOff x="-3581400" y="2933700"/>
            <a:chExt cx="24369412" cy="8123134"/>
          </a:xfrm>
        </p:grpSpPr>
        <p:pic>
          <p:nvPicPr>
            <p:cNvPr id="4" name="Picture 3">
              <a:extLst>
                <a:ext uri="{FF2B5EF4-FFF2-40B4-BE49-F238E27FC236}">
                  <a16:creationId xmlns:a16="http://schemas.microsoft.com/office/drawing/2014/main" id="{4C983ACD-73F5-9CDC-B9C5-3D0B33FD607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581400" y="2933700"/>
              <a:ext cx="24369412" cy="8123134"/>
            </a:xfrm>
            <a:prstGeom prst="rect">
              <a:avLst/>
            </a:prstGeom>
          </p:spPr>
        </p:pic>
        <p:sp>
          <p:nvSpPr>
            <p:cNvPr id="7" name="Star: 5 Points 6">
              <a:extLst>
                <a:ext uri="{FF2B5EF4-FFF2-40B4-BE49-F238E27FC236}">
                  <a16:creationId xmlns:a16="http://schemas.microsoft.com/office/drawing/2014/main" id="{E718FEE3-F302-B379-0FEB-6A04A7EEED2E}"/>
                </a:ext>
              </a:extLst>
            </p:cNvPr>
            <p:cNvSpPr/>
            <p:nvPr/>
          </p:nvSpPr>
          <p:spPr>
            <a:xfrm>
              <a:off x="10896600" y="6515100"/>
              <a:ext cx="228600" cy="152400"/>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tar: 5 Points 8">
              <a:extLst>
                <a:ext uri="{FF2B5EF4-FFF2-40B4-BE49-F238E27FC236}">
                  <a16:creationId xmlns:a16="http://schemas.microsoft.com/office/drawing/2014/main" id="{F0156695-6321-5946-03CE-D18887BFF19D}"/>
                </a:ext>
              </a:extLst>
            </p:cNvPr>
            <p:cNvSpPr/>
            <p:nvPr/>
          </p:nvSpPr>
          <p:spPr>
            <a:xfrm>
              <a:off x="12039600" y="5981700"/>
              <a:ext cx="228600" cy="152400"/>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Star: 5 Points 10">
              <a:extLst>
                <a:ext uri="{FF2B5EF4-FFF2-40B4-BE49-F238E27FC236}">
                  <a16:creationId xmlns:a16="http://schemas.microsoft.com/office/drawing/2014/main" id="{3463B346-394F-0724-919E-9E3700DABD16}"/>
                </a:ext>
              </a:extLst>
            </p:cNvPr>
            <p:cNvSpPr/>
            <p:nvPr/>
          </p:nvSpPr>
          <p:spPr>
            <a:xfrm>
              <a:off x="13182600" y="5676900"/>
              <a:ext cx="228600" cy="152400"/>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Star: 5 Points 12">
              <a:extLst>
                <a:ext uri="{FF2B5EF4-FFF2-40B4-BE49-F238E27FC236}">
                  <a16:creationId xmlns:a16="http://schemas.microsoft.com/office/drawing/2014/main" id="{9C184F3F-7DD1-DEA4-EC72-9B2310443577}"/>
                </a:ext>
              </a:extLst>
            </p:cNvPr>
            <p:cNvSpPr/>
            <p:nvPr/>
          </p:nvSpPr>
          <p:spPr>
            <a:xfrm>
              <a:off x="14325600" y="5490029"/>
              <a:ext cx="228600" cy="152400"/>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Star: 5 Points 14">
              <a:extLst>
                <a:ext uri="{FF2B5EF4-FFF2-40B4-BE49-F238E27FC236}">
                  <a16:creationId xmlns:a16="http://schemas.microsoft.com/office/drawing/2014/main" id="{DF1B7B02-81BD-F936-779D-8C676117CF88}"/>
                </a:ext>
              </a:extLst>
            </p:cNvPr>
            <p:cNvSpPr/>
            <p:nvPr/>
          </p:nvSpPr>
          <p:spPr>
            <a:xfrm>
              <a:off x="15468600" y="5143500"/>
              <a:ext cx="228600" cy="152400"/>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6" name="Group 25">
            <a:extLst>
              <a:ext uri="{FF2B5EF4-FFF2-40B4-BE49-F238E27FC236}">
                <a16:creationId xmlns:a16="http://schemas.microsoft.com/office/drawing/2014/main" id="{1B23AACB-D5E5-8E51-23BA-50614F1A2934}"/>
              </a:ext>
            </a:extLst>
          </p:cNvPr>
          <p:cNvGrpSpPr/>
          <p:nvPr/>
        </p:nvGrpSpPr>
        <p:grpSpPr>
          <a:xfrm>
            <a:off x="399143" y="4864425"/>
            <a:ext cx="14495446" cy="4640052"/>
            <a:chOff x="2684446" y="6372310"/>
            <a:chExt cx="12192000" cy="4067175"/>
          </a:xfrm>
        </p:grpSpPr>
        <p:pic>
          <p:nvPicPr>
            <p:cNvPr id="17" name="Picture 16">
              <a:extLst>
                <a:ext uri="{FF2B5EF4-FFF2-40B4-BE49-F238E27FC236}">
                  <a16:creationId xmlns:a16="http://schemas.microsoft.com/office/drawing/2014/main" id="{2C8C184A-470B-865F-3357-250FEBFA2E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84446" y="6372310"/>
              <a:ext cx="12192000" cy="4067175"/>
            </a:xfrm>
            <a:prstGeom prst="rect">
              <a:avLst/>
            </a:prstGeom>
          </p:spPr>
        </p:pic>
        <p:sp>
          <p:nvSpPr>
            <p:cNvPr id="21" name="Star: 5 Points 20">
              <a:extLst>
                <a:ext uri="{FF2B5EF4-FFF2-40B4-BE49-F238E27FC236}">
                  <a16:creationId xmlns:a16="http://schemas.microsoft.com/office/drawing/2014/main" id="{885D46C7-A6B7-90A4-1337-D6DEE85AF791}"/>
                </a:ext>
              </a:extLst>
            </p:cNvPr>
            <p:cNvSpPr/>
            <p:nvPr/>
          </p:nvSpPr>
          <p:spPr>
            <a:xfrm>
              <a:off x="9906000" y="8039100"/>
              <a:ext cx="155827" cy="89804"/>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Star: 5 Points 22">
              <a:extLst>
                <a:ext uri="{FF2B5EF4-FFF2-40B4-BE49-F238E27FC236}">
                  <a16:creationId xmlns:a16="http://schemas.microsoft.com/office/drawing/2014/main" id="{A7C981D1-AB33-6D0F-C9C4-E73A2AA1D763}"/>
                </a:ext>
              </a:extLst>
            </p:cNvPr>
            <p:cNvSpPr/>
            <p:nvPr/>
          </p:nvSpPr>
          <p:spPr>
            <a:xfrm>
              <a:off x="10519665" y="7943398"/>
              <a:ext cx="155827" cy="83002"/>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Star: 5 Points 24">
              <a:extLst>
                <a:ext uri="{FF2B5EF4-FFF2-40B4-BE49-F238E27FC236}">
                  <a16:creationId xmlns:a16="http://schemas.microsoft.com/office/drawing/2014/main" id="{90C8242A-35A1-A0E1-04FA-7DA4A5CFF926}"/>
                </a:ext>
              </a:extLst>
            </p:cNvPr>
            <p:cNvSpPr/>
            <p:nvPr/>
          </p:nvSpPr>
          <p:spPr>
            <a:xfrm>
              <a:off x="11049000" y="7810500"/>
              <a:ext cx="155827" cy="89804"/>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27" name="Picture 26">
            <a:extLst>
              <a:ext uri="{FF2B5EF4-FFF2-40B4-BE49-F238E27FC236}">
                <a16:creationId xmlns:a16="http://schemas.microsoft.com/office/drawing/2014/main" id="{7A9F228F-6304-C134-FEBC-443B71473BE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008491" y="1209623"/>
            <a:ext cx="3114675" cy="2085975"/>
          </a:xfrm>
          <a:prstGeom prst="rect">
            <a:avLst/>
          </a:prstGeom>
        </p:spPr>
      </p:pic>
      <p:pic>
        <p:nvPicPr>
          <p:cNvPr id="28" name="Picture 27">
            <a:extLst>
              <a:ext uri="{FF2B5EF4-FFF2-40B4-BE49-F238E27FC236}">
                <a16:creationId xmlns:a16="http://schemas.microsoft.com/office/drawing/2014/main" id="{2D8D5A65-65E4-5DF2-AB7C-ED8D725F0AB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5023071" y="4546492"/>
            <a:ext cx="3110981" cy="2085976"/>
          </a:xfrm>
          <a:prstGeom prst="rect">
            <a:avLst/>
          </a:prstGeom>
        </p:spPr>
      </p:pic>
      <p:sp>
        <p:nvSpPr>
          <p:cNvPr id="5" name="TextBox 4">
            <a:extLst>
              <a:ext uri="{FF2B5EF4-FFF2-40B4-BE49-F238E27FC236}">
                <a16:creationId xmlns:a16="http://schemas.microsoft.com/office/drawing/2014/main" id="{468637FE-4EF8-E9CD-006A-20607F0CF925}"/>
              </a:ext>
            </a:extLst>
          </p:cNvPr>
          <p:cNvSpPr txBox="1"/>
          <p:nvPr/>
        </p:nvSpPr>
        <p:spPr>
          <a:xfrm>
            <a:off x="15136972" y="3271136"/>
            <a:ext cx="2986194" cy="1200329"/>
          </a:xfrm>
          <a:prstGeom prst="rect">
            <a:avLst/>
          </a:prstGeom>
          <a:noFill/>
        </p:spPr>
        <p:txBody>
          <a:bodyPr wrap="square" rtlCol="0">
            <a:spAutoFit/>
          </a:bodyPr>
          <a:lstStyle/>
          <a:p>
            <a:r>
              <a:rPr lang="en-AU" dirty="0"/>
              <a:t>Correlation:</a:t>
            </a:r>
          </a:p>
          <a:p>
            <a:endParaRPr lang="en-AU" dirty="0"/>
          </a:p>
          <a:p>
            <a:r>
              <a:rPr lang="en-AU" dirty="0"/>
              <a:t>How well the forecast ENSO matches the observed ENSO.</a:t>
            </a:r>
          </a:p>
        </p:txBody>
      </p:sp>
      <p:sp>
        <p:nvSpPr>
          <p:cNvPr id="8" name="TextBox 7">
            <a:extLst>
              <a:ext uri="{FF2B5EF4-FFF2-40B4-BE49-F238E27FC236}">
                <a16:creationId xmlns:a16="http://schemas.microsoft.com/office/drawing/2014/main" id="{C15297CD-4860-2465-6B57-E02C61D6AFF8}"/>
              </a:ext>
            </a:extLst>
          </p:cNvPr>
          <p:cNvSpPr txBox="1"/>
          <p:nvPr/>
        </p:nvSpPr>
        <p:spPr>
          <a:xfrm>
            <a:off x="15033891" y="6656807"/>
            <a:ext cx="3114676" cy="3416320"/>
          </a:xfrm>
          <a:prstGeom prst="rect">
            <a:avLst/>
          </a:prstGeom>
          <a:noFill/>
        </p:spPr>
        <p:txBody>
          <a:bodyPr wrap="square" rtlCol="0">
            <a:spAutoFit/>
          </a:bodyPr>
          <a:lstStyle/>
          <a:p>
            <a:r>
              <a:rPr lang="en-AU" dirty="0"/>
              <a:t>Normalised standard error:</a:t>
            </a:r>
          </a:p>
          <a:p>
            <a:endParaRPr lang="en-AU" dirty="0"/>
          </a:p>
          <a:p>
            <a:r>
              <a:rPr lang="en-AU" dirty="0"/>
              <a:t>How big is the error relative to the thing I'm trying to predict?</a:t>
            </a:r>
          </a:p>
          <a:p>
            <a:endParaRPr lang="en-AU" dirty="0"/>
          </a:p>
          <a:p>
            <a:r>
              <a:rPr lang="en-AU" dirty="0"/>
              <a:t> e.g. 70% of the size of ENSO fluctuations is useful skill, errors above 100% are comparable or larger than the observed ENSO variability, suggesting lower forecast confidence.</a:t>
            </a:r>
          </a:p>
        </p:txBody>
      </p:sp>
    </p:spTree>
    <p:extLst>
      <p:ext uri="{BB962C8B-B14F-4D97-AF65-F5344CB8AC3E}">
        <p14:creationId xmlns:p14="http://schemas.microsoft.com/office/powerpoint/2010/main" val="4120457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592ECB-F028-F38F-25E7-DD71DB49AB6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62000" y="1562100"/>
            <a:ext cx="12192000" cy="4067175"/>
          </a:xfrm>
          <a:prstGeom prst="rect">
            <a:avLst/>
          </a:prstGeom>
        </p:spPr>
      </p:pic>
      <p:pic>
        <p:nvPicPr>
          <p:cNvPr id="3" name="Picture 2">
            <a:extLst>
              <a:ext uri="{FF2B5EF4-FFF2-40B4-BE49-F238E27FC236}">
                <a16:creationId xmlns:a16="http://schemas.microsoft.com/office/drawing/2014/main" id="{B4A9A698-2730-9781-A14E-F817020DCA26}"/>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4174506" y="1618078"/>
            <a:ext cx="2970494" cy="20978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5FA3630-FA96-9634-9BAE-A76AA34D65DC}"/>
              </a:ext>
            </a:extLst>
          </p:cNvPr>
          <p:cNvPicPr>
            <a:picLocks noChangeAspect="1"/>
          </p:cNvPicPr>
          <p:nvPr/>
        </p:nvPicPr>
        <p:blipFill>
          <a:blip r:embed="rId4"/>
          <a:stretch>
            <a:fillRect/>
          </a:stretch>
        </p:blipFill>
        <p:spPr>
          <a:xfrm>
            <a:off x="14180734" y="5278601"/>
            <a:ext cx="3186387" cy="1948458"/>
          </a:xfrm>
          <a:prstGeom prst="rect">
            <a:avLst/>
          </a:prstGeom>
        </p:spPr>
      </p:pic>
      <p:pic>
        <p:nvPicPr>
          <p:cNvPr id="6" name="Picture 5">
            <a:extLst>
              <a:ext uri="{FF2B5EF4-FFF2-40B4-BE49-F238E27FC236}">
                <a16:creationId xmlns:a16="http://schemas.microsoft.com/office/drawing/2014/main" id="{096A9E65-28B3-3FB4-E945-693FBEF7C82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6514" y="5829300"/>
            <a:ext cx="12191999" cy="4067175"/>
          </a:xfrm>
          <a:prstGeom prst="rect">
            <a:avLst/>
          </a:prstGeom>
        </p:spPr>
      </p:pic>
      <p:sp>
        <p:nvSpPr>
          <p:cNvPr id="8" name="TextBox 7">
            <a:extLst>
              <a:ext uri="{FF2B5EF4-FFF2-40B4-BE49-F238E27FC236}">
                <a16:creationId xmlns:a16="http://schemas.microsoft.com/office/drawing/2014/main" id="{CB3D573E-1A8B-2797-140E-03FBE868D36A}"/>
              </a:ext>
            </a:extLst>
          </p:cNvPr>
          <p:cNvSpPr txBox="1"/>
          <p:nvPr/>
        </p:nvSpPr>
        <p:spPr>
          <a:xfrm>
            <a:off x="762000" y="419100"/>
            <a:ext cx="14114446"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May to October key climate drivers</a:t>
            </a:r>
          </a:p>
        </p:txBody>
      </p:sp>
      <p:sp>
        <p:nvSpPr>
          <p:cNvPr id="4" name="TextBox 3">
            <a:extLst>
              <a:ext uri="{FF2B5EF4-FFF2-40B4-BE49-F238E27FC236}">
                <a16:creationId xmlns:a16="http://schemas.microsoft.com/office/drawing/2014/main" id="{AB045BE0-74FE-6590-7142-A539D871C288}"/>
              </a:ext>
            </a:extLst>
          </p:cNvPr>
          <p:cNvSpPr txBox="1"/>
          <p:nvPr/>
        </p:nvSpPr>
        <p:spPr>
          <a:xfrm>
            <a:off x="14174506" y="7374839"/>
            <a:ext cx="3505200" cy="2585323"/>
          </a:xfrm>
          <a:prstGeom prst="rect">
            <a:avLst/>
          </a:prstGeom>
          <a:noFill/>
        </p:spPr>
        <p:txBody>
          <a:bodyPr wrap="square" rtlCol="0">
            <a:spAutoFit/>
          </a:bodyPr>
          <a:lstStyle/>
          <a:p>
            <a:r>
              <a:rPr lang="en-AU" dirty="0"/>
              <a:t>Normalised standard error:</a:t>
            </a:r>
          </a:p>
          <a:p>
            <a:endParaRPr lang="en-AU" dirty="0"/>
          </a:p>
          <a:p>
            <a:r>
              <a:rPr lang="en-AU" dirty="0"/>
              <a:t>How big is the error relative to the thing I'm trying to predict, e.g. 70% of the size of the IOD fluctuations is useful skill, errors above 100% are comparable or larger than the observed IOD variability, suggesting lower forecast confidence.</a:t>
            </a:r>
          </a:p>
        </p:txBody>
      </p:sp>
      <p:sp>
        <p:nvSpPr>
          <p:cNvPr id="9" name="TextBox 8">
            <a:extLst>
              <a:ext uri="{FF2B5EF4-FFF2-40B4-BE49-F238E27FC236}">
                <a16:creationId xmlns:a16="http://schemas.microsoft.com/office/drawing/2014/main" id="{B9C2F018-B499-19E8-D73C-05C804975C44}"/>
              </a:ext>
            </a:extLst>
          </p:cNvPr>
          <p:cNvSpPr txBox="1"/>
          <p:nvPr/>
        </p:nvSpPr>
        <p:spPr>
          <a:xfrm>
            <a:off x="14174506" y="3723431"/>
            <a:ext cx="3505200" cy="1200329"/>
          </a:xfrm>
          <a:prstGeom prst="rect">
            <a:avLst/>
          </a:prstGeom>
          <a:noFill/>
        </p:spPr>
        <p:txBody>
          <a:bodyPr wrap="square" rtlCol="0">
            <a:spAutoFit/>
          </a:bodyPr>
          <a:lstStyle/>
          <a:p>
            <a:r>
              <a:rPr lang="en-AU" dirty="0"/>
              <a:t>Correlation:</a:t>
            </a:r>
          </a:p>
          <a:p>
            <a:endParaRPr lang="en-AU" dirty="0"/>
          </a:p>
          <a:p>
            <a:r>
              <a:rPr lang="en-AU" dirty="0"/>
              <a:t>How well the forecast IOD matches the observed IOD.</a:t>
            </a:r>
          </a:p>
        </p:txBody>
      </p:sp>
      <p:sp>
        <p:nvSpPr>
          <p:cNvPr id="10" name="Star: 5 Points 9">
            <a:extLst>
              <a:ext uri="{FF2B5EF4-FFF2-40B4-BE49-F238E27FC236}">
                <a16:creationId xmlns:a16="http://schemas.microsoft.com/office/drawing/2014/main" id="{899CE007-AE70-1356-DF26-3152BF9BE74D}"/>
              </a:ext>
            </a:extLst>
          </p:cNvPr>
          <p:cNvSpPr/>
          <p:nvPr/>
        </p:nvSpPr>
        <p:spPr>
          <a:xfrm>
            <a:off x="8534400" y="3672204"/>
            <a:ext cx="185268" cy="10245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Star: 5 Points 11">
            <a:extLst>
              <a:ext uri="{FF2B5EF4-FFF2-40B4-BE49-F238E27FC236}">
                <a16:creationId xmlns:a16="http://schemas.microsoft.com/office/drawing/2014/main" id="{6A185749-221E-7502-0468-992C77091427}"/>
              </a:ext>
            </a:extLst>
          </p:cNvPr>
          <p:cNvSpPr/>
          <p:nvPr/>
        </p:nvSpPr>
        <p:spPr>
          <a:xfrm>
            <a:off x="9051366" y="3390900"/>
            <a:ext cx="185268" cy="10245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Star: 5 Points 13">
            <a:extLst>
              <a:ext uri="{FF2B5EF4-FFF2-40B4-BE49-F238E27FC236}">
                <a16:creationId xmlns:a16="http://schemas.microsoft.com/office/drawing/2014/main" id="{E56CFD4B-E68D-E985-7F99-A832B23229D0}"/>
              </a:ext>
            </a:extLst>
          </p:cNvPr>
          <p:cNvSpPr/>
          <p:nvPr/>
        </p:nvSpPr>
        <p:spPr>
          <a:xfrm>
            <a:off x="9677400" y="3086100"/>
            <a:ext cx="185268" cy="10245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Star: 5 Points 15">
            <a:extLst>
              <a:ext uri="{FF2B5EF4-FFF2-40B4-BE49-F238E27FC236}">
                <a16:creationId xmlns:a16="http://schemas.microsoft.com/office/drawing/2014/main" id="{886DFAEF-6F39-A29E-4581-2BA5947D3888}"/>
              </a:ext>
            </a:extLst>
          </p:cNvPr>
          <p:cNvSpPr/>
          <p:nvPr/>
        </p:nvSpPr>
        <p:spPr>
          <a:xfrm>
            <a:off x="10277572" y="2857500"/>
            <a:ext cx="185268" cy="10245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Star: 5 Points 17">
            <a:extLst>
              <a:ext uri="{FF2B5EF4-FFF2-40B4-BE49-F238E27FC236}">
                <a16:creationId xmlns:a16="http://schemas.microsoft.com/office/drawing/2014/main" id="{AFA762A7-A5F9-2ED6-A6A0-E9C03318E7B6}"/>
              </a:ext>
            </a:extLst>
          </p:cNvPr>
          <p:cNvSpPr/>
          <p:nvPr/>
        </p:nvSpPr>
        <p:spPr>
          <a:xfrm>
            <a:off x="8001000" y="7708047"/>
            <a:ext cx="185268" cy="10245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tar: 5 Points 19">
            <a:extLst>
              <a:ext uri="{FF2B5EF4-FFF2-40B4-BE49-F238E27FC236}">
                <a16:creationId xmlns:a16="http://schemas.microsoft.com/office/drawing/2014/main" id="{5638F850-3BBC-B75B-90C0-7C4D02CA34A7}"/>
              </a:ext>
            </a:extLst>
          </p:cNvPr>
          <p:cNvSpPr/>
          <p:nvPr/>
        </p:nvSpPr>
        <p:spPr>
          <a:xfrm>
            <a:off x="8572500" y="7403247"/>
            <a:ext cx="185268" cy="10245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Star: 5 Points 21">
            <a:extLst>
              <a:ext uri="{FF2B5EF4-FFF2-40B4-BE49-F238E27FC236}">
                <a16:creationId xmlns:a16="http://schemas.microsoft.com/office/drawing/2014/main" id="{799ABCE5-20E4-C613-3759-81332FBD2A62}"/>
              </a:ext>
            </a:extLst>
          </p:cNvPr>
          <p:cNvSpPr/>
          <p:nvPr/>
        </p:nvSpPr>
        <p:spPr>
          <a:xfrm>
            <a:off x="9124950" y="7250847"/>
            <a:ext cx="185268" cy="10245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33084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DD7BA8-BA10-4E0A-D7FF-03B6B9DDA4D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30366" y="4205504"/>
            <a:ext cx="3027234" cy="2558382"/>
          </a:xfrm>
          <a:prstGeom prst="rect">
            <a:avLst/>
          </a:prstGeom>
        </p:spPr>
      </p:pic>
      <p:pic>
        <p:nvPicPr>
          <p:cNvPr id="13" name="Picture 12">
            <a:extLst>
              <a:ext uri="{FF2B5EF4-FFF2-40B4-BE49-F238E27FC236}">
                <a16:creationId xmlns:a16="http://schemas.microsoft.com/office/drawing/2014/main" id="{6A56911E-083D-C9E4-E3F3-5E81220A45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25792" y="4205504"/>
            <a:ext cx="2995287" cy="2530809"/>
          </a:xfrm>
          <a:prstGeom prst="rect">
            <a:avLst/>
          </a:prstGeom>
        </p:spPr>
      </p:pic>
      <p:grpSp>
        <p:nvGrpSpPr>
          <p:cNvPr id="39" name="Group 38">
            <a:extLst>
              <a:ext uri="{FF2B5EF4-FFF2-40B4-BE49-F238E27FC236}">
                <a16:creationId xmlns:a16="http://schemas.microsoft.com/office/drawing/2014/main" id="{733A6AF9-D3E9-7EB3-F832-0B3BF2029EC4}"/>
              </a:ext>
            </a:extLst>
          </p:cNvPr>
          <p:cNvGrpSpPr/>
          <p:nvPr/>
        </p:nvGrpSpPr>
        <p:grpSpPr>
          <a:xfrm>
            <a:off x="5854642" y="4095928"/>
            <a:ext cx="3142522" cy="2667958"/>
            <a:chOff x="3886200" y="4516454"/>
            <a:chExt cx="3267787" cy="2760646"/>
          </a:xfrm>
        </p:grpSpPr>
        <p:pic>
          <p:nvPicPr>
            <p:cNvPr id="20" name="Picture 19">
              <a:extLst>
                <a:ext uri="{FF2B5EF4-FFF2-40B4-BE49-F238E27FC236}">
                  <a16:creationId xmlns:a16="http://schemas.microsoft.com/office/drawing/2014/main" id="{97886942-97F7-54E2-43B3-F4EDCBA48BB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886200" y="4516454"/>
              <a:ext cx="3267787" cy="2760646"/>
            </a:xfrm>
            <a:prstGeom prst="rect">
              <a:avLst/>
            </a:prstGeom>
          </p:spPr>
        </p:pic>
        <p:pic>
          <p:nvPicPr>
            <p:cNvPr id="31" name="Picture 30">
              <a:extLst>
                <a:ext uri="{FF2B5EF4-FFF2-40B4-BE49-F238E27FC236}">
                  <a16:creationId xmlns:a16="http://schemas.microsoft.com/office/drawing/2014/main" id="{AE94DD26-B00F-A41B-E628-AE8F1ED32E8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60726" y="6387020"/>
              <a:ext cx="707197" cy="737680"/>
            </a:xfrm>
            <a:prstGeom prst="rect">
              <a:avLst/>
            </a:prstGeom>
          </p:spPr>
        </p:pic>
      </p:grpSp>
      <p:grpSp>
        <p:nvGrpSpPr>
          <p:cNvPr id="42" name="Group 41">
            <a:extLst>
              <a:ext uri="{FF2B5EF4-FFF2-40B4-BE49-F238E27FC236}">
                <a16:creationId xmlns:a16="http://schemas.microsoft.com/office/drawing/2014/main" id="{47DE0CF7-6009-44F5-96CE-EE5AF9045941}"/>
              </a:ext>
            </a:extLst>
          </p:cNvPr>
          <p:cNvGrpSpPr/>
          <p:nvPr/>
        </p:nvGrpSpPr>
        <p:grpSpPr>
          <a:xfrm>
            <a:off x="8596671" y="4078364"/>
            <a:ext cx="3211523" cy="2689651"/>
            <a:chOff x="7070702" y="4496168"/>
            <a:chExt cx="3267306" cy="2760646"/>
          </a:xfrm>
        </p:grpSpPr>
        <p:pic>
          <p:nvPicPr>
            <p:cNvPr id="23" name="Picture 22">
              <a:extLst>
                <a:ext uri="{FF2B5EF4-FFF2-40B4-BE49-F238E27FC236}">
                  <a16:creationId xmlns:a16="http://schemas.microsoft.com/office/drawing/2014/main" id="{E76BAFCA-7D17-9A59-2B9C-BC97A8BA62B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070702" y="4496168"/>
              <a:ext cx="3267306" cy="2760646"/>
            </a:xfrm>
            <a:prstGeom prst="rect">
              <a:avLst/>
            </a:prstGeom>
          </p:spPr>
        </p:pic>
        <p:pic>
          <p:nvPicPr>
            <p:cNvPr id="11" name="Picture 10">
              <a:extLst>
                <a:ext uri="{FF2B5EF4-FFF2-40B4-BE49-F238E27FC236}">
                  <a16:creationId xmlns:a16="http://schemas.microsoft.com/office/drawing/2014/main" id="{D3BD7CA2-3731-3AE8-FF44-9CCCC5FBB11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73473" y="6387020"/>
              <a:ext cx="707197" cy="737680"/>
            </a:xfrm>
            <a:prstGeom prst="rect">
              <a:avLst/>
            </a:prstGeom>
          </p:spPr>
        </p:pic>
      </p:grpSp>
      <p:sp>
        <p:nvSpPr>
          <p:cNvPr id="3" name="TextBox 2">
            <a:extLst>
              <a:ext uri="{FF2B5EF4-FFF2-40B4-BE49-F238E27FC236}">
                <a16:creationId xmlns:a16="http://schemas.microsoft.com/office/drawing/2014/main" id="{1248F503-CF2F-20BA-3101-E3D4DED68E53}"/>
              </a:ext>
            </a:extLst>
          </p:cNvPr>
          <p:cNvSpPr txBox="1"/>
          <p:nvPr/>
        </p:nvSpPr>
        <p:spPr>
          <a:xfrm>
            <a:off x="501637" y="197279"/>
            <a:ext cx="14114446"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May to October key climate drivers</a:t>
            </a:r>
          </a:p>
        </p:txBody>
      </p:sp>
      <p:grpSp>
        <p:nvGrpSpPr>
          <p:cNvPr id="36" name="Group 35">
            <a:extLst>
              <a:ext uri="{FF2B5EF4-FFF2-40B4-BE49-F238E27FC236}">
                <a16:creationId xmlns:a16="http://schemas.microsoft.com/office/drawing/2014/main" id="{9648C0F7-CEBD-D084-716E-B5AB4A1D9078}"/>
              </a:ext>
            </a:extLst>
          </p:cNvPr>
          <p:cNvGrpSpPr/>
          <p:nvPr/>
        </p:nvGrpSpPr>
        <p:grpSpPr>
          <a:xfrm>
            <a:off x="3157613" y="1247248"/>
            <a:ext cx="2785987" cy="3012346"/>
            <a:chOff x="238520" y="1409700"/>
            <a:chExt cx="3106754" cy="3106754"/>
          </a:xfrm>
        </p:grpSpPr>
        <p:pic>
          <p:nvPicPr>
            <p:cNvPr id="12" name="Picture 11">
              <a:extLst>
                <a:ext uri="{FF2B5EF4-FFF2-40B4-BE49-F238E27FC236}">
                  <a16:creationId xmlns:a16="http://schemas.microsoft.com/office/drawing/2014/main" id="{5D5F1812-CA37-04ED-64E9-EF9575B07D1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38520" y="1409700"/>
              <a:ext cx="3106754" cy="3106754"/>
            </a:xfrm>
            <a:prstGeom prst="rect">
              <a:avLst/>
            </a:prstGeom>
          </p:spPr>
        </p:pic>
        <p:pic>
          <p:nvPicPr>
            <p:cNvPr id="16" name="Picture 15">
              <a:extLst>
                <a:ext uri="{FF2B5EF4-FFF2-40B4-BE49-F238E27FC236}">
                  <a16:creationId xmlns:a16="http://schemas.microsoft.com/office/drawing/2014/main" id="{EC36BA1B-B796-1789-BF5E-51EF8D6018A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207862" y="3435326"/>
              <a:ext cx="707197" cy="737680"/>
            </a:xfrm>
            <a:prstGeom prst="rect">
              <a:avLst/>
            </a:prstGeom>
          </p:spPr>
        </p:pic>
      </p:grpSp>
      <p:grpSp>
        <p:nvGrpSpPr>
          <p:cNvPr id="37" name="Group 36">
            <a:extLst>
              <a:ext uri="{FF2B5EF4-FFF2-40B4-BE49-F238E27FC236}">
                <a16:creationId xmlns:a16="http://schemas.microsoft.com/office/drawing/2014/main" id="{E1A8E4EB-AB64-806B-BC51-DBAF1993FF3A}"/>
              </a:ext>
            </a:extLst>
          </p:cNvPr>
          <p:cNvGrpSpPr/>
          <p:nvPr/>
        </p:nvGrpSpPr>
        <p:grpSpPr>
          <a:xfrm>
            <a:off x="3318176" y="6574226"/>
            <a:ext cx="2409750" cy="2888178"/>
            <a:chOff x="501637" y="7124700"/>
            <a:chExt cx="2667348" cy="3048398"/>
          </a:xfrm>
        </p:grpSpPr>
        <p:pic>
          <p:nvPicPr>
            <p:cNvPr id="14" name="Picture 13">
              <a:extLst>
                <a:ext uri="{FF2B5EF4-FFF2-40B4-BE49-F238E27FC236}">
                  <a16:creationId xmlns:a16="http://schemas.microsoft.com/office/drawing/2014/main" id="{890DCCEC-AD70-2D48-FF5E-B76286A07E39}"/>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01637" y="7124700"/>
              <a:ext cx="2667348" cy="3048398"/>
            </a:xfrm>
            <a:prstGeom prst="rect">
              <a:avLst/>
            </a:prstGeom>
          </p:spPr>
        </p:pic>
        <p:pic>
          <p:nvPicPr>
            <p:cNvPr id="18" name="Picture 17">
              <a:extLst>
                <a:ext uri="{FF2B5EF4-FFF2-40B4-BE49-F238E27FC236}">
                  <a16:creationId xmlns:a16="http://schemas.microsoft.com/office/drawing/2014/main" id="{E632616D-12B1-0216-3373-5D694BE63C2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409323" y="9258300"/>
              <a:ext cx="707197" cy="737680"/>
            </a:xfrm>
            <a:prstGeom prst="rect">
              <a:avLst/>
            </a:prstGeom>
          </p:spPr>
        </p:pic>
      </p:grpSp>
      <p:grpSp>
        <p:nvGrpSpPr>
          <p:cNvPr id="38" name="Group 37">
            <a:extLst>
              <a:ext uri="{FF2B5EF4-FFF2-40B4-BE49-F238E27FC236}">
                <a16:creationId xmlns:a16="http://schemas.microsoft.com/office/drawing/2014/main" id="{03DFAABC-CC48-B800-0215-55972E86F99E}"/>
              </a:ext>
            </a:extLst>
          </p:cNvPr>
          <p:cNvGrpSpPr/>
          <p:nvPr/>
        </p:nvGrpSpPr>
        <p:grpSpPr>
          <a:xfrm>
            <a:off x="5976960" y="6601039"/>
            <a:ext cx="2409750" cy="2888178"/>
            <a:chOff x="3796652" y="7124700"/>
            <a:chExt cx="2664526" cy="3048398"/>
          </a:xfrm>
        </p:grpSpPr>
        <p:pic>
          <p:nvPicPr>
            <p:cNvPr id="21" name="Picture 20">
              <a:extLst>
                <a:ext uri="{FF2B5EF4-FFF2-40B4-BE49-F238E27FC236}">
                  <a16:creationId xmlns:a16="http://schemas.microsoft.com/office/drawing/2014/main" id="{8812DB0E-5FA5-DB01-0251-B0723AE62822}"/>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3796652" y="7124700"/>
              <a:ext cx="2664526" cy="3048398"/>
            </a:xfrm>
            <a:prstGeom prst="rect">
              <a:avLst/>
            </a:prstGeom>
          </p:spPr>
        </p:pic>
        <p:pic>
          <p:nvPicPr>
            <p:cNvPr id="29" name="Picture 28">
              <a:extLst>
                <a:ext uri="{FF2B5EF4-FFF2-40B4-BE49-F238E27FC236}">
                  <a16:creationId xmlns:a16="http://schemas.microsoft.com/office/drawing/2014/main" id="{C3C555DA-AEC1-F22A-3001-E9298DCE06E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01772" y="9258300"/>
              <a:ext cx="707197" cy="737680"/>
            </a:xfrm>
            <a:prstGeom prst="rect">
              <a:avLst/>
            </a:prstGeom>
          </p:spPr>
        </p:pic>
      </p:grpSp>
      <p:grpSp>
        <p:nvGrpSpPr>
          <p:cNvPr id="40" name="Group 39">
            <a:extLst>
              <a:ext uri="{FF2B5EF4-FFF2-40B4-BE49-F238E27FC236}">
                <a16:creationId xmlns:a16="http://schemas.microsoft.com/office/drawing/2014/main" id="{2309E2E6-32E7-5FCA-B9BB-44AC47CD1B7D}"/>
              </a:ext>
            </a:extLst>
          </p:cNvPr>
          <p:cNvGrpSpPr/>
          <p:nvPr/>
        </p:nvGrpSpPr>
        <p:grpSpPr>
          <a:xfrm>
            <a:off x="5657088" y="1194727"/>
            <a:ext cx="3050275" cy="3012346"/>
            <a:chOff x="3743543" y="1397000"/>
            <a:chExt cx="3106754" cy="3106754"/>
          </a:xfrm>
        </p:grpSpPr>
        <p:pic>
          <p:nvPicPr>
            <p:cNvPr id="19" name="Picture 18">
              <a:extLst>
                <a:ext uri="{FF2B5EF4-FFF2-40B4-BE49-F238E27FC236}">
                  <a16:creationId xmlns:a16="http://schemas.microsoft.com/office/drawing/2014/main" id="{3962DC5A-DDEA-E827-8882-B51EB4B039B3}"/>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3743543" y="1397000"/>
              <a:ext cx="3106754" cy="3106754"/>
            </a:xfrm>
            <a:prstGeom prst="rect">
              <a:avLst/>
            </a:prstGeom>
          </p:spPr>
        </p:pic>
        <p:pic>
          <p:nvPicPr>
            <p:cNvPr id="33" name="Picture 32">
              <a:extLst>
                <a:ext uri="{FF2B5EF4-FFF2-40B4-BE49-F238E27FC236}">
                  <a16:creationId xmlns:a16="http://schemas.microsoft.com/office/drawing/2014/main" id="{29B93949-CE07-1411-099B-F71FA3630C2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816509" y="3445148"/>
              <a:ext cx="707197" cy="737680"/>
            </a:xfrm>
            <a:prstGeom prst="rect">
              <a:avLst/>
            </a:prstGeom>
          </p:spPr>
        </p:pic>
      </p:grpSp>
      <p:pic>
        <p:nvPicPr>
          <p:cNvPr id="2" name="Picture 1" descr="MJO Phase chart for Jul–Sep">
            <a:extLst>
              <a:ext uri="{FF2B5EF4-FFF2-40B4-BE49-F238E27FC236}">
                <a16:creationId xmlns:a16="http://schemas.microsoft.com/office/drawing/2014/main" id="{A342E664-3885-5BDB-2996-506BBFE28051}"/>
              </a:ext>
            </a:extLst>
          </p:cNvPr>
          <p:cNvPicPr>
            <a:picLocks noChangeAspect="1"/>
          </p:cNvPicPr>
          <p:nvPr/>
        </p:nvPicPr>
        <p:blipFill>
          <a:blip r:embed="rId11"/>
          <a:stretch>
            <a:fillRect/>
          </a:stretch>
        </p:blipFill>
        <p:spPr>
          <a:xfrm>
            <a:off x="14097434" y="4864563"/>
            <a:ext cx="3978029" cy="4226656"/>
          </a:xfrm>
          <a:prstGeom prst="rect">
            <a:avLst/>
          </a:prstGeom>
        </p:spPr>
      </p:pic>
      <p:grpSp>
        <p:nvGrpSpPr>
          <p:cNvPr id="45" name="Group 44">
            <a:extLst>
              <a:ext uri="{FF2B5EF4-FFF2-40B4-BE49-F238E27FC236}">
                <a16:creationId xmlns:a16="http://schemas.microsoft.com/office/drawing/2014/main" id="{6949361A-72DD-ED4C-4A5A-429EA5CF59E7}"/>
              </a:ext>
            </a:extLst>
          </p:cNvPr>
          <p:cNvGrpSpPr/>
          <p:nvPr/>
        </p:nvGrpSpPr>
        <p:grpSpPr>
          <a:xfrm>
            <a:off x="11338701" y="4143024"/>
            <a:ext cx="3106754" cy="2624991"/>
            <a:chOff x="10177457" y="4474068"/>
            <a:chExt cx="3106754" cy="2624991"/>
          </a:xfrm>
        </p:grpSpPr>
        <p:pic>
          <p:nvPicPr>
            <p:cNvPr id="26" name="Picture 25" descr="Select to see full-size map of MJO phase, updated daily.">
              <a:extLst>
                <a:ext uri="{FF2B5EF4-FFF2-40B4-BE49-F238E27FC236}">
                  <a16:creationId xmlns:a16="http://schemas.microsoft.com/office/drawing/2014/main" id="{6C8F9E32-1D27-F11A-5796-DB8B08FD95DB}"/>
                </a:ext>
              </a:extLst>
            </p:cNvPr>
            <p:cNvPicPr>
              <a:picLocks noChangeAspect="1"/>
            </p:cNvPicPr>
            <p:nvPr/>
          </p:nvPicPr>
          <p:blipFill>
            <a:blip r:embed="rId12"/>
            <a:stretch>
              <a:fillRect/>
            </a:stretch>
          </p:blipFill>
          <p:spPr>
            <a:xfrm>
              <a:off x="10177457" y="4474068"/>
              <a:ext cx="3106754" cy="2624991"/>
            </a:xfrm>
            <a:prstGeom prst="rect">
              <a:avLst/>
            </a:prstGeom>
          </p:spPr>
        </p:pic>
        <p:pic>
          <p:nvPicPr>
            <p:cNvPr id="5" name="Picture 4">
              <a:extLst>
                <a:ext uri="{FF2B5EF4-FFF2-40B4-BE49-F238E27FC236}">
                  <a16:creationId xmlns:a16="http://schemas.microsoft.com/office/drawing/2014/main" id="{AD80C55B-C0F8-23F5-64FB-AC681510D06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981066" y="6236033"/>
              <a:ext cx="707197" cy="737680"/>
            </a:xfrm>
            <a:prstGeom prst="rect">
              <a:avLst/>
            </a:prstGeom>
          </p:spPr>
        </p:pic>
      </p:grpSp>
      <p:grpSp>
        <p:nvGrpSpPr>
          <p:cNvPr id="44" name="Group 43">
            <a:extLst>
              <a:ext uri="{FF2B5EF4-FFF2-40B4-BE49-F238E27FC236}">
                <a16:creationId xmlns:a16="http://schemas.microsoft.com/office/drawing/2014/main" id="{AC79FC87-18E2-1803-3BAE-EDDE2DC5B211}"/>
              </a:ext>
            </a:extLst>
          </p:cNvPr>
          <p:cNvGrpSpPr/>
          <p:nvPr/>
        </p:nvGrpSpPr>
        <p:grpSpPr>
          <a:xfrm>
            <a:off x="11307639" y="6642669"/>
            <a:ext cx="2499462" cy="2856528"/>
            <a:chOff x="10152057" y="7275628"/>
            <a:chExt cx="2499462" cy="2856528"/>
          </a:xfrm>
        </p:grpSpPr>
        <p:pic>
          <p:nvPicPr>
            <p:cNvPr id="27" name="Picture 26" descr="Sun 13 Sep 2026">
              <a:extLst>
                <a:ext uri="{FF2B5EF4-FFF2-40B4-BE49-F238E27FC236}">
                  <a16:creationId xmlns:a16="http://schemas.microsoft.com/office/drawing/2014/main" id="{A0CA541F-D092-6FC4-5F3D-CEA469BFB9F1}"/>
                </a:ext>
              </a:extLst>
            </p:cNvPr>
            <p:cNvPicPr>
              <a:picLocks noChangeAspect="1"/>
            </p:cNvPicPr>
            <p:nvPr/>
          </p:nvPicPr>
          <p:blipFill>
            <a:blip r:embed="rId13"/>
            <a:stretch>
              <a:fillRect/>
            </a:stretch>
          </p:blipFill>
          <p:spPr>
            <a:xfrm>
              <a:off x="10152057" y="7275628"/>
              <a:ext cx="2499462" cy="2856528"/>
            </a:xfrm>
            <a:prstGeom prst="rect">
              <a:avLst/>
            </a:prstGeom>
          </p:spPr>
        </p:pic>
        <p:pic>
          <p:nvPicPr>
            <p:cNvPr id="7" name="Picture 6">
              <a:extLst>
                <a:ext uri="{FF2B5EF4-FFF2-40B4-BE49-F238E27FC236}">
                  <a16:creationId xmlns:a16="http://schemas.microsoft.com/office/drawing/2014/main" id="{97D95120-A75B-9CEA-3CA0-B0E3E96F335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894604" y="9258300"/>
              <a:ext cx="707197" cy="737680"/>
            </a:xfrm>
            <a:prstGeom prst="rect">
              <a:avLst/>
            </a:prstGeom>
          </p:spPr>
        </p:pic>
      </p:grpSp>
      <p:grpSp>
        <p:nvGrpSpPr>
          <p:cNvPr id="46" name="Group 45">
            <a:extLst>
              <a:ext uri="{FF2B5EF4-FFF2-40B4-BE49-F238E27FC236}">
                <a16:creationId xmlns:a16="http://schemas.microsoft.com/office/drawing/2014/main" id="{7315FE9B-467D-C756-8AFE-8E4EB7B4B08F}"/>
              </a:ext>
            </a:extLst>
          </p:cNvPr>
          <p:cNvGrpSpPr/>
          <p:nvPr/>
        </p:nvGrpSpPr>
        <p:grpSpPr>
          <a:xfrm>
            <a:off x="11155181" y="1171043"/>
            <a:ext cx="2942253" cy="3036030"/>
            <a:chOff x="9962449" y="1486088"/>
            <a:chExt cx="2991267" cy="2991267"/>
          </a:xfrm>
        </p:grpSpPr>
        <p:pic>
          <p:nvPicPr>
            <p:cNvPr id="25" name="Picture 24">
              <a:extLst>
                <a:ext uri="{FF2B5EF4-FFF2-40B4-BE49-F238E27FC236}">
                  <a16:creationId xmlns:a16="http://schemas.microsoft.com/office/drawing/2014/main" id="{1B7C40D4-43C2-F62E-B309-9A0DED342DB2}"/>
                </a:ext>
                <a:ext uri="{C183D7F6-B498-43B3-948B-1728B52AA6E4}">
                  <adec:decorative xmlns:adec="http://schemas.microsoft.com/office/drawing/2017/decorative" val="1"/>
                </a:ext>
              </a:extLst>
            </p:cNvPr>
            <p:cNvPicPr>
              <a:picLocks noChangeAspect="1"/>
            </p:cNvPicPr>
            <p:nvPr/>
          </p:nvPicPr>
          <p:blipFill>
            <a:blip r:embed="rId14"/>
            <a:stretch>
              <a:fillRect/>
            </a:stretch>
          </p:blipFill>
          <p:spPr>
            <a:xfrm>
              <a:off x="9962449" y="1486088"/>
              <a:ext cx="2991267" cy="2991267"/>
            </a:xfrm>
            <a:prstGeom prst="rect">
              <a:avLst/>
            </a:prstGeom>
          </p:spPr>
        </p:pic>
        <p:pic>
          <p:nvPicPr>
            <p:cNvPr id="9" name="Picture 8">
              <a:extLst>
                <a:ext uri="{FF2B5EF4-FFF2-40B4-BE49-F238E27FC236}">
                  <a16:creationId xmlns:a16="http://schemas.microsoft.com/office/drawing/2014/main" id="{0DD0DC03-DD5B-C881-36A6-57C68F9F839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923179" y="3487695"/>
              <a:ext cx="707197" cy="737680"/>
            </a:xfrm>
            <a:prstGeom prst="rect">
              <a:avLst/>
            </a:prstGeom>
          </p:spPr>
        </p:pic>
      </p:grpSp>
      <p:grpSp>
        <p:nvGrpSpPr>
          <p:cNvPr id="43" name="Group 42">
            <a:extLst>
              <a:ext uri="{FF2B5EF4-FFF2-40B4-BE49-F238E27FC236}">
                <a16:creationId xmlns:a16="http://schemas.microsoft.com/office/drawing/2014/main" id="{B3EA1366-CA7E-EADC-9CF4-77122C25DB68}"/>
              </a:ext>
            </a:extLst>
          </p:cNvPr>
          <p:cNvGrpSpPr/>
          <p:nvPr/>
        </p:nvGrpSpPr>
        <p:grpSpPr>
          <a:xfrm>
            <a:off x="8662617" y="6611019"/>
            <a:ext cx="2499462" cy="2888178"/>
            <a:chOff x="7070702" y="7127526"/>
            <a:chExt cx="2664527" cy="3045174"/>
          </a:xfrm>
        </p:grpSpPr>
        <p:pic>
          <p:nvPicPr>
            <p:cNvPr id="24" name="Picture 23">
              <a:extLst>
                <a:ext uri="{FF2B5EF4-FFF2-40B4-BE49-F238E27FC236}">
                  <a16:creationId xmlns:a16="http://schemas.microsoft.com/office/drawing/2014/main" id="{3B369607-5419-688C-136C-DAEB0C0554C7}"/>
                </a:ext>
                <a:ext uri="{C183D7F6-B498-43B3-948B-1728B52AA6E4}">
                  <adec:decorative xmlns:adec="http://schemas.microsoft.com/office/drawing/2017/decorative" val="1"/>
                </a:ext>
              </a:extLst>
            </p:cNvPr>
            <p:cNvPicPr>
              <a:picLocks noChangeAspect="1"/>
            </p:cNvPicPr>
            <p:nvPr/>
          </p:nvPicPr>
          <p:blipFill>
            <a:blip r:embed="rId15"/>
            <a:stretch>
              <a:fillRect/>
            </a:stretch>
          </p:blipFill>
          <p:spPr>
            <a:xfrm>
              <a:off x="7070702" y="7127526"/>
              <a:ext cx="2664527" cy="3045174"/>
            </a:xfrm>
            <a:prstGeom prst="rect">
              <a:avLst/>
            </a:prstGeom>
          </p:spPr>
        </p:pic>
        <p:pic>
          <p:nvPicPr>
            <p:cNvPr id="17" name="Picture 16">
              <a:extLst>
                <a:ext uri="{FF2B5EF4-FFF2-40B4-BE49-F238E27FC236}">
                  <a16:creationId xmlns:a16="http://schemas.microsoft.com/office/drawing/2014/main" id="{A18E4BA0-5D58-F1AA-E6AC-E1CFFB3C7B4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54423" y="9277350"/>
              <a:ext cx="707197" cy="737680"/>
            </a:xfrm>
            <a:prstGeom prst="rect">
              <a:avLst/>
            </a:prstGeom>
          </p:spPr>
        </p:pic>
      </p:grpSp>
      <p:grpSp>
        <p:nvGrpSpPr>
          <p:cNvPr id="41" name="Group 40">
            <a:extLst>
              <a:ext uri="{FF2B5EF4-FFF2-40B4-BE49-F238E27FC236}">
                <a16:creationId xmlns:a16="http://schemas.microsoft.com/office/drawing/2014/main" id="{EBD24E8F-0B81-B229-F896-4BBF8CB01FB4}"/>
              </a:ext>
            </a:extLst>
          </p:cNvPr>
          <p:cNvGrpSpPr/>
          <p:nvPr/>
        </p:nvGrpSpPr>
        <p:grpSpPr>
          <a:xfrm>
            <a:off x="8495451" y="1194727"/>
            <a:ext cx="2942254" cy="3012346"/>
            <a:chOff x="6866581" y="1444898"/>
            <a:chExt cx="3106754" cy="3106754"/>
          </a:xfrm>
        </p:grpSpPr>
        <p:pic>
          <p:nvPicPr>
            <p:cNvPr id="22" name="Picture 21">
              <a:extLst>
                <a:ext uri="{FF2B5EF4-FFF2-40B4-BE49-F238E27FC236}">
                  <a16:creationId xmlns:a16="http://schemas.microsoft.com/office/drawing/2014/main" id="{4947B921-A141-7479-6633-E700F4DDEAF8}"/>
                </a:ex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6866581" y="1444898"/>
              <a:ext cx="3106754" cy="3106754"/>
            </a:xfrm>
            <a:prstGeom prst="rect">
              <a:avLst/>
            </a:prstGeom>
          </p:spPr>
        </p:pic>
        <p:pic>
          <p:nvPicPr>
            <p:cNvPr id="30" name="Picture 29">
              <a:extLst>
                <a:ext uri="{FF2B5EF4-FFF2-40B4-BE49-F238E27FC236}">
                  <a16:creationId xmlns:a16="http://schemas.microsoft.com/office/drawing/2014/main" id="{7D1DDE7B-8BD2-0436-706D-3E2406B0930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54422" y="3523967"/>
              <a:ext cx="707197" cy="737680"/>
            </a:xfrm>
            <a:prstGeom prst="rect">
              <a:avLst/>
            </a:prstGeom>
          </p:spPr>
        </p:pic>
      </p:grpSp>
      <p:pic>
        <p:nvPicPr>
          <p:cNvPr id="32" name="Picture 31">
            <a:extLst>
              <a:ext uri="{FF2B5EF4-FFF2-40B4-BE49-F238E27FC236}">
                <a16:creationId xmlns:a16="http://schemas.microsoft.com/office/drawing/2014/main" id="{4FBC1C5C-4E48-F9E9-676F-4F0DBD98B4C0}"/>
              </a:ext>
            </a:extLst>
          </p:cNvPr>
          <p:cNvPicPr>
            <a:picLocks noChangeAspect="1"/>
          </p:cNvPicPr>
          <p:nvPr/>
        </p:nvPicPr>
        <p:blipFill>
          <a:blip r:embed="rId17"/>
          <a:stretch>
            <a:fillRect/>
          </a:stretch>
        </p:blipFill>
        <p:spPr>
          <a:xfrm>
            <a:off x="14123975" y="640493"/>
            <a:ext cx="3978029" cy="4226656"/>
          </a:xfrm>
          <a:prstGeom prst="rect">
            <a:avLst/>
          </a:prstGeom>
        </p:spPr>
      </p:pic>
      <p:sp>
        <p:nvSpPr>
          <p:cNvPr id="47" name="TextBox 46">
            <a:extLst>
              <a:ext uri="{FF2B5EF4-FFF2-40B4-BE49-F238E27FC236}">
                <a16:creationId xmlns:a16="http://schemas.microsoft.com/office/drawing/2014/main" id="{DA1D12A1-BDEC-E964-9A2A-0582F648465F}"/>
              </a:ext>
            </a:extLst>
          </p:cNvPr>
          <p:cNvSpPr txBox="1"/>
          <p:nvPr/>
        </p:nvSpPr>
        <p:spPr>
          <a:xfrm>
            <a:off x="152400" y="9563100"/>
            <a:ext cx="17830800" cy="1200329"/>
          </a:xfrm>
          <a:prstGeom prst="rect">
            <a:avLst/>
          </a:prstGeom>
          <a:noFill/>
        </p:spPr>
        <p:txBody>
          <a:bodyPr wrap="square" rtlCol="0">
            <a:spAutoFit/>
          </a:bodyPr>
          <a:lstStyle/>
          <a:p>
            <a:r>
              <a:rPr lang="en-AU" dirty="0"/>
              <a:t>The tropical atmosphere was dominated by El Nino conditions.</a:t>
            </a:r>
          </a:p>
          <a:p>
            <a:r>
              <a:rPr lang="en-AU" dirty="0"/>
              <a:t>During El Niño development, convection shifts eastward into the central Pacific, causing the RMM to spend more time in phases 7 and 8, even when a true propagating MJO is absent.</a:t>
            </a:r>
          </a:p>
          <a:p>
            <a:endParaRPr lang="en-AU" dirty="0"/>
          </a:p>
          <a:p>
            <a:endParaRPr lang="en-AU" dirty="0"/>
          </a:p>
        </p:txBody>
      </p:sp>
      <p:pic>
        <p:nvPicPr>
          <p:cNvPr id="4" name="Picture 3">
            <a:extLst>
              <a:ext uri="{FF2B5EF4-FFF2-40B4-BE49-F238E27FC236}">
                <a16:creationId xmlns:a16="http://schemas.microsoft.com/office/drawing/2014/main" id="{D647B3A4-7B9F-F805-3D46-D289022396E4}"/>
              </a:ext>
              <a:ext uri="{C183D7F6-B498-43B3-948B-1728B52AA6E4}">
                <adec:decorative xmlns:adec="http://schemas.microsoft.com/office/drawing/2017/decorative" val="1"/>
              </a:ext>
            </a:extLst>
          </p:cNvPr>
          <p:cNvPicPr>
            <a:picLocks noChangeAspect="1"/>
          </p:cNvPicPr>
          <p:nvPr/>
        </p:nvPicPr>
        <p:blipFill>
          <a:blip r:embed="rId18"/>
          <a:stretch>
            <a:fillRect/>
          </a:stretch>
        </p:blipFill>
        <p:spPr>
          <a:xfrm>
            <a:off x="454781" y="1181100"/>
            <a:ext cx="2919507" cy="2919507"/>
          </a:xfrm>
          <a:prstGeom prst="rect">
            <a:avLst/>
          </a:prstGeom>
        </p:spPr>
      </p:pic>
      <p:pic>
        <p:nvPicPr>
          <p:cNvPr id="8" name="Picture 7">
            <a:extLst>
              <a:ext uri="{FF2B5EF4-FFF2-40B4-BE49-F238E27FC236}">
                <a16:creationId xmlns:a16="http://schemas.microsoft.com/office/drawing/2014/main" id="{21A32DAC-CA3E-BA45-01BF-4CD4DA1DA43D}"/>
              </a:ext>
              <a:ext uri="{C183D7F6-B498-43B3-948B-1728B52AA6E4}">
                <adec:decorative xmlns:adec="http://schemas.microsoft.com/office/drawing/2017/decorative" val="1"/>
              </a:ext>
            </a:extLst>
          </p:cNvPr>
          <p:cNvPicPr>
            <a:picLocks noChangeAspect="1"/>
          </p:cNvPicPr>
          <p:nvPr/>
        </p:nvPicPr>
        <p:blipFill>
          <a:blip r:embed="rId19"/>
          <a:stretch>
            <a:fillRect/>
          </a:stretch>
        </p:blipFill>
        <p:spPr>
          <a:xfrm>
            <a:off x="573686" y="6597208"/>
            <a:ext cx="2549396" cy="2909637"/>
          </a:xfrm>
          <a:prstGeom prst="rect">
            <a:avLst/>
          </a:prstGeom>
        </p:spPr>
      </p:pic>
      <p:pic>
        <p:nvPicPr>
          <p:cNvPr id="15" name="Picture 14">
            <a:extLst>
              <a:ext uri="{FF2B5EF4-FFF2-40B4-BE49-F238E27FC236}">
                <a16:creationId xmlns:a16="http://schemas.microsoft.com/office/drawing/2014/main" id="{0EC2C589-7075-FA98-C6E2-DAC642880E1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366344" y="3162300"/>
            <a:ext cx="634180" cy="715263"/>
          </a:xfrm>
          <a:prstGeom prst="rect">
            <a:avLst/>
          </a:prstGeom>
        </p:spPr>
      </p:pic>
      <p:pic>
        <p:nvPicPr>
          <p:cNvPr id="34" name="Picture 33">
            <a:extLst>
              <a:ext uri="{FF2B5EF4-FFF2-40B4-BE49-F238E27FC236}">
                <a16:creationId xmlns:a16="http://schemas.microsoft.com/office/drawing/2014/main" id="{9F034CC7-8872-3E56-5811-A80A6BD7B24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358991" y="5831597"/>
            <a:ext cx="634180" cy="715263"/>
          </a:xfrm>
          <a:prstGeom prst="rect">
            <a:avLst/>
          </a:prstGeom>
        </p:spPr>
      </p:pic>
      <p:pic>
        <p:nvPicPr>
          <p:cNvPr id="48" name="Picture 47">
            <a:extLst>
              <a:ext uri="{FF2B5EF4-FFF2-40B4-BE49-F238E27FC236}">
                <a16:creationId xmlns:a16="http://schemas.microsoft.com/office/drawing/2014/main" id="{C10C3DF5-CBDE-D468-BCB5-4B9AAFE96B2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427204" y="8579332"/>
            <a:ext cx="634180" cy="715263"/>
          </a:xfrm>
          <a:prstGeom prst="rect">
            <a:avLst/>
          </a:prstGeom>
        </p:spPr>
      </p:pic>
      <p:sp>
        <p:nvSpPr>
          <p:cNvPr id="49" name="Rectangle 48">
            <a:extLst>
              <a:ext uri="{FF2B5EF4-FFF2-40B4-BE49-F238E27FC236}">
                <a16:creationId xmlns:a16="http://schemas.microsoft.com/office/drawing/2014/main" id="{E5A394F4-E9D1-DC3A-3FD4-ACC663BE0496}"/>
              </a:ext>
            </a:extLst>
          </p:cNvPr>
          <p:cNvSpPr/>
          <p:nvPr/>
        </p:nvSpPr>
        <p:spPr>
          <a:xfrm>
            <a:off x="2209800" y="5676900"/>
            <a:ext cx="783371" cy="920308"/>
          </a:xfrm>
          <a:prstGeom prst="rect">
            <a:avLst/>
          </a:prstGeom>
          <a:noFill/>
          <a:ln>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Rectangle 52">
            <a:extLst>
              <a:ext uri="{FF2B5EF4-FFF2-40B4-BE49-F238E27FC236}">
                <a16:creationId xmlns:a16="http://schemas.microsoft.com/office/drawing/2014/main" id="{2DFA593B-90F5-5A7C-56BA-977CA2DA2528}"/>
              </a:ext>
            </a:extLst>
          </p:cNvPr>
          <p:cNvSpPr/>
          <p:nvPr/>
        </p:nvSpPr>
        <p:spPr>
          <a:xfrm>
            <a:off x="4847176" y="2988428"/>
            <a:ext cx="783371" cy="920308"/>
          </a:xfrm>
          <a:prstGeom prst="rect">
            <a:avLst/>
          </a:prstGeom>
          <a:noFill/>
          <a:ln>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9" name="Rectangle 58">
            <a:extLst>
              <a:ext uri="{FF2B5EF4-FFF2-40B4-BE49-F238E27FC236}">
                <a16:creationId xmlns:a16="http://schemas.microsoft.com/office/drawing/2014/main" id="{6DCC908B-F940-818C-E024-4B58391857CA}"/>
              </a:ext>
            </a:extLst>
          </p:cNvPr>
          <p:cNvSpPr/>
          <p:nvPr/>
        </p:nvSpPr>
        <p:spPr>
          <a:xfrm>
            <a:off x="7581629" y="2974399"/>
            <a:ext cx="783371" cy="920308"/>
          </a:xfrm>
          <a:prstGeom prst="rect">
            <a:avLst/>
          </a:prstGeom>
          <a:noFill/>
          <a:ln>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3" name="Rectangle 62">
            <a:extLst>
              <a:ext uri="{FF2B5EF4-FFF2-40B4-BE49-F238E27FC236}">
                <a16:creationId xmlns:a16="http://schemas.microsoft.com/office/drawing/2014/main" id="{9D0ECD54-7799-BF23-0227-3459BC7E11EB}"/>
              </a:ext>
            </a:extLst>
          </p:cNvPr>
          <p:cNvSpPr/>
          <p:nvPr/>
        </p:nvSpPr>
        <p:spPr>
          <a:xfrm>
            <a:off x="10321024" y="8380610"/>
            <a:ext cx="783371" cy="920308"/>
          </a:xfrm>
          <a:prstGeom prst="rect">
            <a:avLst/>
          </a:prstGeom>
          <a:noFill/>
          <a:ln>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638307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095E8-E891-EEEA-CF4B-BEB5A4415801}"/>
            </a:ext>
          </a:extLst>
        </p:cNvPr>
        <p:cNvGrpSpPr/>
        <p:nvPr/>
      </p:nvGrpSpPr>
      <p:grpSpPr>
        <a:xfrm>
          <a:off x="0" y="0"/>
          <a:ext cx="0" cy="0"/>
          <a:chOff x="0" y="0"/>
          <a:chExt cx="0" cy="0"/>
        </a:xfrm>
      </p:grpSpPr>
      <p:pic>
        <p:nvPicPr>
          <p:cNvPr id="5" name="Picture 4" descr="MME Plot image">
            <a:extLst>
              <a:ext uri="{FF2B5EF4-FFF2-40B4-BE49-F238E27FC236}">
                <a16:creationId xmlns:a16="http://schemas.microsoft.com/office/drawing/2014/main" id="{5212006C-3B27-ABE2-9115-BE7F0069F793}"/>
              </a:ext>
            </a:extLst>
          </p:cNvPr>
          <p:cNvPicPr>
            <a:picLocks noChangeAspect="1"/>
          </p:cNvPicPr>
          <p:nvPr/>
        </p:nvPicPr>
        <p:blipFill>
          <a:blip r:embed="rId2"/>
          <a:stretch>
            <a:fillRect/>
          </a:stretch>
        </p:blipFill>
        <p:spPr>
          <a:xfrm>
            <a:off x="1017985" y="1591503"/>
            <a:ext cx="4383263" cy="4204650"/>
          </a:xfrm>
          <a:prstGeom prst="rect">
            <a:avLst/>
          </a:prstGeom>
        </p:spPr>
      </p:pic>
      <p:sp>
        <p:nvSpPr>
          <p:cNvPr id="3" name="TextBox 2">
            <a:extLst>
              <a:ext uri="{FF2B5EF4-FFF2-40B4-BE49-F238E27FC236}">
                <a16:creationId xmlns:a16="http://schemas.microsoft.com/office/drawing/2014/main" id="{BCB5629D-167E-8C3B-1583-126A25E32501}"/>
              </a:ext>
            </a:extLst>
          </p:cNvPr>
          <p:cNvSpPr txBox="1"/>
          <p:nvPr/>
        </p:nvSpPr>
        <p:spPr>
          <a:xfrm>
            <a:off x="762000" y="419100"/>
            <a:ext cx="15925800"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Zonal May to September wind outcomes</a:t>
            </a:r>
          </a:p>
        </p:txBody>
      </p:sp>
      <p:pic>
        <p:nvPicPr>
          <p:cNvPr id="8" name="Picture 7">
            <a:extLst>
              <a:ext uri="{FF2B5EF4-FFF2-40B4-BE49-F238E27FC236}">
                <a16:creationId xmlns:a16="http://schemas.microsoft.com/office/drawing/2014/main" id="{126089D7-A477-D750-AE04-2304162D3883}"/>
              </a:ext>
            </a:extLst>
          </p:cNvPr>
          <p:cNvPicPr>
            <a:picLocks noChangeAspect="1"/>
          </p:cNvPicPr>
          <p:nvPr/>
        </p:nvPicPr>
        <p:blipFill>
          <a:blip r:embed="rId3"/>
          <a:stretch>
            <a:fillRect/>
          </a:stretch>
        </p:blipFill>
        <p:spPr>
          <a:xfrm>
            <a:off x="6292961" y="1963623"/>
            <a:ext cx="4452907" cy="3665821"/>
          </a:xfrm>
          <a:prstGeom prst="rect">
            <a:avLst/>
          </a:prstGeom>
        </p:spPr>
      </p:pic>
      <p:sp>
        <p:nvSpPr>
          <p:cNvPr id="10" name="TextBox 9">
            <a:extLst>
              <a:ext uri="{FF2B5EF4-FFF2-40B4-BE49-F238E27FC236}">
                <a16:creationId xmlns:a16="http://schemas.microsoft.com/office/drawing/2014/main" id="{FDA3FCA5-350B-20A9-3060-3BA4A6D70AF2}"/>
              </a:ext>
            </a:extLst>
          </p:cNvPr>
          <p:cNvSpPr txBox="1"/>
          <p:nvPr/>
        </p:nvSpPr>
        <p:spPr>
          <a:xfrm>
            <a:off x="11353800" y="2397790"/>
            <a:ext cx="6324600" cy="5355312"/>
          </a:xfrm>
          <a:prstGeom prst="rect">
            <a:avLst/>
          </a:prstGeom>
          <a:noFill/>
        </p:spPr>
        <p:txBody>
          <a:bodyPr wrap="square" rtlCol="0">
            <a:spAutoFit/>
          </a:bodyPr>
          <a:lstStyle/>
          <a:p>
            <a:pPr algn="ctr"/>
            <a:r>
              <a:rPr lang="en-AU" dirty="0"/>
              <a:t>Why 850hPa winds:</a:t>
            </a:r>
          </a:p>
          <a:p>
            <a:r>
              <a:rPr lang="en-AU" dirty="0"/>
              <a:t>850hPa is the lower troposphere and perfect for monitoring the trade winds.</a:t>
            </a:r>
          </a:p>
          <a:p>
            <a:endParaRPr lang="en-AU" dirty="0"/>
          </a:p>
          <a:p>
            <a:r>
              <a:rPr lang="en-AU" dirty="0">
                <a:solidFill>
                  <a:srgbClr val="FF0000"/>
                </a:solidFill>
              </a:rPr>
              <a:t>Westerly (winds blowing from west to east): Red</a:t>
            </a:r>
          </a:p>
          <a:p>
            <a:r>
              <a:rPr lang="en-AU" dirty="0">
                <a:solidFill>
                  <a:srgbClr val="0070C0"/>
                </a:solidFill>
              </a:rPr>
              <a:t>Easterly (winds blowing from east to west: Blue</a:t>
            </a:r>
          </a:p>
          <a:p>
            <a:endParaRPr lang="en-AU" dirty="0">
              <a:solidFill>
                <a:srgbClr val="0070C0"/>
              </a:solidFill>
            </a:endParaRPr>
          </a:p>
          <a:p>
            <a:pPr fontAlgn="t">
              <a:lnSpc>
                <a:spcPct val="100000"/>
              </a:lnSpc>
              <a:buNone/>
            </a:pPr>
            <a:r>
              <a:rPr lang="en-AU" dirty="0"/>
              <a:t>Forecasts captured the weakening and reversal of equatorial trade winds well, with observed westerly anomalies closely matching the forecast pattern and expansion from May-July to July-September. The main forecast deficiency was underestimating the easterly anomalies in the southwest Pacific during May-July.</a:t>
            </a:r>
          </a:p>
          <a:p>
            <a:endParaRPr lang="en-AU" dirty="0"/>
          </a:p>
          <a:p>
            <a:r>
              <a:rPr lang="en-AU" dirty="0"/>
              <a:t>This dipole is a classic indicator of a weakened Walker circulation, with the easterlies in the South Pacific supporting below-normal rainfall across much of the southwest Pacific.</a:t>
            </a:r>
          </a:p>
          <a:p>
            <a:endParaRPr lang="en-AU" dirty="0"/>
          </a:p>
          <a:p>
            <a:endParaRPr lang="en-AU" dirty="0">
              <a:solidFill>
                <a:srgbClr val="0070C0"/>
              </a:solidFill>
            </a:endParaRPr>
          </a:p>
        </p:txBody>
      </p:sp>
      <p:pic>
        <p:nvPicPr>
          <p:cNvPr id="18" name="Picture 17">
            <a:extLst>
              <a:ext uri="{FF2B5EF4-FFF2-40B4-BE49-F238E27FC236}">
                <a16:creationId xmlns:a16="http://schemas.microsoft.com/office/drawing/2014/main" id="{D080163B-78A0-59EB-9F20-86A018422FFC}"/>
              </a:ext>
            </a:extLst>
          </p:cNvPr>
          <p:cNvPicPr>
            <a:picLocks noChangeAspect="1"/>
          </p:cNvPicPr>
          <p:nvPr/>
        </p:nvPicPr>
        <p:blipFill>
          <a:blip r:embed="rId4"/>
          <a:stretch>
            <a:fillRect/>
          </a:stretch>
        </p:blipFill>
        <p:spPr>
          <a:xfrm>
            <a:off x="6289444" y="5905500"/>
            <a:ext cx="4383264" cy="3608488"/>
          </a:xfrm>
          <a:prstGeom prst="rect">
            <a:avLst/>
          </a:prstGeom>
        </p:spPr>
      </p:pic>
      <p:pic>
        <p:nvPicPr>
          <p:cNvPr id="4" name="Picture 3" descr="MME Plot image">
            <a:extLst>
              <a:ext uri="{FF2B5EF4-FFF2-40B4-BE49-F238E27FC236}">
                <a16:creationId xmlns:a16="http://schemas.microsoft.com/office/drawing/2014/main" id="{6710DDA1-B73F-D7B7-71C8-EC937B762BE6}"/>
              </a:ext>
            </a:extLst>
          </p:cNvPr>
          <p:cNvPicPr>
            <a:picLocks noChangeAspect="1"/>
          </p:cNvPicPr>
          <p:nvPr/>
        </p:nvPicPr>
        <p:blipFill>
          <a:blip r:embed="rId5"/>
          <a:stretch>
            <a:fillRect/>
          </a:stretch>
        </p:blipFill>
        <p:spPr>
          <a:xfrm>
            <a:off x="1017986" y="5752821"/>
            <a:ext cx="4383263" cy="4204650"/>
          </a:xfrm>
          <a:prstGeom prst="rect">
            <a:avLst/>
          </a:prstGeom>
        </p:spPr>
      </p:pic>
    </p:spTree>
    <p:extLst>
      <p:ext uri="{BB962C8B-B14F-4D97-AF65-F5344CB8AC3E}">
        <p14:creationId xmlns:p14="http://schemas.microsoft.com/office/powerpoint/2010/main" val="1903012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9F91-8D68-96E9-2FE0-E792C6CAA02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448D84-2611-D8B9-CBED-3047E1CE3D27}"/>
              </a:ext>
            </a:extLst>
          </p:cNvPr>
          <p:cNvSpPr txBox="1"/>
          <p:nvPr/>
        </p:nvSpPr>
        <p:spPr>
          <a:xfrm>
            <a:off x="152400" y="419100"/>
            <a:ext cx="17754600"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Meridional May to September wind outcomes</a:t>
            </a:r>
          </a:p>
        </p:txBody>
      </p:sp>
      <p:pic>
        <p:nvPicPr>
          <p:cNvPr id="14" name="Picture 13">
            <a:extLst>
              <a:ext uri="{FF2B5EF4-FFF2-40B4-BE49-F238E27FC236}">
                <a16:creationId xmlns:a16="http://schemas.microsoft.com/office/drawing/2014/main" id="{51924F3F-B1A3-92CF-1896-A038F7E7CF88}"/>
              </a:ext>
            </a:extLst>
          </p:cNvPr>
          <p:cNvPicPr>
            <a:picLocks noChangeAspect="1"/>
          </p:cNvPicPr>
          <p:nvPr/>
        </p:nvPicPr>
        <p:blipFill>
          <a:blip r:embed="rId2"/>
          <a:stretch>
            <a:fillRect/>
          </a:stretch>
        </p:blipFill>
        <p:spPr>
          <a:xfrm>
            <a:off x="5638800" y="2003090"/>
            <a:ext cx="4191000" cy="3450208"/>
          </a:xfrm>
          <a:prstGeom prst="rect">
            <a:avLst/>
          </a:prstGeom>
        </p:spPr>
      </p:pic>
      <p:pic>
        <p:nvPicPr>
          <p:cNvPr id="18" name="Picture 17">
            <a:extLst>
              <a:ext uri="{FF2B5EF4-FFF2-40B4-BE49-F238E27FC236}">
                <a16:creationId xmlns:a16="http://schemas.microsoft.com/office/drawing/2014/main" id="{2D689970-F3C8-6FBD-9808-8047196C934F}"/>
              </a:ext>
            </a:extLst>
          </p:cNvPr>
          <p:cNvPicPr>
            <a:picLocks noChangeAspect="1"/>
          </p:cNvPicPr>
          <p:nvPr/>
        </p:nvPicPr>
        <p:blipFill>
          <a:blip r:embed="rId3"/>
          <a:stretch>
            <a:fillRect/>
          </a:stretch>
        </p:blipFill>
        <p:spPr>
          <a:xfrm>
            <a:off x="5635283" y="5905500"/>
            <a:ext cx="4191000" cy="3450208"/>
          </a:xfrm>
          <a:prstGeom prst="rect">
            <a:avLst/>
          </a:prstGeom>
        </p:spPr>
      </p:pic>
      <p:sp>
        <p:nvSpPr>
          <p:cNvPr id="20" name="TextBox 19">
            <a:extLst>
              <a:ext uri="{FF2B5EF4-FFF2-40B4-BE49-F238E27FC236}">
                <a16:creationId xmlns:a16="http://schemas.microsoft.com/office/drawing/2014/main" id="{23B2872C-A289-1407-4452-E72CE3CAB67B}"/>
              </a:ext>
            </a:extLst>
          </p:cNvPr>
          <p:cNvSpPr txBox="1"/>
          <p:nvPr/>
        </p:nvSpPr>
        <p:spPr>
          <a:xfrm>
            <a:off x="11201400" y="2498643"/>
            <a:ext cx="6324600" cy="3970318"/>
          </a:xfrm>
          <a:prstGeom prst="rect">
            <a:avLst/>
          </a:prstGeom>
          <a:noFill/>
        </p:spPr>
        <p:txBody>
          <a:bodyPr wrap="square" rtlCol="0">
            <a:spAutoFit/>
          </a:bodyPr>
          <a:lstStyle/>
          <a:p>
            <a:pPr algn="ctr"/>
            <a:r>
              <a:rPr lang="en-AU" dirty="0"/>
              <a:t>Why 850hPa winds:</a:t>
            </a:r>
          </a:p>
          <a:p>
            <a:r>
              <a:rPr lang="en-AU" dirty="0"/>
              <a:t>850hPa is the lower troposphere and perfect for monitoring the trade winds.</a:t>
            </a:r>
          </a:p>
          <a:p>
            <a:endParaRPr lang="en-AU" dirty="0"/>
          </a:p>
          <a:p>
            <a:r>
              <a:rPr lang="en-AU" dirty="0">
                <a:solidFill>
                  <a:srgbClr val="FF0000"/>
                </a:solidFill>
              </a:rPr>
              <a:t>Southerly (winds blowing from south to north): Red</a:t>
            </a:r>
          </a:p>
          <a:p>
            <a:r>
              <a:rPr lang="en-AU" dirty="0">
                <a:solidFill>
                  <a:srgbClr val="0070C0"/>
                </a:solidFill>
              </a:rPr>
              <a:t>Northerly (winds blowing from north to south): Blue</a:t>
            </a:r>
          </a:p>
          <a:p>
            <a:endParaRPr lang="en-AU" dirty="0">
              <a:solidFill>
                <a:srgbClr val="0070C0"/>
              </a:solidFill>
            </a:endParaRPr>
          </a:p>
          <a:p>
            <a:pPr fontAlgn="t">
              <a:lnSpc>
                <a:spcPct val="100000"/>
              </a:lnSpc>
              <a:buNone/>
            </a:pPr>
            <a:r>
              <a:rPr lang="en-AU" dirty="0"/>
              <a:t>Forecasts successfully captured the convergent flow towards the equator in both hemispheres, with stronger anomalies during August-October. Verification was particularly strong over the South Pacific and near Micronesia.</a:t>
            </a:r>
          </a:p>
          <a:p>
            <a:endParaRPr lang="en-AU" dirty="0"/>
          </a:p>
          <a:p>
            <a:endParaRPr lang="en-AU" dirty="0"/>
          </a:p>
          <a:p>
            <a:endParaRPr lang="en-AU" dirty="0">
              <a:solidFill>
                <a:srgbClr val="0070C0"/>
              </a:solidFill>
            </a:endParaRPr>
          </a:p>
        </p:txBody>
      </p:sp>
      <p:pic>
        <p:nvPicPr>
          <p:cNvPr id="2" name="Picture 1" descr="MME Plot image">
            <a:extLst>
              <a:ext uri="{FF2B5EF4-FFF2-40B4-BE49-F238E27FC236}">
                <a16:creationId xmlns:a16="http://schemas.microsoft.com/office/drawing/2014/main" id="{A5D80E69-FE0A-3481-F661-47951338D808}"/>
              </a:ext>
            </a:extLst>
          </p:cNvPr>
          <p:cNvPicPr>
            <a:picLocks noChangeAspect="1"/>
          </p:cNvPicPr>
          <p:nvPr/>
        </p:nvPicPr>
        <p:blipFill>
          <a:blip r:embed="rId4"/>
          <a:stretch>
            <a:fillRect/>
          </a:stretch>
        </p:blipFill>
        <p:spPr>
          <a:xfrm>
            <a:off x="914401" y="1718550"/>
            <a:ext cx="4237798" cy="4065113"/>
          </a:xfrm>
          <a:prstGeom prst="rect">
            <a:avLst/>
          </a:prstGeom>
        </p:spPr>
      </p:pic>
      <p:pic>
        <p:nvPicPr>
          <p:cNvPr id="5" name="Picture 4" descr="MME Plot image">
            <a:extLst>
              <a:ext uri="{FF2B5EF4-FFF2-40B4-BE49-F238E27FC236}">
                <a16:creationId xmlns:a16="http://schemas.microsoft.com/office/drawing/2014/main" id="{EC097B23-BA7D-F261-A963-F20728F70490}"/>
              </a:ext>
            </a:extLst>
          </p:cNvPr>
          <p:cNvPicPr>
            <a:picLocks noChangeAspect="1"/>
          </p:cNvPicPr>
          <p:nvPr/>
        </p:nvPicPr>
        <p:blipFill>
          <a:blip r:embed="rId5"/>
          <a:stretch>
            <a:fillRect/>
          </a:stretch>
        </p:blipFill>
        <p:spPr>
          <a:xfrm>
            <a:off x="914401" y="5726587"/>
            <a:ext cx="4237798" cy="4065113"/>
          </a:xfrm>
          <a:prstGeom prst="rect">
            <a:avLst/>
          </a:prstGeom>
        </p:spPr>
      </p:pic>
    </p:spTree>
    <p:extLst>
      <p:ext uri="{BB962C8B-B14F-4D97-AF65-F5344CB8AC3E}">
        <p14:creationId xmlns:p14="http://schemas.microsoft.com/office/powerpoint/2010/main" val="2959359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063BE-117A-74DC-491A-200A244818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4CAFD09-2367-4E51-40EE-C78A326DF2C2}"/>
              </a:ext>
            </a:extLst>
          </p:cNvPr>
          <p:cNvSpPr txBox="1"/>
          <p:nvPr/>
        </p:nvSpPr>
        <p:spPr>
          <a:xfrm>
            <a:off x="152400" y="419100"/>
            <a:ext cx="17754600"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May to September Dew Point Temperatures</a:t>
            </a:r>
          </a:p>
        </p:txBody>
      </p:sp>
      <p:sp>
        <p:nvSpPr>
          <p:cNvPr id="20" name="TextBox 19">
            <a:extLst>
              <a:ext uri="{FF2B5EF4-FFF2-40B4-BE49-F238E27FC236}">
                <a16:creationId xmlns:a16="http://schemas.microsoft.com/office/drawing/2014/main" id="{4DF9FF55-0F7E-7CC0-4B51-853CAD0218B3}"/>
              </a:ext>
            </a:extLst>
          </p:cNvPr>
          <p:cNvSpPr txBox="1"/>
          <p:nvPr/>
        </p:nvSpPr>
        <p:spPr>
          <a:xfrm>
            <a:off x="11201400" y="2498643"/>
            <a:ext cx="6324600" cy="3970318"/>
          </a:xfrm>
          <a:prstGeom prst="rect">
            <a:avLst/>
          </a:prstGeom>
          <a:noFill/>
        </p:spPr>
        <p:txBody>
          <a:bodyPr wrap="square" rtlCol="0">
            <a:spAutoFit/>
          </a:bodyPr>
          <a:lstStyle/>
          <a:p>
            <a:pPr algn="ctr"/>
            <a:r>
              <a:rPr lang="en-AU" dirty="0"/>
              <a:t>Dew Point Temperature:</a:t>
            </a:r>
          </a:p>
          <a:p>
            <a:endParaRPr lang="en-AU" dirty="0"/>
          </a:p>
          <a:p>
            <a:r>
              <a:rPr lang="en-AU" dirty="0"/>
              <a:t>Dew point temperature and relative humidity are closely related</a:t>
            </a:r>
          </a:p>
          <a:p>
            <a:endParaRPr lang="en-AU" dirty="0">
              <a:solidFill>
                <a:srgbClr val="0070C0"/>
              </a:solidFill>
            </a:endParaRPr>
          </a:p>
          <a:p>
            <a:r>
              <a:rPr lang="en-AU" dirty="0"/>
              <a:t>Note: below normal dew point temperatures over Fiji, Tonga, Niue, Southern Cook Islands and Vanuatu. </a:t>
            </a:r>
          </a:p>
          <a:p>
            <a:endParaRPr lang="en-AU" dirty="0">
              <a:solidFill>
                <a:srgbClr val="0070C0"/>
              </a:solidFill>
            </a:endParaRPr>
          </a:p>
          <a:p>
            <a:r>
              <a:rPr lang="en-AU" dirty="0">
                <a:solidFill>
                  <a:srgbClr val="0070C0"/>
                </a:solidFill>
              </a:rPr>
              <a:t>We saw in the previous slide a stronger than normal southern air flow in the South Pacific over May to Sept. It therefore makes sense that this air would also be cooler and drier.</a:t>
            </a:r>
          </a:p>
          <a:p>
            <a:endParaRPr lang="en-AU" dirty="0">
              <a:solidFill>
                <a:srgbClr val="0070C0"/>
              </a:solidFill>
            </a:endParaRPr>
          </a:p>
          <a:p>
            <a:endParaRPr lang="en-AU" dirty="0"/>
          </a:p>
          <a:p>
            <a:endParaRPr lang="en-AU" dirty="0"/>
          </a:p>
          <a:p>
            <a:endParaRPr lang="en-AU" dirty="0">
              <a:solidFill>
                <a:srgbClr val="0070C0"/>
              </a:solidFill>
            </a:endParaRPr>
          </a:p>
        </p:txBody>
      </p:sp>
      <p:pic>
        <p:nvPicPr>
          <p:cNvPr id="6" name="Picture 5">
            <a:extLst>
              <a:ext uri="{FF2B5EF4-FFF2-40B4-BE49-F238E27FC236}">
                <a16:creationId xmlns:a16="http://schemas.microsoft.com/office/drawing/2014/main" id="{D78CF565-EAFD-227C-23CD-B725EEC5D166}"/>
              </a:ext>
            </a:extLst>
          </p:cNvPr>
          <p:cNvPicPr>
            <a:picLocks noChangeAspect="1"/>
          </p:cNvPicPr>
          <p:nvPr/>
        </p:nvPicPr>
        <p:blipFill>
          <a:blip r:embed="rId2"/>
          <a:stretch>
            <a:fillRect/>
          </a:stretch>
        </p:blipFill>
        <p:spPr>
          <a:xfrm>
            <a:off x="1524000" y="2495179"/>
            <a:ext cx="8583826" cy="6562725"/>
          </a:xfrm>
          <a:prstGeom prst="rect">
            <a:avLst/>
          </a:prstGeom>
        </p:spPr>
      </p:pic>
    </p:spTree>
    <p:extLst>
      <p:ext uri="{BB962C8B-B14F-4D97-AF65-F5344CB8AC3E}">
        <p14:creationId xmlns:p14="http://schemas.microsoft.com/office/powerpoint/2010/main" val="3812558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a:alphaModFix amt="53000"/>
              <a:extLst>
                <a:ext uri="{96DAC541-7B7A-43D3-8B79-37D633B846F1}">
                  <asvg:svgBlip xmlns:asvg="http://schemas.microsoft.com/office/drawing/2016/SVG/main" r:embed="rId2"/>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780104" y="3442076"/>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0" name="TextBox 10"/>
          <p:cNvSpPr txBox="1"/>
          <p:nvPr/>
        </p:nvSpPr>
        <p:spPr>
          <a:xfrm>
            <a:off x="7472365" y="1357289"/>
            <a:ext cx="9776883" cy="3590727"/>
          </a:xfrm>
          <a:prstGeom prst="rect">
            <a:avLst/>
          </a:prstGeom>
        </p:spPr>
        <p:txBody>
          <a:bodyPr lIns="0" tIns="0" rIns="0" bIns="0" rtlCol="0" anchor="t">
            <a:spAutoFit/>
          </a:bodyPr>
          <a:lstStyle/>
          <a:p>
            <a:pPr algn="ctr">
              <a:lnSpc>
                <a:spcPts val="6960"/>
              </a:lnSpc>
            </a:pPr>
            <a:r>
              <a:rPr lang="en-US" sz="6000" b="1" dirty="0">
                <a:solidFill>
                  <a:srgbClr val="0892CD"/>
                </a:solidFill>
                <a:latin typeface="Roboto Bold"/>
                <a:ea typeface="Roboto Bold"/>
                <a:cs typeface="Roboto Bold"/>
                <a:sym typeface="Roboto Bold"/>
              </a:rPr>
              <a:t>Looking Back – Review and Evaluation of May to October 2026 Climate Outlook</a:t>
            </a:r>
          </a:p>
        </p:txBody>
      </p:sp>
      <p:sp>
        <p:nvSpPr>
          <p:cNvPr id="11" name="TextBox 11"/>
          <p:cNvSpPr txBox="1"/>
          <p:nvPr/>
        </p:nvSpPr>
        <p:spPr>
          <a:xfrm>
            <a:off x="6571320" y="4953533"/>
            <a:ext cx="11716680" cy="884025"/>
          </a:xfrm>
          <a:prstGeom prst="rect">
            <a:avLst/>
          </a:prstGeom>
        </p:spPr>
        <p:txBody>
          <a:bodyPr lIns="0" tIns="0" rIns="0" bIns="0" rtlCol="0" anchor="t">
            <a:spAutoFit/>
          </a:bodyPr>
          <a:lstStyle/>
          <a:p>
            <a:pPr algn="ctr">
              <a:lnSpc>
                <a:spcPts val="3791"/>
              </a:lnSpc>
            </a:pPr>
            <a:r>
              <a:rPr lang="en-US" sz="2399" b="1" dirty="0">
                <a:solidFill>
                  <a:srgbClr val="000000"/>
                </a:solidFill>
                <a:latin typeface="Lato Bold"/>
                <a:ea typeface="Lato Bold"/>
                <a:cs typeface="Lato Bold"/>
                <a:sym typeface="Lato Bold"/>
              </a:rPr>
              <a:t>Elise Chandler</a:t>
            </a:r>
          </a:p>
          <a:p>
            <a:pPr algn="ctr">
              <a:lnSpc>
                <a:spcPts val="3475"/>
              </a:lnSpc>
            </a:pPr>
            <a:r>
              <a:rPr lang="en-US" sz="2199" dirty="0">
                <a:solidFill>
                  <a:srgbClr val="000000"/>
                </a:solidFill>
                <a:latin typeface="Lato"/>
                <a:ea typeface="Lato"/>
                <a:cs typeface="Lato"/>
                <a:sym typeface="Lato"/>
              </a:rPr>
              <a:t>Bureau of Meteorology</a:t>
            </a:r>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13" name="Group 13"/>
          <p:cNvGrpSpPr/>
          <p:nvPr/>
        </p:nvGrpSpPr>
        <p:grpSpPr>
          <a:xfrm>
            <a:off x="9595258" y="7422643"/>
            <a:ext cx="3344231" cy="1130473"/>
            <a:chOff x="0" y="0"/>
            <a:chExt cx="4458974" cy="1507298"/>
          </a:xfrm>
        </p:grpSpPr>
        <p:sp>
          <p:nvSpPr>
            <p:cNvPr id="14" name="Freeform 14"/>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21" name="Picture 20">
            <a:extLst>
              <a:ext uri="{FF2B5EF4-FFF2-40B4-BE49-F238E27FC236}">
                <a16:creationId xmlns:a16="http://schemas.microsoft.com/office/drawing/2014/main" id="{757E4FD1-B79D-B72E-6B49-259A522D408F}"/>
              </a:ext>
            </a:extLst>
          </p:cNvPr>
          <p:cNvPicPr>
            <a:picLocks noChangeAspect="1"/>
          </p:cNvPicPr>
          <p:nvPr/>
        </p:nvPicPr>
        <p:blipFill>
          <a:blip r:embed="rId9"/>
          <a:stretch>
            <a:fillRect/>
          </a:stretch>
        </p:blipFill>
        <p:spPr>
          <a:xfrm>
            <a:off x="13563600" y="7094430"/>
            <a:ext cx="2057400" cy="1294579"/>
          </a:xfrm>
          <a:prstGeom prst="rect">
            <a:avLst/>
          </a:prstGeom>
        </p:spPr>
      </p:pic>
      <p:pic>
        <p:nvPicPr>
          <p:cNvPr id="19" name="Picture 18">
            <a:extLst>
              <a:ext uri="{FF2B5EF4-FFF2-40B4-BE49-F238E27FC236}">
                <a16:creationId xmlns:a16="http://schemas.microsoft.com/office/drawing/2014/main" id="{FE92D775-A9DA-3382-11F9-D135ADA9DB4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5" y="98"/>
            <a:ext cx="18287650" cy="102868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72CB8-3197-C9C9-6713-6E26AEF63B0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FD2C8B6-A391-DD44-E2A8-2AECE7FDDEA6}"/>
              </a:ext>
            </a:extLst>
          </p:cNvPr>
          <p:cNvSpPr txBox="1"/>
          <p:nvPr/>
        </p:nvSpPr>
        <p:spPr>
          <a:xfrm>
            <a:off x="1143000" y="280002"/>
            <a:ext cx="12666646" cy="1013098"/>
          </a:xfrm>
          <a:prstGeom prst="rect">
            <a:avLst/>
          </a:prstGeom>
        </p:spPr>
        <p:txBody>
          <a:bodyPr wrap="square" lIns="0" tIns="0" rIns="0" bIns="0" rtlCol="0" anchor="t">
            <a:spAutoFit/>
          </a:bodyPr>
          <a:lstStyle/>
          <a:p>
            <a:pPr algn="l">
              <a:lnSpc>
                <a:spcPts val="7887"/>
              </a:lnSpc>
            </a:pPr>
            <a:r>
              <a:rPr lang="en-US" sz="6600" b="1" dirty="0">
                <a:solidFill>
                  <a:srgbClr val="0892CD"/>
                </a:solidFill>
                <a:latin typeface="Roboto Bold"/>
                <a:ea typeface="Roboto Bold"/>
                <a:cs typeface="Roboto Bold"/>
                <a:sym typeface="Roboto Bold"/>
              </a:rPr>
              <a:t>May to July rainfall outcomes</a:t>
            </a:r>
          </a:p>
        </p:txBody>
      </p:sp>
      <p:pic>
        <p:nvPicPr>
          <p:cNvPr id="5" name="Picture 2" descr="MME Plot image">
            <a:extLst>
              <a:ext uri="{FF2B5EF4-FFF2-40B4-BE49-F238E27FC236}">
                <a16:creationId xmlns:a16="http://schemas.microsoft.com/office/drawing/2014/main" id="{C0801AD5-85FE-1BDE-D3E6-87B94644490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819400" y="1293100"/>
            <a:ext cx="5867400" cy="49601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970CB94-8645-30F7-D355-0429ECBB4C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600" y="1688596"/>
            <a:ext cx="6570053" cy="4399667"/>
          </a:xfrm>
          <a:prstGeom prst="rect">
            <a:avLst/>
          </a:prstGeom>
        </p:spPr>
      </p:pic>
      <p:sp>
        <p:nvSpPr>
          <p:cNvPr id="10" name="TextBox 9">
            <a:extLst>
              <a:ext uri="{FF2B5EF4-FFF2-40B4-BE49-F238E27FC236}">
                <a16:creationId xmlns:a16="http://schemas.microsoft.com/office/drawing/2014/main" id="{10EE241C-28B6-9627-F9E7-08BFEB5835C3}"/>
              </a:ext>
            </a:extLst>
          </p:cNvPr>
          <p:cNvSpPr txBox="1"/>
          <p:nvPr/>
        </p:nvSpPr>
        <p:spPr>
          <a:xfrm>
            <a:off x="762000" y="6255052"/>
            <a:ext cx="6553200" cy="3139321"/>
          </a:xfrm>
          <a:prstGeom prst="rect">
            <a:avLst/>
          </a:prstGeom>
          <a:noFill/>
        </p:spPr>
        <p:txBody>
          <a:bodyPr wrap="square">
            <a:spAutoFit/>
          </a:bodyPr>
          <a:lstStyle/>
          <a:p>
            <a:pPr fontAlgn="t">
              <a:lnSpc>
                <a:spcPct val="100000"/>
              </a:lnSpc>
              <a:buNone/>
            </a:pPr>
            <a:r>
              <a:rPr lang="en-AU" sz="1800" b="1" i="0" dirty="0">
                <a:effectLst/>
                <a:latin typeface="+mn-lt"/>
              </a:rPr>
              <a:t>Dry forecast regions</a:t>
            </a:r>
          </a:p>
          <a:p>
            <a:pPr marL="342900" lvl="0" indent="-342900" fontAlgn="t">
              <a:lnSpc>
                <a:spcPct val="100000"/>
              </a:lnSpc>
              <a:buFont typeface="Arial" panose="020B0604020202020204" pitchFamily="34" charset="0"/>
              <a:buChar char="•"/>
            </a:pPr>
            <a:r>
              <a:rPr lang="en-AU" sz="1800" b="0" i="0" dirty="0">
                <a:effectLst/>
                <a:latin typeface="+mn-lt"/>
              </a:rPr>
              <a:t>PNG ✓</a:t>
            </a:r>
          </a:p>
          <a:p>
            <a:pPr marL="342900" lvl="0" indent="-342900" fontAlgn="t">
              <a:lnSpc>
                <a:spcPct val="100000"/>
              </a:lnSpc>
              <a:buFont typeface="Arial" panose="020B0604020202020204" pitchFamily="34" charset="0"/>
              <a:buChar char="•"/>
            </a:pPr>
            <a:r>
              <a:rPr lang="en-AU" sz="1800" b="0" i="0" dirty="0">
                <a:effectLst/>
                <a:latin typeface="+mn-lt"/>
              </a:rPr>
              <a:t>Samoa ✓</a:t>
            </a:r>
          </a:p>
          <a:p>
            <a:pPr marL="342900" lvl="0" indent="-342900" fontAlgn="t">
              <a:lnSpc>
                <a:spcPct val="100000"/>
              </a:lnSpc>
              <a:buFont typeface="Arial" panose="020B0604020202020204" pitchFamily="34" charset="0"/>
              <a:buChar char="•"/>
            </a:pPr>
            <a:r>
              <a:rPr lang="en-AU" sz="1800" b="0" i="0" dirty="0">
                <a:effectLst/>
                <a:latin typeface="+mn-lt"/>
              </a:rPr>
              <a:t>American Samoa ✓</a:t>
            </a:r>
          </a:p>
          <a:p>
            <a:pPr marL="342900" lvl="0" indent="-342900" fontAlgn="t">
              <a:lnSpc>
                <a:spcPct val="100000"/>
              </a:lnSpc>
              <a:buFont typeface="Arial" panose="020B0604020202020204" pitchFamily="34" charset="0"/>
              <a:buChar char="•"/>
            </a:pPr>
            <a:r>
              <a:rPr lang="en-AU" sz="1800" b="0" i="0" dirty="0">
                <a:effectLst/>
                <a:latin typeface="+mn-lt"/>
              </a:rPr>
              <a:t>Tonga ✓</a:t>
            </a:r>
          </a:p>
          <a:p>
            <a:pPr marL="342900" lvl="0" indent="-342900" fontAlgn="t">
              <a:lnSpc>
                <a:spcPct val="100000"/>
              </a:lnSpc>
              <a:buFont typeface="Arial" panose="020B0604020202020204" pitchFamily="34" charset="0"/>
              <a:buChar char="•"/>
            </a:pPr>
            <a:r>
              <a:rPr lang="en-AU" sz="1800" b="0" i="0" dirty="0">
                <a:effectLst/>
                <a:latin typeface="+mn-lt"/>
              </a:rPr>
              <a:t>Niue ✓</a:t>
            </a:r>
          </a:p>
          <a:p>
            <a:pPr marL="342900" lvl="0" indent="-342900" fontAlgn="t">
              <a:lnSpc>
                <a:spcPct val="100000"/>
              </a:lnSpc>
              <a:buFont typeface="Arial" panose="020B0604020202020204" pitchFamily="34" charset="0"/>
              <a:buChar char="•"/>
            </a:pPr>
            <a:r>
              <a:rPr lang="en-AU" sz="1800" b="0" i="0" dirty="0">
                <a:effectLst/>
                <a:latin typeface="+mn-lt"/>
              </a:rPr>
              <a:t>Tokelau ✓</a:t>
            </a:r>
          </a:p>
          <a:p>
            <a:pPr marL="342900" lvl="0" indent="-342900" fontAlgn="t">
              <a:lnSpc>
                <a:spcPct val="100000"/>
              </a:lnSpc>
              <a:buFont typeface="Arial" panose="020B0604020202020204" pitchFamily="34" charset="0"/>
              <a:buChar char="•"/>
            </a:pPr>
            <a:r>
              <a:rPr lang="en-AU" sz="1800" b="0" i="0" dirty="0">
                <a:effectLst/>
                <a:latin typeface="+mn-lt"/>
              </a:rPr>
              <a:t>Northern French Polynesia ✓</a:t>
            </a:r>
          </a:p>
          <a:p>
            <a:pPr marL="342900" lvl="0" indent="-342900" fontAlgn="t">
              <a:lnSpc>
                <a:spcPct val="100000"/>
              </a:lnSpc>
              <a:buFont typeface="Arial" panose="020B0604020202020204" pitchFamily="34" charset="0"/>
              <a:buChar char="•"/>
            </a:pPr>
            <a:r>
              <a:rPr lang="en-AU" sz="1800" b="0" i="0" dirty="0">
                <a:effectLst/>
                <a:latin typeface="+mn-lt"/>
              </a:rPr>
              <a:t>Southern Line Islands (Kiribati) ✓</a:t>
            </a:r>
          </a:p>
          <a:p>
            <a:pPr marL="342900" lvl="0" indent="-342900" fontAlgn="t">
              <a:lnSpc>
                <a:spcPct val="100000"/>
              </a:lnSpc>
              <a:buFont typeface="Arial" panose="020B0604020202020204" pitchFamily="34" charset="0"/>
              <a:buChar char="•"/>
            </a:pPr>
            <a:r>
              <a:rPr lang="en-AU" sz="1800" b="0" i="0" dirty="0">
                <a:effectLst/>
                <a:latin typeface="+mn-lt"/>
              </a:rPr>
              <a:t>Cook Islands ✓/~ (generally dry, but more mixed than forecast in places)</a:t>
            </a:r>
            <a:endParaRPr lang="en-AU" sz="1800" b="0" i="0" dirty="0">
              <a:effectLst/>
              <a:latin typeface="Segoe UI" panose="020B0502040204020203" pitchFamily="34" charset="0"/>
            </a:endParaRPr>
          </a:p>
        </p:txBody>
      </p:sp>
      <p:sp>
        <p:nvSpPr>
          <p:cNvPr id="12" name="TextBox 11">
            <a:extLst>
              <a:ext uri="{FF2B5EF4-FFF2-40B4-BE49-F238E27FC236}">
                <a16:creationId xmlns:a16="http://schemas.microsoft.com/office/drawing/2014/main" id="{257148D4-2AAC-344C-BECA-68A8986684B0}"/>
              </a:ext>
            </a:extLst>
          </p:cNvPr>
          <p:cNvSpPr txBox="1"/>
          <p:nvPr/>
        </p:nvSpPr>
        <p:spPr>
          <a:xfrm>
            <a:off x="6934200" y="6148451"/>
            <a:ext cx="9144000" cy="2585323"/>
          </a:xfrm>
          <a:prstGeom prst="rect">
            <a:avLst/>
          </a:prstGeom>
          <a:noFill/>
        </p:spPr>
        <p:txBody>
          <a:bodyPr wrap="square">
            <a:spAutoFit/>
          </a:bodyPr>
          <a:lstStyle/>
          <a:p>
            <a:pPr fontAlgn="t">
              <a:lnSpc>
                <a:spcPct val="100000"/>
              </a:lnSpc>
              <a:buNone/>
            </a:pPr>
            <a:r>
              <a:rPr lang="en-AU" sz="1800" b="1" i="0" dirty="0">
                <a:effectLst/>
                <a:latin typeface="+mn-lt"/>
              </a:rPr>
              <a:t>Wet forecast regions</a:t>
            </a:r>
          </a:p>
          <a:p>
            <a:pPr marL="342900" lvl="0" indent="-342900" fontAlgn="t">
              <a:lnSpc>
                <a:spcPct val="100000"/>
              </a:lnSpc>
              <a:buFont typeface="Arial" panose="020B0604020202020204" pitchFamily="34" charset="0"/>
              <a:buChar char="•"/>
            </a:pPr>
            <a:r>
              <a:rPr lang="en-AU" sz="1800" b="0" i="0" dirty="0">
                <a:effectLst/>
                <a:latin typeface="+mn-lt"/>
              </a:rPr>
              <a:t>Eastern FSM ✓</a:t>
            </a:r>
          </a:p>
          <a:p>
            <a:pPr marL="342900" lvl="0" indent="-342900" fontAlgn="t">
              <a:lnSpc>
                <a:spcPct val="100000"/>
              </a:lnSpc>
              <a:buFont typeface="Arial" panose="020B0604020202020204" pitchFamily="34" charset="0"/>
              <a:buChar char="•"/>
            </a:pPr>
            <a:r>
              <a:rPr lang="en-AU" sz="1800" b="0" i="0" dirty="0">
                <a:effectLst/>
                <a:latin typeface="+mn-lt"/>
              </a:rPr>
              <a:t>Nauru ✓</a:t>
            </a:r>
          </a:p>
          <a:p>
            <a:pPr marL="342900" lvl="0" indent="-342900" fontAlgn="t">
              <a:lnSpc>
                <a:spcPct val="100000"/>
              </a:lnSpc>
              <a:buFont typeface="Arial" panose="020B0604020202020204" pitchFamily="34" charset="0"/>
              <a:buChar char="•"/>
            </a:pPr>
            <a:r>
              <a:rPr lang="en-AU" sz="1800" b="0" i="0" dirty="0">
                <a:effectLst/>
                <a:latin typeface="+mn-lt"/>
              </a:rPr>
              <a:t>Gilbert Islands (Kiribati) ✓</a:t>
            </a:r>
          </a:p>
          <a:p>
            <a:pPr marL="342900" lvl="0" indent="-342900" fontAlgn="t">
              <a:lnSpc>
                <a:spcPct val="100000"/>
              </a:lnSpc>
              <a:buFont typeface="Arial" panose="020B0604020202020204" pitchFamily="34" charset="0"/>
              <a:buChar char="•"/>
            </a:pPr>
            <a:r>
              <a:rPr lang="en-AU" sz="1800" b="0" i="0" dirty="0">
                <a:effectLst/>
                <a:latin typeface="+mn-lt"/>
              </a:rPr>
              <a:t>Marshall Islands ✓/~</a:t>
            </a:r>
          </a:p>
          <a:p>
            <a:pPr marL="342900" lvl="0" indent="-342900" fontAlgn="t">
              <a:lnSpc>
                <a:spcPct val="100000"/>
              </a:lnSpc>
              <a:buFont typeface="Arial" panose="020B0604020202020204" pitchFamily="34" charset="0"/>
              <a:buChar char="•"/>
            </a:pPr>
            <a:r>
              <a:rPr lang="en-AU" sz="1800" b="0" i="0" dirty="0">
                <a:effectLst/>
                <a:latin typeface="+mn-lt"/>
              </a:rPr>
              <a:t>Equatorial central Pacific wet belt ✓</a:t>
            </a:r>
          </a:p>
          <a:p>
            <a:pPr marL="342900" lvl="0" indent="-342900" fontAlgn="t">
              <a:lnSpc>
                <a:spcPct val="100000"/>
              </a:lnSpc>
              <a:buFont typeface="Arial" panose="020B0604020202020204" pitchFamily="34" charset="0"/>
              <a:buChar char="•"/>
            </a:pPr>
            <a:r>
              <a:rPr lang="en-AU" sz="1800" b="0" i="0" dirty="0">
                <a:effectLst/>
                <a:latin typeface="+mn-lt"/>
              </a:rPr>
              <a:t>Western FSM ~</a:t>
            </a:r>
          </a:p>
          <a:p>
            <a:pPr marL="342900" lvl="0" indent="-342900" fontAlgn="t">
              <a:lnSpc>
                <a:spcPct val="100000"/>
              </a:lnSpc>
              <a:buFont typeface="Arial" panose="020B0604020202020204" pitchFamily="34" charset="0"/>
              <a:buChar char="•"/>
            </a:pPr>
            <a:r>
              <a:rPr lang="en-AU" sz="1800" b="0" i="0" dirty="0">
                <a:effectLst/>
                <a:latin typeface="+mn-lt"/>
              </a:rPr>
              <a:t>Northern RMI ~</a:t>
            </a:r>
          </a:p>
          <a:p>
            <a:pPr marL="342900" lvl="0" indent="-342900" fontAlgn="t">
              <a:lnSpc>
                <a:spcPct val="100000"/>
              </a:lnSpc>
              <a:buFont typeface="Arial" panose="020B0604020202020204" pitchFamily="34" charset="0"/>
              <a:buChar char="•"/>
            </a:pPr>
            <a:r>
              <a:rPr lang="en-AU" sz="1800" b="0" i="0" dirty="0">
                <a:effectLst/>
                <a:latin typeface="+mn-lt"/>
              </a:rPr>
              <a:t>CNMI / Guam ✗</a:t>
            </a:r>
            <a:endParaRPr lang="en-AU" sz="1800" b="0" i="0" dirty="0">
              <a:effectLst/>
              <a:latin typeface="Segoe UI" panose="020B0502040204020203" pitchFamily="34" charset="0"/>
            </a:endParaRPr>
          </a:p>
        </p:txBody>
      </p:sp>
      <p:sp>
        <p:nvSpPr>
          <p:cNvPr id="14" name="TextBox 13">
            <a:extLst>
              <a:ext uri="{FF2B5EF4-FFF2-40B4-BE49-F238E27FC236}">
                <a16:creationId xmlns:a16="http://schemas.microsoft.com/office/drawing/2014/main" id="{3DA600BC-041B-9E12-29D8-B67F2ACA9BED}"/>
              </a:ext>
            </a:extLst>
          </p:cNvPr>
          <p:cNvSpPr txBox="1"/>
          <p:nvPr/>
        </p:nvSpPr>
        <p:spPr>
          <a:xfrm>
            <a:off x="12505523" y="6148451"/>
            <a:ext cx="4706954" cy="1754326"/>
          </a:xfrm>
          <a:prstGeom prst="rect">
            <a:avLst/>
          </a:prstGeom>
          <a:noFill/>
        </p:spPr>
        <p:txBody>
          <a:bodyPr wrap="square">
            <a:spAutoFit/>
          </a:bodyPr>
          <a:lstStyle/>
          <a:p>
            <a:pPr fontAlgn="t">
              <a:lnSpc>
                <a:spcPct val="100000"/>
              </a:lnSpc>
              <a:buNone/>
            </a:pPr>
            <a:r>
              <a:rPr lang="en-AU" sz="1800" b="1" i="0" dirty="0">
                <a:effectLst/>
                <a:latin typeface="+mn-lt"/>
              </a:rPr>
              <a:t>Near-normal forecast regions</a:t>
            </a:r>
          </a:p>
          <a:p>
            <a:pPr marL="342900" lvl="0" indent="-342900" fontAlgn="t">
              <a:lnSpc>
                <a:spcPct val="100000"/>
              </a:lnSpc>
              <a:buFont typeface="Arial" panose="020B0604020202020204" pitchFamily="34" charset="0"/>
              <a:buChar char="•"/>
            </a:pPr>
            <a:r>
              <a:rPr lang="en-AU" sz="1800" b="0" i="0" dirty="0">
                <a:effectLst/>
                <a:latin typeface="+mn-lt"/>
              </a:rPr>
              <a:t>Central Line Islands ✓</a:t>
            </a:r>
          </a:p>
          <a:p>
            <a:pPr marL="342900" lvl="0" indent="-342900" fontAlgn="t">
              <a:lnSpc>
                <a:spcPct val="100000"/>
              </a:lnSpc>
              <a:buFont typeface="Arial" panose="020B0604020202020204" pitchFamily="34" charset="0"/>
              <a:buChar char="•"/>
            </a:pPr>
            <a:r>
              <a:rPr lang="en-AU" sz="1800" b="0" i="0" dirty="0">
                <a:effectLst/>
                <a:latin typeface="+mn-lt"/>
              </a:rPr>
              <a:t>New Caledonia ✗</a:t>
            </a:r>
          </a:p>
          <a:p>
            <a:pPr marL="342900" lvl="0" indent="-342900" fontAlgn="t">
              <a:lnSpc>
                <a:spcPct val="100000"/>
              </a:lnSpc>
              <a:buFont typeface="Arial" panose="020B0604020202020204" pitchFamily="34" charset="0"/>
              <a:buChar char="•"/>
            </a:pPr>
            <a:r>
              <a:rPr lang="en-AU" sz="1800" b="0" i="0" dirty="0">
                <a:effectLst/>
                <a:latin typeface="+mn-lt"/>
              </a:rPr>
              <a:t>Vanuatu ✗</a:t>
            </a:r>
          </a:p>
          <a:p>
            <a:pPr marL="342900" lvl="0" indent="-342900" fontAlgn="t">
              <a:lnSpc>
                <a:spcPct val="100000"/>
              </a:lnSpc>
              <a:buFont typeface="Arial" panose="020B0604020202020204" pitchFamily="34" charset="0"/>
              <a:buChar char="•"/>
            </a:pPr>
            <a:r>
              <a:rPr lang="en-AU" sz="1800" b="0" i="0" dirty="0">
                <a:effectLst/>
                <a:latin typeface="+mn-lt"/>
              </a:rPr>
              <a:t>Solomon Islands ✗</a:t>
            </a:r>
          </a:p>
          <a:p>
            <a:pPr marL="342900" lvl="0" indent="-342900" fontAlgn="t">
              <a:lnSpc>
                <a:spcPct val="100000"/>
              </a:lnSpc>
              <a:buFont typeface="Arial" panose="020B0604020202020204" pitchFamily="34" charset="0"/>
              <a:buChar char="•"/>
            </a:pPr>
            <a:r>
              <a:rPr lang="en-AU" sz="1800" b="0" i="0" dirty="0">
                <a:effectLst/>
                <a:latin typeface="+mn-lt"/>
              </a:rPr>
              <a:t>Eastern PNG EEZ / Bismarck Sea ✗</a:t>
            </a:r>
            <a:endParaRPr lang="en-AU" sz="1800" b="0" i="0" dirty="0">
              <a:effectLst/>
              <a:latin typeface="Segoe UI" panose="020B0502040204020203" pitchFamily="34" charset="0"/>
            </a:endParaRPr>
          </a:p>
        </p:txBody>
      </p:sp>
      <p:sp>
        <p:nvSpPr>
          <p:cNvPr id="16" name="TextBox 15">
            <a:extLst>
              <a:ext uri="{FF2B5EF4-FFF2-40B4-BE49-F238E27FC236}">
                <a16:creationId xmlns:a16="http://schemas.microsoft.com/office/drawing/2014/main" id="{827E86B2-A7AB-A7D6-293E-53194F55979A}"/>
              </a:ext>
            </a:extLst>
          </p:cNvPr>
          <p:cNvSpPr txBox="1"/>
          <p:nvPr/>
        </p:nvSpPr>
        <p:spPr>
          <a:xfrm>
            <a:off x="4419600" y="9421587"/>
            <a:ext cx="9144000" cy="369332"/>
          </a:xfrm>
          <a:prstGeom prst="rect">
            <a:avLst/>
          </a:prstGeom>
          <a:noFill/>
        </p:spPr>
        <p:txBody>
          <a:bodyPr wrap="square">
            <a:spAutoFit/>
          </a:bodyPr>
          <a:lstStyle/>
          <a:p>
            <a:pPr fontAlgn="t">
              <a:lnSpc>
                <a:spcPct val="100000"/>
              </a:lnSpc>
              <a:buNone/>
            </a:pPr>
            <a:r>
              <a:rPr lang="en-AU" sz="1800" b="0" i="0" dirty="0">
                <a:effectLst/>
                <a:latin typeface="+mn-lt"/>
              </a:rPr>
              <a:t>The forecast captured the </a:t>
            </a:r>
            <a:r>
              <a:rPr lang="en-AU" sz="1800" b="1" i="0" dirty="0">
                <a:effectLst/>
                <a:latin typeface="+mn-lt"/>
              </a:rPr>
              <a:t>dry side of the ENSO pattern much better than the wet side</a:t>
            </a:r>
            <a:r>
              <a:rPr lang="en-AU" sz="1800" b="0" i="0" dirty="0">
                <a:effectLst/>
                <a:latin typeface="+mn-lt"/>
              </a:rPr>
              <a:t>.</a:t>
            </a:r>
            <a:endParaRPr lang="en-AU" sz="1800" b="0" i="0" dirty="0">
              <a:effectLst/>
              <a:latin typeface="Segoe UI" panose="020B0502040204020203" pitchFamily="34" charset="0"/>
            </a:endParaRPr>
          </a:p>
        </p:txBody>
      </p:sp>
    </p:spTree>
    <p:extLst>
      <p:ext uri="{BB962C8B-B14F-4D97-AF65-F5344CB8AC3E}">
        <p14:creationId xmlns:p14="http://schemas.microsoft.com/office/powerpoint/2010/main" val="1038350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E1EE2-5E43-6557-9633-218A2F55D0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63BCDE-F10E-A031-A815-9F001398F0A7}"/>
              </a:ext>
            </a:extLst>
          </p:cNvPr>
          <p:cNvSpPr txBox="1"/>
          <p:nvPr/>
        </p:nvSpPr>
        <p:spPr>
          <a:xfrm>
            <a:off x="1143000" y="280002"/>
            <a:ext cx="15925800" cy="1013098"/>
          </a:xfrm>
          <a:prstGeom prst="rect">
            <a:avLst/>
          </a:prstGeom>
        </p:spPr>
        <p:txBody>
          <a:bodyPr wrap="square" lIns="0" tIns="0" rIns="0" bIns="0" rtlCol="0" anchor="t">
            <a:spAutoFit/>
          </a:bodyPr>
          <a:lstStyle/>
          <a:p>
            <a:pPr algn="l">
              <a:lnSpc>
                <a:spcPts val="7887"/>
              </a:lnSpc>
            </a:pPr>
            <a:r>
              <a:rPr lang="en-US" sz="6600" b="1" dirty="0">
                <a:solidFill>
                  <a:srgbClr val="0892CD"/>
                </a:solidFill>
                <a:latin typeface="Roboto Bold"/>
                <a:ea typeface="Roboto Bold"/>
                <a:cs typeface="Roboto Bold"/>
                <a:sym typeface="Roboto Bold"/>
              </a:rPr>
              <a:t>May to July node lead forecast outcomes</a:t>
            </a:r>
          </a:p>
        </p:txBody>
      </p:sp>
      <p:pic>
        <p:nvPicPr>
          <p:cNvPr id="8" name="Picture 2">
            <a:extLst>
              <a:ext uri="{FF2B5EF4-FFF2-40B4-BE49-F238E27FC236}">
                <a16:creationId xmlns:a16="http://schemas.microsoft.com/office/drawing/2014/main" id="{6306E98B-CEBF-5112-F0AA-B3892942B88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24778" y="1181100"/>
            <a:ext cx="6517814" cy="49018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2D200058-E389-D4AF-C51E-E124F042822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865150" y="1403799"/>
            <a:ext cx="6822649" cy="44255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D10E001-2758-EBEB-2DD1-3BF5F6C8B7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9400" y="6418328"/>
            <a:ext cx="4728340" cy="3166355"/>
          </a:xfrm>
          <a:prstGeom prst="rect">
            <a:avLst/>
          </a:prstGeom>
        </p:spPr>
      </p:pic>
      <p:sp>
        <p:nvSpPr>
          <p:cNvPr id="14" name="TextBox 13">
            <a:extLst>
              <a:ext uri="{FF2B5EF4-FFF2-40B4-BE49-F238E27FC236}">
                <a16:creationId xmlns:a16="http://schemas.microsoft.com/office/drawing/2014/main" id="{CD22FCFE-EE6C-F69D-EC54-A098C57E0F51}"/>
              </a:ext>
            </a:extLst>
          </p:cNvPr>
          <p:cNvSpPr txBox="1"/>
          <p:nvPr/>
        </p:nvSpPr>
        <p:spPr>
          <a:xfrm>
            <a:off x="402771" y="6405628"/>
            <a:ext cx="5838373" cy="2862322"/>
          </a:xfrm>
          <a:prstGeom prst="rect">
            <a:avLst/>
          </a:prstGeom>
          <a:noFill/>
        </p:spPr>
        <p:txBody>
          <a:bodyPr wrap="square" rtlCol="0">
            <a:spAutoFit/>
          </a:bodyPr>
          <a:lstStyle/>
          <a:p>
            <a:r>
              <a:rPr lang="en-AU" dirty="0"/>
              <a:t>Overlapping Misses: </a:t>
            </a:r>
          </a:p>
          <a:p>
            <a:pPr marL="342900" lvl="0" indent="-342900" fontAlgn="t">
              <a:lnSpc>
                <a:spcPct val="100000"/>
              </a:lnSpc>
              <a:buFont typeface="Arial" panose="020B0604020202020204" pitchFamily="34" charset="0"/>
              <a:buChar char="•"/>
            </a:pPr>
            <a:r>
              <a:rPr lang="en-AU" b="1" dirty="0"/>
              <a:t>Fiji waters</a:t>
            </a:r>
            <a:r>
              <a:rPr lang="en-AU" dirty="0"/>
              <a:t>, particularly south of Fiji, were more mixed than forecast.</a:t>
            </a:r>
          </a:p>
          <a:p>
            <a:pPr marL="342900" lvl="0" indent="-342900" fontAlgn="t">
              <a:lnSpc>
                <a:spcPct val="100000"/>
              </a:lnSpc>
              <a:buFont typeface="Arial" panose="020B0604020202020204" pitchFamily="34" charset="0"/>
              <a:buChar char="•"/>
            </a:pPr>
            <a:r>
              <a:rPr lang="en-AU" dirty="0"/>
              <a:t>The </a:t>
            </a:r>
            <a:r>
              <a:rPr lang="en-AU" b="1" dirty="0"/>
              <a:t>Tonga dry signal was overestimated</a:t>
            </a:r>
            <a:r>
              <a:rPr lang="en-AU" dirty="0"/>
              <a:t>, with observed rainfall generally closer to normal.</a:t>
            </a:r>
          </a:p>
          <a:p>
            <a:pPr marL="342900" lvl="0" indent="-342900" fontAlgn="t">
              <a:lnSpc>
                <a:spcPct val="100000"/>
              </a:lnSpc>
              <a:buFont typeface="Arial" panose="020B0604020202020204" pitchFamily="34" charset="0"/>
              <a:buChar char="•"/>
            </a:pPr>
            <a:r>
              <a:rPr lang="en-AU" dirty="0"/>
              <a:t>The </a:t>
            </a:r>
            <a:r>
              <a:rPr lang="en-AU" b="1" dirty="0"/>
              <a:t>southern Cook Islands</a:t>
            </a:r>
            <a:r>
              <a:rPr lang="en-AU" dirty="0"/>
              <a:t> were wetter than forecast.</a:t>
            </a:r>
          </a:p>
          <a:p>
            <a:pPr marL="342900" lvl="0" indent="-342900" fontAlgn="t">
              <a:lnSpc>
                <a:spcPct val="100000"/>
              </a:lnSpc>
              <a:buFont typeface="Arial" panose="020B0604020202020204" pitchFamily="34" charset="0"/>
              <a:buChar char="•"/>
            </a:pPr>
            <a:r>
              <a:rPr lang="en-AU" dirty="0"/>
              <a:t>The forecast wet anomaly near </a:t>
            </a:r>
            <a:r>
              <a:rPr lang="en-AU" b="1" dirty="0"/>
              <a:t>Palau</a:t>
            </a:r>
            <a:r>
              <a:rPr lang="en-AU" dirty="0"/>
              <a:t> was displaced too far north.</a:t>
            </a:r>
          </a:p>
          <a:p>
            <a:pPr marL="342900" lvl="0" indent="-342900" fontAlgn="t">
              <a:lnSpc>
                <a:spcPct val="100000"/>
              </a:lnSpc>
              <a:buFont typeface="Arial" panose="020B0604020202020204" pitchFamily="34" charset="0"/>
              <a:buChar char="•"/>
            </a:pPr>
            <a:r>
              <a:rPr lang="en-AU" b="1" dirty="0"/>
              <a:t>Southeastern New Caledonia</a:t>
            </a:r>
            <a:r>
              <a:rPr lang="en-AU" dirty="0"/>
              <a:t> was wetter than forecast.</a:t>
            </a:r>
          </a:p>
          <a:p>
            <a:pPr marL="342900" lvl="0" indent="-342900" fontAlgn="t">
              <a:lnSpc>
                <a:spcPct val="100000"/>
              </a:lnSpc>
              <a:buFont typeface="Arial" panose="020B0604020202020204" pitchFamily="34" charset="0"/>
              <a:buChar char="•"/>
            </a:pPr>
            <a:r>
              <a:rPr lang="en-AU" b="1" dirty="0"/>
              <a:t>Northern Tuvalu</a:t>
            </a:r>
            <a:r>
              <a:rPr lang="en-AU" dirty="0"/>
              <a:t> was drier than forecast.</a:t>
            </a:r>
          </a:p>
        </p:txBody>
      </p:sp>
      <p:sp>
        <p:nvSpPr>
          <p:cNvPr id="16" name="TextBox 15">
            <a:extLst>
              <a:ext uri="{FF2B5EF4-FFF2-40B4-BE49-F238E27FC236}">
                <a16:creationId xmlns:a16="http://schemas.microsoft.com/office/drawing/2014/main" id="{2A6F63D6-D9CE-B39C-4694-563507E9316C}"/>
              </a:ext>
            </a:extLst>
          </p:cNvPr>
          <p:cNvSpPr txBox="1"/>
          <p:nvPr/>
        </p:nvSpPr>
        <p:spPr>
          <a:xfrm>
            <a:off x="11963400" y="6420142"/>
            <a:ext cx="5798457" cy="2308324"/>
          </a:xfrm>
          <a:prstGeom prst="rect">
            <a:avLst/>
          </a:prstGeom>
          <a:noFill/>
        </p:spPr>
        <p:txBody>
          <a:bodyPr wrap="square" rtlCol="0">
            <a:spAutoFit/>
          </a:bodyPr>
          <a:lstStyle/>
          <a:p>
            <a:r>
              <a:rPr lang="en-AU" dirty="0"/>
              <a:t>C3S misses:</a:t>
            </a:r>
          </a:p>
          <a:p>
            <a:pPr marL="285750" indent="-285750" fontAlgn="t">
              <a:lnSpc>
                <a:spcPct val="100000"/>
              </a:lnSpc>
              <a:buFont typeface="Arial" panose="020B0604020202020204" pitchFamily="34" charset="0"/>
              <a:buChar char="•"/>
            </a:pPr>
            <a:r>
              <a:rPr lang="en-AU" dirty="0"/>
              <a:t> Dry conditions extended further east into the </a:t>
            </a:r>
            <a:r>
              <a:rPr lang="en-AU" b="1" dirty="0"/>
              <a:t>eastern PNG EEZ and Solomon Islands</a:t>
            </a:r>
            <a:r>
              <a:rPr lang="en-AU" dirty="0"/>
              <a:t> than forecast.</a:t>
            </a:r>
          </a:p>
          <a:p>
            <a:pPr marL="285750" indent="-285750" fontAlgn="t">
              <a:lnSpc>
                <a:spcPct val="100000"/>
              </a:lnSpc>
              <a:buFont typeface="Arial" panose="020B0604020202020204" pitchFamily="34" charset="0"/>
              <a:buChar char="•"/>
            </a:pPr>
            <a:endParaRPr lang="en-AU" dirty="0"/>
          </a:p>
          <a:p>
            <a:pPr fontAlgn="t">
              <a:lnSpc>
                <a:spcPct val="100000"/>
              </a:lnSpc>
            </a:pPr>
            <a:r>
              <a:rPr lang="en-AU" dirty="0"/>
              <a:t>BoM misses:</a:t>
            </a:r>
          </a:p>
          <a:p>
            <a:pPr marL="285750" indent="-285750" fontAlgn="t">
              <a:buFont typeface="Arial" panose="020B0604020202020204" pitchFamily="34" charset="0"/>
              <a:buChar char="•"/>
            </a:pPr>
            <a:r>
              <a:rPr lang="en-AU" b="1" dirty="0"/>
              <a:t>Eastern Solomon Islands and Northern Fiji</a:t>
            </a:r>
            <a:r>
              <a:rPr lang="en-AU" dirty="0"/>
              <a:t> was drier than forecast.</a:t>
            </a:r>
          </a:p>
          <a:p>
            <a:pPr marL="285750" indent="-285750" fontAlgn="t">
              <a:lnSpc>
                <a:spcPct val="100000"/>
              </a:lnSpc>
              <a:buFont typeface="Arial" panose="020B0604020202020204" pitchFamily="34" charset="0"/>
              <a:buChar char="•"/>
            </a:pPr>
            <a:endParaRPr lang="en-AU" dirty="0"/>
          </a:p>
        </p:txBody>
      </p:sp>
    </p:spTree>
    <p:extLst>
      <p:ext uri="{BB962C8B-B14F-4D97-AF65-F5344CB8AC3E}">
        <p14:creationId xmlns:p14="http://schemas.microsoft.com/office/powerpoint/2010/main" val="92186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CD27-F690-FFEF-57DD-6E77BBD627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42C6C0F-FE17-857C-3B39-4D997DA046A5}"/>
              </a:ext>
            </a:extLst>
          </p:cNvPr>
          <p:cNvSpPr txBox="1"/>
          <p:nvPr/>
        </p:nvSpPr>
        <p:spPr>
          <a:xfrm>
            <a:off x="685800" y="312467"/>
            <a:ext cx="14114446" cy="1013098"/>
          </a:xfrm>
          <a:prstGeom prst="rect">
            <a:avLst/>
          </a:prstGeom>
        </p:spPr>
        <p:txBody>
          <a:bodyPr wrap="square" lIns="0" tIns="0" rIns="0" bIns="0" rtlCol="0" anchor="t">
            <a:spAutoFit/>
          </a:bodyPr>
          <a:lstStyle/>
          <a:p>
            <a:pPr algn="l">
              <a:lnSpc>
                <a:spcPts val="7887"/>
              </a:lnSpc>
            </a:pPr>
            <a:r>
              <a:rPr lang="en-US" sz="6600" b="1" dirty="0">
                <a:solidFill>
                  <a:srgbClr val="0892CD"/>
                </a:solidFill>
                <a:latin typeface="Roboto Bold"/>
                <a:ea typeface="Roboto Bold"/>
                <a:cs typeface="Roboto Bold"/>
                <a:sym typeface="Roboto Bold"/>
              </a:rPr>
              <a:t>August to October rainfall outcomes</a:t>
            </a:r>
          </a:p>
        </p:txBody>
      </p:sp>
      <p:pic>
        <p:nvPicPr>
          <p:cNvPr id="5" name="Picture 2" descr="MME Plot image">
            <a:extLst>
              <a:ext uri="{FF2B5EF4-FFF2-40B4-BE49-F238E27FC236}">
                <a16:creationId xmlns:a16="http://schemas.microsoft.com/office/drawing/2014/main" id="{5450B75C-D80B-A308-679C-9BFAD94AAC3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78039" y="1248091"/>
            <a:ext cx="6502321" cy="549688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8DD9D3F-4A50-3EA0-281F-4AEC51574E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9200" y="1535894"/>
            <a:ext cx="6842622" cy="4582195"/>
          </a:xfrm>
          <a:prstGeom prst="rect">
            <a:avLst/>
          </a:prstGeom>
        </p:spPr>
      </p:pic>
      <p:sp>
        <p:nvSpPr>
          <p:cNvPr id="11" name="TextBox 10">
            <a:extLst>
              <a:ext uri="{FF2B5EF4-FFF2-40B4-BE49-F238E27FC236}">
                <a16:creationId xmlns:a16="http://schemas.microsoft.com/office/drawing/2014/main" id="{312EA0FD-36FE-C67E-A258-18C26755FCE6}"/>
              </a:ext>
            </a:extLst>
          </p:cNvPr>
          <p:cNvSpPr txBox="1"/>
          <p:nvPr/>
        </p:nvSpPr>
        <p:spPr>
          <a:xfrm>
            <a:off x="4281714" y="6744974"/>
            <a:ext cx="9144000" cy="2308324"/>
          </a:xfrm>
          <a:prstGeom prst="rect">
            <a:avLst/>
          </a:prstGeom>
          <a:noFill/>
        </p:spPr>
        <p:txBody>
          <a:bodyPr wrap="square">
            <a:spAutoFit/>
          </a:bodyPr>
          <a:lstStyle/>
          <a:p>
            <a:pPr fontAlgn="t">
              <a:lnSpc>
                <a:spcPct val="100000"/>
              </a:lnSpc>
              <a:buNone/>
            </a:pPr>
            <a:r>
              <a:rPr lang="en-AU" sz="1800" b="1" i="0" dirty="0">
                <a:effectLst/>
                <a:latin typeface="+mn-lt"/>
              </a:rPr>
              <a:t>Dry forecast regions</a:t>
            </a:r>
          </a:p>
          <a:p>
            <a:pPr marL="342900" lvl="0" indent="-342900" fontAlgn="t">
              <a:lnSpc>
                <a:spcPct val="100000"/>
              </a:lnSpc>
              <a:buFont typeface="Arial" panose="020B0604020202020204" pitchFamily="34" charset="0"/>
              <a:buChar char="•"/>
            </a:pPr>
            <a:r>
              <a:rPr lang="en-AU" sz="1800" b="0" i="0" dirty="0">
                <a:effectLst/>
                <a:latin typeface="+mn-lt"/>
              </a:rPr>
              <a:t>PNG ✓</a:t>
            </a:r>
          </a:p>
          <a:p>
            <a:pPr marL="342900" lvl="0" indent="-342900" fontAlgn="t">
              <a:lnSpc>
                <a:spcPct val="100000"/>
              </a:lnSpc>
              <a:buFont typeface="Arial" panose="020B0604020202020204" pitchFamily="34" charset="0"/>
              <a:buChar char="•"/>
            </a:pPr>
            <a:r>
              <a:rPr lang="en-AU" sz="1800" b="0" i="0" dirty="0">
                <a:effectLst/>
                <a:latin typeface="+mn-lt"/>
              </a:rPr>
              <a:t>Samoa ✓</a:t>
            </a:r>
          </a:p>
          <a:p>
            <a:pPr marL="342900" lvl="0" indent="-342900" fontAlgn="t">
              <a:lnSpc>
                <a:spcPct val="100000"/>
              </a:lnSpc>
              <a:buFont typeface="Arial" panose="020B0604020202020204" pitchFamily="34" charset="0"/>
              <a:buChar char="•"/>
            </a:pPr>
            <a:r>
              <a:rPr lang="en-AU" sz="1800" b="0" i="0" dirty="0">
                <a:effectLst/>
                <a:latin typeface="+mn-lt"/>
              </a:rPr>
              <a:t>American Samoa ✓</a:t>
            </a:r>
          </a:p>
          <a:p>
            <a:pPr marL="342900" lvl="0" indent="-342900" fontAlgn="t">
              <a:lnSpc>
                <a:spcPct val="100000"/>
              </a:lnSpc>
              <a:buFont typeface="Arial" panose="020B0604020202020204" pitchFamily="34" charset="0"/>
              <a:buChar char="•"/>
            </a:pPr>
            <a:r>
              <a:rPr lang="en-AU" sz="1800" b="0" i="0" dirty="0">
                <a:effectLst/>
                <a:latin typeface="+mn-lt"/>
              </a:rPr>
              <a:t>Tonga ✓</a:t>
            </a:r>
          </a:p>
          <a:p>
            <a:pPr marL="342900" lvl="0" indent="-342900" fontAlgn="t">
              <a:lnSpc>
                <a:spcPct val="100000"/>
              </a:lnSpc>
              <a:buFont typeface="Arial" panose="020B0604020202020204" pitchFamily="34" charset="0"/>
              <a:buChar char="•"/>
            </a:pPr>
            <a:r>
              <a:rPr lang="en-AU" sz="1800" b="0" i="0" dirty="0">
                <a:effectLst/>
                <a:latin typeface="+mn-lt"/>
              </a:rPr>
              <a:t>Niue ✓</a:t>
            </a:r>
          </a:p>
          <a:p>
            <a:pPr marL="342900" lvl="0" indent="-342900" fontAlgn="t">
              <a:lnSpc>
                <a:spcPct val="100000"/>
              </a:lnSpc>
              <a:buFont typeface="Arial" panose="020B0604020202020204" pitchFamily="34" charset="0"/>
              <a:buChar char="•"/>
            </a:pPr>
            <a:r>
              <a:rPr lang="en-AU" sz="1800" b="0" i="0" dirty="0">
                <a:effectLst/>
                <a:latin typeface="+mn-lt"/>
              </a:rPr>
              <a:t>Tokelau ✓</a:t>
            </a:r>
          </a:p>
          <a:p>
            <a:pPr marL="342900" lvl="0" indent="-342900" fontAlgn="t">
              <a:lnSpc>
                <a:spcPct val="100000"/>
              </a:lnSpc>
              <a:buFont typeface="Arial" panose="020B0604020202020204" pitchFamily="34" charset="0"/>
              <a:buChar char="•"/>
            </a:pPr>
            <a:r>
              <a:rPr lang="en-AU" sz="1800" b="0" i="0" dirty="0">
                <a:effectLst/>
                <a:latin typeface="+mn-lt"/>
              </a:rPr>
              <a:t>French Polynesia ✓</a:t>
            </a:r>
            <a:endParaRPr lang="en-AU" sz="1800" b="0" i="0" dirty="0">
              <a:effectLst/>
              <a:latin typeface="Segoe UI" panose="020B0502040204020203" pitchFamily="34" charset="0"/>
            </a:endParaRPr>
          </a:p>
        </p:txBody>
      </p:sp>
      <p:sp>
        <p:nvSpPr>
          <p:cNvPr id="13" name="TextBox 12">
            <a:extLst>
              <a:ext uri="{FF2B5EF4-FFF2-40B4-BE49-F238E27FC236}">
                <a16:creationId xmlns:a16="http://schemas.microsoft.com/office/drawing/2014/main" id="{AE387548-3420-177A-D92B-2D46C62B3117}"/>
              </a:ext>
            </a:extLst>
          </p:cNvPr>
          <p:cNvSpPr txBox="1"/>
          <p:nvPr/>
        </p:nvSpPr>
        <p:spPr>
          <a:xfrm>
            <a:off x="9136743" y="6744974"/>
            <a:ext cx="9144000" cy="1754326"/>
          </a:xfrm>
          <a:prstGeom prst="rect">
            <a:avLst/>
          </a:prstGeom>
          <a:noFill/>
        </p:spPr>
        <p:txBody>
          <a:bodyPr wrap="square">
            <a:spAutoFit/>
          </a:bodyPr>
          <a:lstStyle/>
          <a:p>
            <a:pPr fontAlgn="t">
              <a:lnSpc>
                <a:spcPct val="100000"/>
              </a:lnSpc>
              <a:buNone/>
            </a:pPr>
            <a:r>
              <a:rPr lang="en-AU" sz="1800" b="1" i="0" dirty="0">
                <a:effectLst/>
                <a:latin typeface="+mn-lt"/>
              </a:rPr>
              <a:t>Wet forecast regions</a:t>
            </a:r>
          </a:p>
          <a:p>
            <a:pPr marL="342900" lvl="0" indent="-342900" fontAlgn="t">
              <a:lnSpc>
                <a:spcPct val="100000"/>
              </a:lnSpc>
              <a:buFont typeface="Arial" panose="020B0604020202020204" pitchFamily="34" charset="0"/>
              <a:buChar char="•"/>
            </a:pPr>
            <a:r>
              <a:rPr lang="en-AU" sz="1800" b="0" i="0" dirty="0">
                <a:effectLst/>
                <a:latin typeface="+mn-lt"/>
              </a:rPr>
              <a:t>FSM ~</a:t>
            </a:r>
          </a:p>
          <a:p>
            <a:pPr marL="342900" lvl="0" indent="-342900" fontAlgn="t">
              <a:lnSpc>
                <a:spcPct val="100000"/>
              </a:lnSpc>
              <a:buFont typeface="Arial" panose="020B0604020202020204" pitchFamily="34" charset="0"/>
              <a:buChar char="•"/>
            </a:pPr>
            <a:r>
              <a:rPr lang="en-AU" sz="1800" b="0" i="0" dirty="0">
                <a:effectLst/>
                <a:latin typeface="+mn-lt"/>
              </a:rPr>
              <a:t>RMI </a:t>
            </a:r>
            <a:r>
              <a:rPr lang="en-AU" dirty="0"/>
              <a:t>✓</a:t>
            </a:r>
            <a:endParaRPr lang="en-AU" sz="1800" b="0" i="0" dirty="0">
              <a:effectLst/>
              <a:latin typeface="+mn-lt"/>
            </a:endParaRPr>
          </a:p>
          <a:p>
            <a:pPr marL="342900" lvl="0" indent="-342900" fontAlgn="t">
              <a:lnSpc>
                <a:spcPct val="100000"/>
              </a:lnSpc>
              <a:buFont typeface="Arial" panose="020B0604020202020204" pitchFamily="34" charset="0"/>
              <a:buChar char="•"/>
            </a:pPr>
            <a:r>
              <a:rPr lang="en-AU" sz="1800" b="0" i="0" dirty="0">
                <a:effectLst/>
                <a:latin typeface="+mn-lt"/>
              </a:rPr>
              <a:t>Nauru ✗</a:t>
            </a:r>
          </a:p>
          <a:p>
            <a:pPr marL="342900" lvl="0" indent="-342900" fontAlgn="t">
              <a:lnSpc>
                <a:spcPct val="100000"/>
              </a:lnSpc>
              <a:buFont typeface="Arial" panose="020B0604020202020204" pitchFamily="34" charset="0"/>
              <a:buChar char="•"/>
            </a:pPr>
            <a:r>
              <a:rPr lang="en-AU" sz="1800" b="0" i="0" dirty="0">
                <a:effectLst/>
                <a:latin typeface="+mn-lt"/>
              </a:rPr>
              <a:t>Tuvalu ✗</a:t>
            </a:r>
          </a:p>
          <a:p>
            <a:pPr marL="342900" lvl="0" indent="-342900" fontAlgn="t">
              <a:lnSpc>
                <a:spcPct val="100000"/>
              </a:lnSpc>
              <a:buFont typeface="Arial" panose="020B0604020202020204" pitchFamily="34" charset="0"/>
              <a:buChar char="•"/>
            </a:pPr>
            <a:r>
              <a:rPr lang="en-AU" sz="1800" b="0" i="0" dirty="0">
                <a:effectLst/>
                <a:latin typeface="+mn-lt"/>
              </a:rPr>
              <a:t>Solomon Islands ✗</a:t>
            </a:r>
          </a:p>
        </p:txBody>
      </p:sp>
      <p:sp>
        <p:nvSpPr>
          <p:cNvPr id="15" name="TextBox 14">
            <a:extLst>
              <a:ext uri="{FF2B5EF4-FFF2-40B4-BE49-F238E27FC236}">
                <a16:creationId xmlns:a16="http://schemas.microsoft.com/office/drawing/2014/main" id="{9104B921-D843-9746-63C6-776D6A2E45F7}"/>
              </a:ext>
            </a:extLst>
          </p:cNvPr>
          <p:cNvSpPr txBox="1"/>
          <p:nvPr/>
        </p:nvSpPr>
        <p:spPr>
          <a:xfrm>
            <a:off x="4267200" y="9310851"/>
            <a:ext cx="9144000" cy="369332"/>
          </a:xfrm>
          <a:prstGeom prst="rect">
            <a:avLst/>
          </a:prstGeom>
          <a:noFill/>
        </p:spPr>
        <p:txBody>
          <a:bodyPr wrap="square">
            <a:spAutoFit/>
          </a:bodyPr>
          <a:lstStyle/>
          <a:p>
            <a:pPr fontAlgn="t">
              <a:lnSpc>
                <a:spcPct val="100000"/>
              </a:lnSpc>
              <a:buNone/>
            </a:pPr>
            <a:r>
              <a:rPr lang="en-AU" sz="1800" b="0" i="0" dirty="0">
                <a:effectLst/>
                <a:latin typeface="+mn-lt"/>
              </a:rPr>
              <a:t>The forecast captured the </a:t>
            </a:r>
            <a:r>
              <a:rPr lang="en-AU" sz="1800" b="1" i="0" dirty="0">
                <a:effectLst/>
                <a:latin typeface="+mn-lt"/>
              </a:rPr>
              <a:t>dry side of the ENSO pattern much better than the wet side</a:t>
            </a:r>
            <a:r>
              <a:rPr lang="en-AU" sz="1800" b="0" i="0" dirty="0">
                <a:effectLst/>
                <a:latin typeface="+mn-lt"/>
              </a:rPr>
              <a:t>.</a:t>
            </a:r>
            <a:endParaRPr lang="en-AU" sz="1800" b="0" i="0" dirty="0">
              <a:effectLst/>
              <a:latin typeface="Segoe UI" panose="020B0502040204020203" pitchFamily="34" charset="0"/>
            </a:endParaRPr>
          </a:p>
        </p:txBody>
      </p:sp>
    </p:spTree>
    <p:extLst>
      <p:ext uri="{BB962C8B-B14F-4D97-AF65-F5344CB8AC3E}">
        <p14:creationId xmlns:p14="http://schemas.microsoft.com/office/powerpoint/2010/main" val="1089070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ME Plot image">
            <a:extLst>
              <a:ext uri="{FF2B5EF4-FFF2-40B4-BE49-F238E27FC236}">
                <a16:creationId xmlns:a16="http://schemas.microsoft.com/office/drawing/2014/main" id="{83FF0744-F8A0-1880-0C9F-E2DF380B7EBF}"/>
              </a:ext>
            </a:extLst>
          </p:cNvPr>
          <p:cNvPicPr>
            <a:picLocks noChangeAspect="1"/>
          </p:cNvPicPr>
          <p:nvPr/>
        </p:nvPicPr>
        <p:blipFill>
          <a:blip r:embed="rId2"/>
          <a:stretch>
            <a:fillRect/>
          </a:stretch>
        </p:blipFill>
        <p:spPr>
          <a:xfrm>
            <a:off x="1752600" y="1257300"/>
            <a:ext cx="5307361" cy="5091092"/>
          </a:xfrm>
          <a:prstGeom prst="rect">
            <a:avLst/>
          </a:prstGeom>
        </p:spPr>
      </p:pic>
      <p:sp>
        <p:nvSpPr>
          <p:cNvPr id="3" name="TextBox 2">
            <a:extLst>
              <a:ext uri="{FF2B5EF4-FFF2-40B4-BE49-F238E27FC236}">
                <a16:creationId xmlns:a16="http://schemas.microsoft.com/office/drawing/2014/main" id="{F279B29A-4A50-7AE8-4187-7B2B60E3C028}"/>
              </a:ext>
            </a:extLst>
          </p:cNvPr>
          <p:cNvSpPr txBox="1"/>
          <p:nvPr/>
        </p:nvSpPr>
        <p:spPr>
          <a:xfrm>
            <a:off x="533400" y="377383"/>
            <a:ext cx="16687800" cy="1013098"/>
          </a:xfrm>
          <a:prstGeom prst="rect">
            <a:avLst/>
          </a:prstGeom>
        </p:spPr>
        <p:txBody>
          <a:bodyPr wrap="square" lIns="0" tIns="0" rIns="0" bIns="0" rtlCol="0" anchor="t">
            <a:spAutoFit/>
          </a:bodyPr>
          <a:lstStyle/>
          <a:p>
            <a:pPr algn="l">
              <a:lnSpc>
                <a:spcPts val="7887"/>
              </a:lnSpc>
            </a:pPr>
            <a:r>
              <a:rPr lang="en-US" sz="6600" b="1" dirty="0">
                <a:solidFill>
                  <a:srgbClr val="0892CD"/>
                </a:solidFill>
                <a:latin typeface="Roboto Bold"/>
                <a:ea typeface="Roboto Bold"/>
                <a:cs typeface="Roboto Bold"/>
                <a:sym typeface="Roboto Bold"/>
              </a:rPr>
              <a:t>May to July air temperature outcomes</a:t>
            </a:r>
          </a:p>
        </p:txBody>
      </p:sp>
      <p:sp>
        <p:nvSpPr>
          <p:cNvPr id="8" name="TextBox 11">
            <a:extLst>
              <a:ext uri="{FF2B5EF4-FFF2-40B4-BE49-F238E27FC236}">
                <a16:creationId xmlns:a16="http://schemas.microsoft.com/office/drawing/2014/main" id="{B8A63194-22FA-5129-34E5-5C55FAC26AD5}"/>
              </a:ext>
            </a:extLst>
          </p:cNvPr>
          <p:cNvSpPr txBox="1"/>
          <p:nvPr/>
        </p:nvSpPr>
        <p:spPr>
          <a:xfrm>
            <a:off x="7946153" y="3858997"/>
            <a:ext cx="17178494" cy="2830327"/>
          </a:xfrm>
          <a:prstGeom prst="rect">
            <a:avLst/>
          </a:prstGeom>
        </p:spPr>
        <p:txBody>
          <a:bodyPr wrap="square" lIns="0" tIns="0" rIns="0" bIns="0" rtlCol="0" anchor="t">
            <a:spAutoFit/>
          </a:bodyPr>
          <a:lstStyle/>
          <a:p>
            <a:pPr fontAlgn="t">
              <a:lnSpc>
                <a:spcPct val="100000"/>
              </a:lnSpc>
              <a:buNone/>
            </a:pPr>
            <a:r>
              <a:rPr lang="en-AU" b="1" dirty="0"/>
              <a:t>Warm forecast regions:		</a:t>
            </a:r>
            <a:endParaRPr lang="en-AU" dirty="0"/>
          </a:p>
          <a:p>
            <a:pPr marL="342900" lvl="0" indent="-342900" fontAlgn="t">
              <a:lnSpc>
                <a:spcPct val="100000"/>
              </a:lnSpc>
              <a:buFont typeface="Arial" panose="020B0604020202020204" pitchFamily="34" charset="0"/>
              <a:buChar char="•"/>
            </a:pPr>
            <a:r>
              <a:rPr lang="en-AU" dirty="0"/>
              <a:t>PNG ✓</a:t>
            </a:r>
          </a:p>
          <a:p>
            <a:pPr marL="342900" lvl="0" indent="-342900" fontAlgn="t">
              <a:lnSpc>
                <a:spcPct val="100000"/>
              </a:lnSpc>
              <a:buFont typeface="Arial" panose="020B0604020202020204" pitchFamily="34" charset="0"/>
              <a:buChar char="•"/>
            </a:pPr>
            <a:r>
              <a:rPr lang="en-AU" dirty="0"/>
              <a:t>Tonga ✓</a:t>
            </a:r>
          </a:p>
          <a:p>
            <a:pPr marL="342900" lvl="0" indent="-342900" fontAlgn="t">
              <a:lnSpc>
                <a:spcPct val="100000"/>
              </a:lnSpc>
              <a:buFont typeface="Arial" panose="020B0604020202020204" pitchFamily="34" charset="0"/>
              <a:buChar char="•"/>
            </a:pPr>
            <a:r>
              <a:rPr lang="en-AU" dirty="0"/>
              <a:t>Samoa ✓</a:t>
            </a:r>
          </a:p>
          <a:p>
            <a:pPr marL="342900" lvl="0" indent="-342900" fontAlgn="t">
              <a:lnSpc>
                <a:spcPct val="100000"/>
              </a:lnSpc>
              <a:buFont typeface="Arial" panose="020B0604020202020204" pitchFamily="34" charset="0"/>
              <a:buChar char="•"/>
            </a:pPr>
            <a:r>
              <a:rPr lang="en-AU" dirty="0"/>
              <a:t>American Samoa ✓</a:t>
            </a:r>
          </a:p>
          <a:p>
            <a:pPr marL="342900" lvl="0" indent="-342900" fontAlgn="t">
              <a:lnSpc>
                <a:spcPct val="100000"/>
              </a:lnSpc>
              <a:buFont typeface="Arial" panose="020B0604020202020204" pitchFamily="34" charset="0"/>
              <a:buChar char="•"/>
            </a:pPr>
            <a:r>
              <a:rPr lang="en-AU" dirty="0"/>
              <a:t>FSM ✓</a:t>
            </a:r>
          </a:p>
          <a:p>
            <a:pPr marL="342900" lvl="0" indent="-342900" fontAlgn="t">
              <a:lnSpc>
                <a:spcPct val="100000"/>
              </a:lnSpc>
              <a:buFont typeface="Arial" panose="020B0604020202020204" pitchFamily="34" charset="0"/>
              <a:buChar char="•"/>
            </a:pPr>
            <a:r>
              <a:rPr lang="en-AU" dirty="0"/>
              <a:t>Nauru ✓</a:t>
            </a:r>
          </a:p>
          <a:p>
            <a:pPr marL="342900" lvl="0" indent="-342900" fontAlgn="t">
              <a:lnSpc>
                <a:spcPct val="100000"/>
              </a:lnSpc>
              <a:buFont typeface="Arial" panose="020B0604020202020204" pitchFamily="34" charset="0"/>
              <a:buChar char="•"/>
            </a:pPr>
            <a:r>
              <a:rPr lang="en-AU" dirty="0"/>
              <a:t>Marshall Islands ✓</a:t>
            </a:r>
          </a:p>
          <a:p>
            <a:pPr marL="342900" lvl="0" indent="-342900" fontAlgn="t">
              <a:lnSpc>
                <a:spcPct val="100000"/>
              </a:lnSpc>
              <a:buFont typeface="Arial" panose="020B0604020202020204" pitchFamily="34" charset="0"/>
              <a:buChar char="•"/>
            </a:pPr>
            <a:r>
              <a:rPr lang="en-AU" dirty="0"/>
              <a:t>Kiribati ✓</a:t>
            </a:r>
          </a:p>
          <a:p>
            <a:pPr marL="342900" indent="-342900" algn="l">
              <a:lnSpc>
                <a:spcPts val="2947"/>
              </a:lnSpc>
              <a:buFont typeface="Arial" panose="020B0604020202020204" pitchFamily="34" charset="0"/>
              <a:buChar char="•"/>
            </a:pPr>
            <a:endParaRPr lang="en-US" sz="2000" dirty="0">
              <a:solidFill>
                <a:srgbClr val="000000"/>
              </a:solidFill>
              <a:latin typeface="Lato 1"/>
              <a:ea typeface="Lato 1"/>
              <a:cs typeface="Lato 1"/>
              <a:sym typeface="Lato 1"/>
            </a:endParaRPr>
          </a:p>
        </p:txBody>
      </p:sp>
      <p:pic>
        <p:nvPicPr>
          <p:cNvPr id="9" name="Picture 8">
            <a:extLst>
              <a:ext uri="{FF2B5EF4-FFF2-40B4-BE49-F238E27FC236}">
                <a16:creationId xmlns:a16="http://schemas.microsoft.com/office/drawing/2014/main" id="{AE1E2C1D-2F8C-9B9F-4907-10BF33581444}"/>
              </a:ext>
            </a:extLst>
          </p:cNvPr>
          <p:cNvPicPr>
            <a:picLocks noChangeAspect="1"/>
          </p:cNvPicPr>
          <p:nvPr/>
        </p:nvPicPr>
        <p:blipFill>
          <a:blip r:embed="rId3"/>
          <a:stretch>
            <a:fillRect/>
          </a:stretch>
        </p:blipFill>
        <p:spPr>
          <a:xfrm>
            <a:off x="1752600" y="5863783"/>
            <a:ext cx="5234081" cy="4308917"/>
          </a:xfrm>
          <a:prstGeom prst="rect">
            <a:avLst/>
          </a:prstGeom>
        </p:spPr>
      </p:pic>
      <p:sp>
        <p:nvSpPr>
          <p:cNvPr id="6" name="TextBox 5">
            <a:extLst>
              <a:ext uri="{FF2B5EF4-FFF2-40B4-BE49-F238E27FC236}">
                <a16:creationId xmlns:a16="http://schemas.microsoft.com/office/drawing/2014/main" id="{782D6FAE-8931-39F3-0C6A-12190CB10596}"/>
              </a:ext>
            </a:extLst>
          </p:cNvPr>
          <p:cNvSpPr txBox="1"/>
          <p:nvPr/>
        </p:nvSpPr>
        <p:spPr>
          <a:xfrm>
            <a:off x="10668000" y="3839170"/>
            <a:ext cx="13389428" cy="2862322"/>
          </a:xfrm>
          <a:prstGeom prst="rect">
            <a:avLst/>
          </a:prstGeom>
          <a:noFill/>
        </p:spPr>
        <p:txBody>
          <a:bodyPr wrap="square">
            <a:spAutoFit/>
          </a:bodyPr>
          <a:lstStyle/>
          <a:p>
            <a:r>
              <a:rPr lang="en-AU" b="1" dirty="0"/>
              <a:t>Near-normal</a:t>
            </a:r>
            <a:r>
              <a:rPr lang="en-AU" sz="1800" b="1" dirty="0"/>
              <a:t> forecast regions:</a:t>
            </a:r>
          </a:p>
          <a:p>
            <a:pPr marL="285750" indent="-285750">
              <a:buFont typeface="Arial" panose="020B0604020202020204" pitchFamily="34" charset="0"/>
              <a:buChar char="•"/>
            </a:pPr>
            <a:r>
              <a:rPr lang="en-AU" dirty="0"/>
              <a:t>Solomon Islands ✓</a:t>
            </a:r>
          </a:p>
          <a:p>
            <a:pPr marL="285750" indent="-285750">
              <a:buFont typeface="Arial" panose="020B0604020202020204" pitchFamily="34" charset="0"/>
              <a:buChar char="•"/>
            </a:pPr>
            <a:r>
              <a:rPr lang="en-AU" dirty="0"/>
              <a:t>Vanuatu ✓</a:t>
            </a:r>
          </a:p>
          <a:p>
            <a:pPr marL="285750" indent="-285750">
              <a:buFont typeface="Arial" panose="020B0604020202020204" pitchFamily="34" charset="0"/>
              <a:buChar char="•"/>
            </a:pPr>
            <a:r>
              <a:rPr lang="en-AU" dirty="0"/>
              <a:t>New Caledonia ✓</a:t>
            </a:r>
          </a:p>
          <a:p>
            <a:pPr marL="342900" lvl="0" indent="-342900" fontAlgn="t">
              <a:lnSpc>
                <a:spcPct val="100000"/>
              </a:lnSpc>
              <a:buFont typeface="Arial" panose="020B0604020202020204" pitchFamily="34" charset="0"/>
              <a:buChar char="•"/>
            </a:pPr>
            <a:r>
              <a:rPr lang="en-AU" dirty="0"/>
              <a:t>Fiji ✓</a:t>
            </a:r>
          </a:p>
          <a:p>
            <a:pPr marL="342900" lvl="0" indent="-342900" fontAlgn="t">
              <a:lnSpc>
                <a:spcPct val="100000"/>
              </a:lnSpc>
              <a:buFont typeface="Arial" panose="020B0604020202020204" pitchFamily="34" charset="0"/>
              <a:buChar char="•"/>
            </a:pPr>
            <a:r>
              <a:rPr lang="en-AU" dirty="0"/>
              <a:t>Niue ✗</a:t>
            </a:r>
          </a:p>
          <a:p>
            <a:pPr marL="342900" lvl="0" indent="-342900" fontAlgn="t">
              <a:lnSpc>
                <a:spcPct val="100000"/>
              </a:lnSpc>
              <a:buFont typeface="Arial" panose="020B0604020202020204" pitchFamily="34" charset="0"/>
              <a:buChar char="•"/>
            </a:pPr>
            <a:r>
              <a:rPr lang="en-AU" dirty="0"/>
              <a:t>Southern Tonga ✗</a:t>
            </a:r>
          </a:p>
          <a:p>
            <a:pPr marL="342900" lvl="0" indent="-342900" fontAlgn="t">
              <a:lnSpc>
                <a:spcPct val="100000"/>
              </a:lnSpc>
              <a:buFont typeface="Arial" panose="020B0604020202020204" pitchFamily="34" charset="0"/>
              <a:buChar char="•"/>
            </a:pPr>
            <a:r>
              <a:rPr lang="en-AU" dirty="0"/>
              <a:t>Southern Cook Islands ✗</a:t>
            </a:r>
          </a:p>
          <a:p>
            <a:pPr marL="342900" lvl="0" indent="-342900" fontAlgn="t">
              <a:lnSpc>
                <a:spcPct val="100000"/>
              </a:lnSpc>
              <a:buFont typeface="Arial" panose="020B0604020202020204" pitchFamily="34" charset="0"/>
              <a:buChar char="•"/>
            </a:pPr>
            <a:r>
              <a:rPr lang="en-AU" dirty="0"/>
              <a:t>Southern French Polynesia ✗</a:t>
            </a:r>
          </a:p>
          <a:p>
            <a:endParaRPr lang="en-AU" dirty="0"/>
          </a:p>
        </p:txBody>
      </p:sp>
      <p:sp>
        <p:nvSpPr>
          <p:cNvPr id="10" name="TextBox 9">
            <a:extLst>
              <a:ext uri="{FF2B5EF4-FFF2-40B4-BE49-F238E27FC236}">
                <a16:creationId xmlns:a16="http://schemas.microsoft.com/office/drawing/2014/main" id="{AEB8DE0C-B6C3-4C72-240E-AF64380F5BA6}"/>
              </a:ext>
            </a:extLst>
          </p:cNvPr>
          <p:cNvSpPr txBox="1"/>
          <p:nvPr/>
        </p:nvSpPr>
        <p:spPr>
          <a:xfrm>
            <a:off x="13944600" y="3858997"/>
            <a:ext cx="3657600" cy="1477328"/>
          </a:xfrm>
          <a:prstGeom prst="rect">
            <a:avLst/>
          </a:prstGeom>
          <a:noFill/>
        </p:spPr>
        <p:txBody>
          <a:bodyPr wrap="square">
            <a:spAutoFit/>
          </a:bodyPr>
          <a:lstStyle/>
          <a:p>
            <a:r>
              <a:rPr lang="en-AU" b="1" dirty="0"/>
              <a:t>Cool</a:t>
            </a:r>
            <a:r>
              <a:rPr lang="en-AU" sz="1800" b="1" dirty="0"/>
              <a:t> forecast regions:</a:t>
            </a:r>
          </a:p>
          <a:p>
            <a:pPr marL="342900" lvl="0" indent="-342900" fontAlgn="t">
              <a:lnSpc>
                <a:spcPct val="100000"/>
              </a:lnSpc>
              <a:buFont typeface="Arial" panose="020B0604020202020204" pitchFamily="34" charset="0"/>
              <a:buChar char="•"/>
            </a:pPr>
            <a:r>
              <a:rPr lang="en-AU" dirty="0"/>
              <a:t>North Pacific subtropics ✗</a:t>
            </a:r>
          </a:p>
          <a:p>
            <a:pPr marL="342900" lvl="0" indent="-342900" fontAlgn="t">
              <a:lnSpc>
                <a:spcPct val="100000"/>
              </a:lnSpc>
              <a:buFont typeface="Arial" panose="020B0604020202020204" pitchFamily="34" charset="0"/>
              <a:buChar char="•"/>
            </a:pPr>
            <a:endParaRPr lang="en-AU" dirty="0"/>
          </a:p>
          <a:p>
            <a:pPr marL="285750" indent="-285750">
              <a:buFont typeface="Arial" panose="020B0604020202020204" pitchFamily="34" charset="0"/>
              <a:buChar char="•"/>
            </a:pPr>
            <a:endParaRPr lang="en-AU" dirty="0"/>
          </a:p>
          <a:p>
            <a:endParaRPr lang="en-AU" dirty="0"/>
          </a:p>
        </p:txBody>
      </p:sp>
    </p:spTree>
    <p:extLst>
      <p:ext uri="{BB962C8B-B14F-4D97-AF65-F5344CB8AC3E}">
        <p14:creationId xmlns:p14="http://schemas.microsoft.com/office/powerpoint/2010/main" val="42417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E18F9-43F6-C2AB-5F36-4C7700507C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11A224-D6A0-0FB8-2DB9-EE21172D5672}"/>
              </a:ext>
            </a:extLst>
          </p:cNvPr>
          <p:cNvSpPr txBox="1"/>
          <p:nvPr/>
        </p:nvSpPr>
        <p:spPr>
          <a:xfrm>
            <a:off x="533400" y="377383"/>
            <a:ext cx="17178494" cy="1013098"/>
          </a:xfrm>
          <a:prstGeom prst="rect">
            <a:avLst/>
          </a:prstGeom>
        </p:spPr>
        <p:txBody>
          <a:bodyPr wrap="square" lIns="0" tIns="0" rIns="0" bIns="0" rtlCol="0" anchor="t">
            <a:spAutoFit/>
          </a:bodyPr>
          <a:lstStyle/>
          <a:p>
            <a:pPr algn="l">
              <a:lnSpc>
                <a:spcPts val="7887"/>
              </a:lnSpc>
            </a:pPr>
            <a:r>
              <a:rPr lang="en-US" sz="6600" b="1" dirty="0">
                <a:solidFill>
                  <a:srgbClr val="0892CD"/>
                </a:solidFill>
                <a:latin typeface="Roboto Bold"/>
                <a:ea typeface="Roboto Bold"/>
                <a:cs typeface="Roboto Bold"/>
                <a:sym typeface="Roboto Bold"/>
              </a:rPr>
              <a:t>July to September air temperature outcomes</a:t>
            </a:r>
          </a:p>
        </p:txBody>
      </p:sp>
      <p:sp>
        <p:nvSpPr>
          <p:cNvPr id="8" name="TextBox 11">
            <a:extLst>
              <a:ext uri="{FF2B5EF4-FFF2-40B4-BE49-F238E27FC236}">
                <a16:creationId xmlns:a16="http://schemas.microsoft.com/office/drawing/2014/main" id="{205C7FE9-F991-D289-CF69-979B31E4822E}"/>
              </a:ext>
            </a:extLst>
          </p:cNvPr>
          <p:cNvSpPr txBox="1"/>
          <p:nvPr/>
        </p:nvSpPr>
        <p:spPr>
          <a:xfrm>
            <a:off x="7946153" y="3858997"/>
            <a:ext cx="17178494" cy="2830327"/>
          </a:xfrm>
          <a:prstGeom prst="rect">
            <a:avLst/>
          </a:prstGeom>
        </p:spPr>
        <p:txBody>
          <a:bodyPr wrap="square" lIns="0" tIns="0" rIns="0" bIns="0" rtlCol="0" anchor="t">
            <a:spAutoFit/>
          </a:bodyPr>
          <a:lstStyle/>
          <a:p>
            <a:pPr fontAlgn="t">
              <a:lnSpc>
                <a:spcPct val="100000"/>
              </a:lnSpc>
              <a:buNone/>
            </a:pPr>
            <a:r>
              <a:rPr lang="en-AU" b="1" dirty="0"/>
              <a:t>Warm forecast regions:		</a:t>
            </a:r>
            <a:endParaRPr lang="en-AU" dirty="0"/>
          </a:p>
          <a:p>
            <a:pPr marL="342900" lvl="0" indent="-342900" fontAlgn="t">
              <a:lnSpc>
                <a:spcPct val="100000"/>
              </a:lnSpc>
              <a:buFont typeface="Arial" panose="020B0604020202020204" pitchFamily="34" charset="0"/>
              <a:buChar char="•"/>
            </a:pPr>
            <a:r>
              <a:rPr lang="en-AU" dirty="0"/>
              <a:t>PNG ✓</a:t>
            </a:r>
          </a:p>
          <a:p>
            <a:pPr marL="342900" lvl="0" indent="-342900" fontAlgn="t">
              <a:lnSpc>
                <a:spcPct val="100000"/>
              </a:lnSpc>
              <a:buFont typeface="Arial" panose="020B0604020202020204" pitchFamily="34" charset="0"/>
              <a:buChar char="•"/>
            </a:pPr>
            <a:r>
              <a:rPr lang="en-AU" dirty="0"/>
              <a:t>Samoa ✓</a:t>
            </a:r>
          </a:p>
          <a:p>
            <a:pPr marL="342900" lvl="0" indent="-342900" fontAlgn="t">
              <a:lnSpc>
                <a:spcPct val="100000"/>
              </a:lnSpc>
              <a:buFont typeface="Arial" panose="020B0604020202020204" pitchFamily="34" charset="0"/>
              <a:buChar char="•"/>
            </a:pPr>
            <a:r>
              <a:rPr lang="en-AU" dirty="0"/>
              <a:t>American Samoa ✓</a:t>
            </a:r>
          </a:p>
          <a:p>
            <a:pPr marL="342900" lvl="0" indent="-342900" fontAlgn="t">
              <a:lnSpc>
                <a:spcPct val="100000"/>
              </a:lnSpc>
              <a:buFont typeface="Arial" panose="020B0604020202020204" pitchFamily="34" charset="0"/>
              <a:buChar char="•"/>
            </a:pPr>
            <a:r>
              <a:rPr lang="en-AU" dirty="0"/>
              <a:t>Tokelau ✓</a:t>
            </a:r>
          </a:p>
          <a:p>
            <a:pPr marL="342900" lvl="0" indent="-342900" fontAlgn="t">
              <a:lnSpc>
                <a:spcPct val="100000"/>
              </a:lnSpc>
              <a:buFont typeface="Arial" panose="020B0604020202020204" pitchFamily="34" charset="0"/>
              <a:buChar char="•"/>
            </a:pPr>
            <a:r>
              <a:rPr lang="en-AU" dirty="0"/>
              <a:t>FSM ✓</a:t>
            </a:r>
          </a:p>
          <a:p>
            <a:pPr marL="342900" lvl="0" indent="-342900" fontAlgn="t">
              <a:lnSpc>
                <a:spcPct val="100000"/>
              </a:lnSpc>
              <a:buFont typeface="Arial" panose="020B0604020202020204" pitchFamily="34" charset="0"/>
              <a:buChar char="•"/>
            </a:pPr>
            <a:r>
              <a:rPr lang="en-AU" dirty="0"/>
              <a:t>Nauru ✓</a:t>
            </a:r>
          </a:p>
          <a:p>
            <a:pPr marL="342900" lvl="0" indent="-342900" fontAlgn="t">
              <a:lnSpc>
                <a:spcPct val="100000"/>
              </a:lnSpc>
              <a:buFont typeface="Arial" panose="020B0604020202020204" pitchFamily="34" charset="0"/>
              <a:buChar char="•"/>
            </a:pPr>
            <a:r>
              <a:rPr lang="en-AU" dirty="0"/>
              <a:t>Marshall Islands ✓</a:t>
            </a:r>
          </a:p>
          <a:p>
            <a:pPr marL="342900" lvl="0" indent="-342900" fontAlgn="t">
              <a:lnSpc>
                <a:spcPct val="100000"/>
              </a:lnSpc>
              <a:buFont typeface="Arial" panose="020B0604020202020204" pitchFamily="34" charset="0"/>
              <a:buChar char="•"/>
            </a:pPr>
            <a:r>
              <a:rPr lang="en-AU" dirty="0"/>
              <a:t>Kiribati ✓</a:t>
            </a:r>
          </a:p>
          <a:p>
            <a:pPr marL="342900" indent="-342900" algn="l">
              <a:lnSpc>
                <a:spcPts val="2947"/>
              </a:lnSpc>
              <a:buFont typeface="Arial" panose="020B0604020202020204" pitchFamily="34" charset="0"/>
              <a:buChar char="•"/>
            </a:pPr>
            <a:endParaRPr lang="en-US" sz="2000" dirty="0">
              <a:solidFill>
                <a:srgbClr val="000000"/>
              </a:solidFill>
              <a:latin typeface="Lato 1"/>
              <a:ea typeface="Lato 1"/>
              <a:cs typeface="Lato 1"/>
              <a:sym typeface="Lato 1"/>
            </a:endParaRPr>
          </a:p>
        </p:txBody>
      </p:sp>
      <p:sp>
        <p:nvSpPr>
          <p:cNvPr id="6" name="TextBox 5">
            <a:extLst>
              <a:ext uri="{FF2B5EF4-FFF2-40B4-BE49-F238E27FC236}">
                <a16:creationId xmlns:a16="http://schemas.microsoft.com/office/drawing/2014/main" id="{3D5E7480-8F22-DAA1-D817-90D7B3E09F24}"/>
              </a:ext>
            </a:extLst>
          </p:cNvPr>
          <p:cNvSpPr txBox="1"/>
          <p:nvPr/>
        </p:nvSpPr>
        <p:spPr>
          <a:xfrm>
            <a:off x="10668000" y="3839170"/>
            <a:ext cx="13389428" cy="2031325"/>
          </a:xfrm>
          <a:prstGeom prst="rect">
            <a:avLst/>
          </a:prstGeom>
          <a:noFill/>
        </p:spPr>
        <p:txBody>
          <a:bodyPr wrap="square">
            <a:spAutoFit/>
          </a:bodyPr>
          <a:lstStyle/>
          <a:p>
            <a:r>
              <a:rPr lang="en-AU" b="1" dirty="0"/>
              <a:t>Near-normal</a:t>
            </a:r>
            <a:r>
              <a:rPr lang="en-AU" sz="1800" b="1" dirty="0"/>
              <a:t> forecast regions:</a:t>
            </a:r>
          </a:p>
          <a:p>
            <a:pPr marL="285750" indent="-285750">
              <a:buFont typeface="Arial" panose="020B0604020202020204" pitchFamily="34" charset="0"/>
              <a:buChar char="•"/>
            </a:pPr>
            <a:r>
              <a:rPr lang="en-AU" dirty="0"/>
              <a:t>Solomon Islands ~</a:t>
            </a:r>
          </a:p>
          <a:p>
            <a:pPr marL="285750" indent="-285750">
              <a:buFont typeface="Arial" panose="020B0604020202020204" pitchFamily="34" charset="0"/>
              <a:buChar char="•"/>
            </a:pPr>
            <a:r>
              <a:rPr lang="en-AU" dirty="0"/>
              <a:t>Vanuatu ✗</a:t>
            </a:r>
          </a:p>
          <a:p>
            <a:pPr marL="285750" indent="-285750">
              <a:buFont typeface="Arial" panose="020B0604020202020204" pitchFamily="34" charset="0"/>
              <a:buChar char="•"/>
            </a:pPr>
            <a:r>
              <a:rPr lang="en-AU" dirty="0"/>
              <a:t>New Caledonia ~</a:t>
            </a:r>
          </a:p>
          <a:p>
            <a:pPr marL="342900" lvl="0" indent="-342900" fontAlgn="t">
              <a:lnSpc>
                <a:spcPct val="100000"/>
              </a:lnSpc>
              <a:buFont typeface="Arial" panose="020B0604020202020204" pitchFamily="34" charset="0"/>
              <a:buChar char="•"/>
            </a:pPr>
            <a:r>
              <a:rPr lang="en-AU" dirty="0"/>
              <a:t>Fiji ~</a:t>
            </a:r>
          </a:p>
          <a:p>
            <a:pPr marL="342900" lvl="0" indent="-342900" fontAlgn="t">
              <a:lnSpc>
                <a:spcPct val="100000"/>
              </a:lnSpc>
              <a:buFont typeface="Arial" panose="020B0604020202020204" pitchFamily="34" charset="0"/>
              <a:buChar char="•"/>
            </a:pPr>
            <a:r>
              <a:rPr lang="en-AU" dirty="0"/>
              <a:t>Tonga ~</a:t>
            </a:r>
          </a:p>
          <a:p>
            <a:endParaRPr lang="en-AU" dirty="0"/>
          </a:p>
        </p:txBody>
      </p:sp>
      <p:sp>
        <p:nvSpPr>
          <p:cNvPr id="10" name="TextBox 9">
            <a:extLst>
              <a:ext uri="{FF2B5EF4-FFF2-40B4-BE49-F238E27FC236}">
                <a16:creationId xmlns:a16="http://schemas.microsoft.com/office/drawing/2014/main" id="{4665C1C3-8B56-F311-7FAC-C3FC5F678437}"/>
              </a:ext>
            </a:extLst>
          </p:cNvPr>
          <p:cNvSpPr txBox="1"/>
          <p:nvPr/>
        </p:nvSpPr>
        <p:spPr>
          <a:xfrm>
            <a:off x="13944600" y="3858997"/>
            <a:ext cx="3657600" cy="2308324"/>
          </a:xfrm>
          <a:prstGeom prst="rect">
            <a:avLst/>
          </a:prstGeom>
          <a:noFill/>
        </p:spPr>
        <p:txBody>
          <a:bodyPr wrap="square">
            <a:spAutoFit/>
          </a:bodyPr>
          <a:lstStyle/>
          <a:p>
            <a:r>
              <a:rPr lang="en-AU" b="1" dirty="0"/>
              <a:t>Cool</a:t>
            </a:r>
            <a:r>
              <a:rPr lang="en-AU" sz="1800" b="1" dirty="0"/>
              <a:t> forecast regions:</a:t>
            </a:r>
          </a:p>
          <a:p>
            <a:pPr marL="342900" lvl="0" indent="-342900" fontAlgn="t">
              <a:lnSpc>
                <a:spcPct val="100000"/>
              </a:lnSpc>
              <a:buFont typeface="Arial" panose="020B0604020202020204" pitchFamily="34" charset="0"/>
              <a:buChar char="•"/>
            </a:pPr>
            <a:r>
              <a:rPr lang="en-AU" dirty="0"/>
              <a:t>Niue ✓</a:t>
            </a:r>
          </a:p>
          <a:p>
            <a:pPr marL="342900" lvl="0" indent="-342900" fontAlgn="t">
              <a:lnSpc>
                <a:spcPct val="100000"/>
              </a:lnSpc>
              <a:buFont typeface="Arial" panose="020B0604020202020204" pitchFamily="34" charset="0"/>
              <a:buChar char="•"/>
            </a:pPr>
            <a:r>
              <a:rPr lang="en-AU" dirty="0"/>
              <a:t>Southern Cook Islands ✓</a:t>
            </a:r>
          </a:p>
          <a:p>
            <a:pPr marL="342900" lvl="0" indent="-342900" fontAlgn="t">
              <a:lnSpc>
                <a:spcPct val="100000"/>
              </a:lnSpc>
              <a:buFont typeface="Arial" panose="020B0604020202020204" pitchFamily="34" charset="0"/>
              <a:buChar char="•"/>
            </a:pPr>
            <a:r>
              <a:rPr lang="en-AU" dirty="0"/>
              <a:t>French Polynesia ✓</a:t>
            </a:r>
          </a:p>
          <a:p>
            <a:pPr marL="342900" lvl="0" indent="-342900" fontAlgn="t">
              <a:lnSpc>
                <a:spcPct val="100000"/>
              </a:lnSpc>
              <a:buFont typeface="Arial" panose="020B0604020202020204" pitchFamily="34" charset="0"/>
              <a:buChar char="•"/>
            </a:pPr>
            <a:r>
              <a:rPr lang="en-AU" dirty="0"/>
              <a:t>Pitcairn ✓</a:t>
            </a:r>
          </a:p>
          <a:p>
            <a:pPr marL="342900" lvl="0" indent="-342900" fontAlgn="t">
              <a:lnSpc>
                <a:spcPct val="100000"/>
              </a:lnSpc>
              <a:buFont typeface="Arial" panose="020B0604020202020204" pitchFamily="34" charset="0"/>
              <a:buChar char="•"/>
            </a:pPr>
            <a:endParaRPr lang="en-AU" dirty="0"/>
          </a:p>
          <a:p>
            <a:pPr marL="285750" indent="-285750">
              <a:buFont typeface="Arial" panose="020B0604020202020204" pitchFamily="34" charset="0"/>
              <a:buChar char="•"/>
            </a:pPr>
            <a:endParaRPr lang="en-AU" dirty="0"/>
          </a:p>
          <a:p>
            <a:endParaRPr lang="en-AU" dirty="0"/>
          </a:p>
        </p:txBody>
      </p:sp>
      <p:pic>
        <p:nvPicPr>
          <p:cNvPr id="5" name="Picture 4" descr="MME Plot image">
            <a:extLst>
              <a:ext uri="{FF2B5EF4-FFF2-40B4-BE49-F238E27FC236}">
                <a16:creationId xmlns:a16="http://schemas.microsoft.com/office/drawing/2014/main" id="{B40A9703-9259-6C17-5BE5-EBDAA4053039}"/>
              </a:ext>
            </a:extLst>
          </p:cNvPr>
          <p:cNvPicPr>
            <a:picLocks noChangeAspect="1"/>
          </p:cNvPicPr>
          <p:nvPr/>
        </p:nvPicPr>
        <p:blipFill>
          <a:blip r:embed="rId2"/>
          <a:stretch>
            <a:fillRect/>
          </a:stretch>
        </p:blipFill>
        <p:spPr>
          <a:xfrm>
            <a:off x="1640385" y="1390481"/>
            <a:ext cx="5458510" cy="5236082"/>
          </a:xfrm>
          <a:prstGeom prst="rect">
            <a:avLst/>
          </a:prstGeom>
        </p:spPr>
      </p:pic>
      <p:pic>
        <p:nvPicPr>
          <p:cNvPr id="11" name="Picture 10">
            <a:extLst>
              <a:ext uri="{FF2B5EF4-FFF2-40B4-BE49-F238E27FC236}">
                <a16:creationId xmlns:a16="http://schemas.microsoft.com/office/drawing/2014/main" id="{D3ED22B7-4B11-490A-72FC-5D16BE1B2C20}"/>
              </a:ext>
            </a:extLst>
          </p:cNvPr>
          <p:cNvPicPr>
            <a:picLocks noChangeAspect="1"/>
          </p:cNvPicPr>
          <p:nvPr/>
        </p:nvPicPr>
        <p:blipFill>
          <a:blip r:embed="rId3"/>
          <a:stretch>
            <a:fillRect/>
          </a:stretch>
        </p:blipFill>
        <p:spPr>
          <a:xfrm>
            <a:off x="1731656" y="5909129"/>
            <a:ext cx="5275968" cy="4343400"/>
          </a:xfrm>
          <a:prstGeom prst="rect">
            <a:avLst/>
          </a:prstGeom>
        </p:spPr>
      </p:pic>
    </p:spTree>
    <p:extLst>
      <p:ext uri="{BB962C8B-B14F-4D97-AF65-F5344CB8AC3E}">
        <p14:creationId xmlns:p14="http://schemas.microsoft.com/office/powerpoint/2010/main" val="1934400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ME Plot image">
            <a:extLst>
              <a:ext uri="{FF2B5EF4-FFF2-40B4-BE49-F238E27FC236}">
                <a16:creationId xmlns:a16="http://schemas.microsoft.com/office/drawing/2014/main" id="{43D7CB64-56C8-1F44-E47B-ECA8D7F0C565}"/>
              </a:ext>
            </a:extLst>
          </p:cNvPr>
          <p:cNvPicPr>
            <a:picLocks noChangeAspect="1"/>
          </p:cNvPicPr>
          <p:nvPr/>
        </p:nvPicPr>
        <p:blipFill>
          <a:blip r:embed="rId3"/>
          <a:stretch>
            <a:fillRect/>
          </a:stretch>
        </p:blipFill>
        <p:spPr>
          <a:xfrm>
            <a:off x="1245563" y="1295543"/>
            <a:ext cx="5361846" cy="5143357"/>
          </a:xfrm>
          <a:prstGeom prst="rect">
            <a:avLst/>
          </a:prstGeom>
        </p:spPr>
      </p:pic>
      <p:sp>
        <p:nvSpPr>
          <p:cNvPr id="3" name="TextBox 2">
            <a:extLst>
              <a:ext uri="{FF2B5EF4-FFF2-40B4-BE49-F238E27FC236}">
                <a16:creationId xmlns:a16="http://schemas.microsoft.com/office/drawing/2014/main" id="{FF76D71B-F54B-3649-FA52-DAE204A91AD5}"/>
              </a:ext>
            </a:extLst>
          </p:cNvPr>
          <p:cNvSpPr txBox="1"/>
          <p:nvPr/>
        </p:nvSpPr>
        <p:spPr>
          <a:xfrm>
            <a:off x="238836" y="190500"/>
            <a:ext cx="18059400" cy="952184"/>
          </a:xfrm>
          <a:prstGeom prst="rect">
            <a:avLst/>
          </a:prstGeom>
        </p:spPr>
        <p:txBody>
          <a:bodyPr wrap="square" lIns="0" tIns="0" rIns="0" bIns="0" rtlCol="0" anchor="t">
            <a:spAutoFit/>
          </a:bodyPr>
          <a:lstStyle/>
          <a:p>
            <a:pPr algn="l">
              <a:lnSpc>
                <a:spcPts val="7887"/>
              </a:lnSpc>
            </a:pPr>
            <a:r>
              <a:rPr lang="en-US" sz="6000" b="1" dirty="0">
                <a:solidFill>
                  <a:srgbClr val="0892CD"/>
                </a:solidFill>
                <a:latin typeface="Roboto Bold"/>
                <a:ea typeface="Roboto Bold"/>
                <a:cs typeface="Roboto Bold"/>
                <a:sym typeface="Roboto Bold"/>
              </a:rPr>
              <a:t>May to July Mean Sea Level Pressure outcomes</a:t>
            </a:r>
          </a:p>
        </p:txBody>
      </p:sp>
      <p:sp>
        <p:nvSpPr>
          <p:cNvPr id="6" name="TextBox 5">
            <a:extLst>
              <a:ext uri="{FF2B5EF4-FFF2-40B4-BE49-F238E27FC236}">
                <a16:creationId xmlns:a16="http://schemas.microsoft.com/office/drawing/2014/main" id="{B8742B7F-238C-1506-D354-AC5BC5FAE386}"/>
              </a:ext>
            </a:extLst>
          </p:cNvPr>
          <p:cNvSpPr txBox="1"/>
          <p:nvPr/>
        </p:nvSpPr>
        <p:spPr>
          <a:xfrm>
            <a:off x="7693721" y="2327344"/>
            <a:ext cx="9348716" cy="5632311"/>
          </a:xfrm>
          <a:prstGeom prst="rect">
            <a:avLst/>
          </a:prstGeom>
          <a:noFill/>
        </p:spPr>
        <p:txBody>
          <a:bodyPr wrap="square">
            <a:spAutoFit/>
          </a:bodyPr>
          <a:lstStyle/>
          <a:p>
            <a:pPr marL="237488" lvl="1"/>
            <a:r>
              <a:rPr lang="en-AU" sz="1800" b="1" dirty="0">
                <a:solidFill>
                  <a:srgbClr val="000000"/>
                </a:solidFill>
                <a:ea typeface="Lato 1"/>
                <a:cs typeface="Lato 1"/>
                <a:sym typeface="Lato 1"/>
              </a:rPr>
              <a:t>Above normal</a:t>
            </a:r>
            <a:r>
              <a:rPr lang="en-AU" sz="1800" dirty="0">
                <a:solidFill>
                  <a:srgbClr val="000000"/>
                </a:solidFill>
                <a:ea typeface="Lato 1"/>
                <a:cs typeface="Lato 1"/>
                <a:sym typeface="Lato 1"/>
              </a:rPr>
              <a:t> </a:t>
            </a:r>
            <a:r>
              <a:rPr lang="en-AU" sz="1800" dirty="0">
                <a:solidFill>
                  <a:srgbClr val="FF0000"/>
                </a:solidFill>
                <a:ea typeface="Lato 1"/>
                <a:cs typeface="Lato 1"/>
                <a:sym typeface="Lato 1"/>
              </a:rPr>
              <a:t>mean sea level pressure (MSLP) anomalies (higher pressure; stable weather)</a:t>
            </a:r>
            <a:endParaRPr lang="en-AU" b="1" dirty="0">
              <a:solidFill>
                <a:srgbClr val="FF0000"/>
              </a:solidFill>
              <a:ea typeface="Lato 1"/>
              <a:cs typeface="Lato 1"/>
              <a:sym typeface="Lato 1"/>
            </a:endParaRPr>
          </a:p>
          <a:p>
            <a:pPr marL="474975" lvl="1" indent="-237487">
              <a:buFont typeface="Arial"/>
              <a:buChar char="•"/>
            </a:pPr>
            <a:endParaRPr lang="en-AU" b="1" dirty="0">
              <a:solidFill>
                <a:srgbClr val="FF0000"/>
              </a:solidFill>
              <a:ea typeface="Lato 1"/>
              <a:cs typeface="Lato 1"/>
              <a:sym typeface="Lato 1"/>
            </a:endParaRPr>
          </a:p>
          <a:p>
            <a:pPr marL="237488" lvl="1"/>
            <a:r>
              <a:rPr lang="en-AU" sz="1800" b="1" dirty="0">
                <a:solidFill>
                  <a:srgbClr val="000000"/>
                </a:solidFill>
                <a:ea typeface="Lato 1"/>
                <a:cs typeface="Lato 1"/>
                <a:sym typeface="Lato 1"/>
              </a:rPr>
              <a:t>Below normal</a:t>
            </a:r>
            <a:r>
              <a:rPr lang="en-AU" sz="1800" dirty="0">
                <a:solidFill>
                  <a:srgbClr val="0070C0"/>
                </a:solidFill>
                <a:ea typeface="Lato 1"/>
                <a:cs typeface="Lato 1"/>
                <a:sym typeface="Lato 1"/>
              </a:rPr>
              <a:t> mean sea level pressure (MSLP) anomalies (lower pressure; blue) </a:t>
            </a:r>
            <a:r>
              <a:rPr lang="en-AU" sz="1800" dirty="0">
                <a:solidFill>
                  <a:srgbClr val="000000"/>
                </a:solidFill>
                <a:ea typeface="Lato 1"/>
                <a:cs typeface="Lato 1"/>
                <a:sym typeface="Lato 1"/>
              </a:rPr>
              <a:t>associated with converging winds and increased cloudiness.</a:t>
            </a:r>
          </a:p>
          <a:p>
            <a:pPr marL="474975" lvl="1" indent="-237487">
              <a:buFont typeface="Arial"/>
              <a:buChar char="•"/>
            </a:pPr>
            <a:endParaRPr lang="en-AU" dirty="0">
              <a:solidFill>
                <a:srgbClr val="000000"/>
              </a:solidFill>
              <a:ea typeface="Lato 1"/>
              <a:cs typeface="Lato 1"/>
              <a:sym typeface="Lato 1"/>
            </a:endParaRPr>
          </a:p>
          <a:p>
            <a:pPr marL="474975" lvl="1" indent="-237487">
              <a:buFont typeface="Arial"/>
              <a:buChar char="•"/>
            </a:pPr>
            <a:endParaRPr lang="en-AU" sz="1800" dirty="0">
              <a:solidFill>
                <a:srgbClr val="000000"/>
              </a:solidFill>
              <a:ea typeface="Lato 1"/>
              <a:cs typeface="Lato 1"/>
              <a:sym typeface="Lato 1"/>
            </a:endParaRPr>
          </a:p>
          <a:p>
            <a:pPr marL="474975" lvl="1" indent="-237487">
              <a:buFont typeface="Arial"/>
              <a:buChar char="•"/>
            </a:pPr>
            <a:endParaRPr lang="en-AU" dirty="0">
              <a:solidFill>
                <a:srgbClr val="000000"/>
              </a:solidFill>
              <a:ea typeface="Lato 1"/>
              <a:cs typeface="Lato 1"/>
              <a:sym typeface="Lato 1"/>
            </a:endParaRPr>
          </a:p>
          <a:p>
            <a:pPr marL="474975" lvl="1" indent="-237487">
              <a:buFont typeface="Arial"/>
              <a:buChar char="•"/>
            </a:pPr>
            <a:r>
              <a:rPr lang="en-AU" sz="1800" dirty="0">
                <a:solidFill>
                  <a:srgbClr val="000000"/>
                </a:solidFill>
                <a:ea typeface="Lato 1"/>
                <a:cs typeface="Lato 1"/>
                <a:sym typeface="Lato 1"/>
              </a:rPr>
              <a:t>The strongest observed negative anomalies occurred across parts of the subtropical South Pacific whereas the forecast emphasised the equatorial and north-central Pacific.</a:t>
            </a:r>
          </a:p>
          <a:p>
            <a:pPr marL="474975" lvl="1" indent="-237487">
              <a:buFont typeface="Arial"/>
              <a:buChar char="•"/>
            </a:pPr>
            <a:r>
              <a:rPr lang="en-AU" dirty="0"/>
              <a:t>The strong observed positive anomalies around New Zealand and the Tasman Sea are not present in the forecast.</a:t>
            </a:r>
          </a:p>
          <a:p>
            <a:pPr marL="474975" lvl="1" indent="-237487">
              <a:buFont typeface="Arial"/>
              <a:buChar char="•"/>
            </a:pPr>
            <a:endParaRPr lang="en-AU" dirty="0"/>
          </a:p>
          <a:p>
            <a:pPr marL="474975" lvl="1" indent="-237487">
              <a:buFont typeface="Arial"/>
              <a:buChar char="•"/>
            </a:pPr>
            <a:endParaRPr lang="en-AU" dirty="0"/>
          </a:p>
          <a:p>
            <a:pPr marL="474975" lvl="1" indent="-237487">
              <a:buFont typeface="Arial"/>
              <a:buChar char="•"/>
            </a:pPr>
            <a:endParaRPr lang="en-AU" dirty="0"/>
          </a:p>
          <a:p>
            <a:pPr marL="237488" lvl="1"/>
            <a:r>
              <a:rPr lang="en-AU" dirty="0"/>
              <a:t>What does AI say: I'd rate this as </a:t>
            </a:r>
            <a:r>
              <a:rPr lang="en-AU" b="1" dirty="0"/>
              <a:t>a good forecast (around 7–8/10)</a:t>
            </a:r>
            <a:r>
              <a:rPr lang="en-AU" dirty="0"/>
              <a:t>.</a:t>
            </a:r>
          </a:p>
          <a:p>
            <a:pPr marL="237488" lvl="1"/>
            <a:endParaRPr lang="en-AU" dirty="0"/>
          </a:p>
          <a:p>
            <a:pPr marL="237488" lvl="1"/>
            <a:r>
              <a:rPr lang="en-AU" dirty="0"/>
              <a:t>The forecast suggested a stronger equatorial pressure dipole, while observations show a broader, more diffuse pattern extending into the subtropics.</a:t>
            </a:r>
          </a:p>
          <a:p>
            <a:pPr marL="474975" lvl="1" indent="-237487">
              <a:buFont typeface="Arial"/>
              <a:buChar char="•"/>
            </a:pPr>
            <a:endParaRPr lang="en-AU" dirty="0"/>
          </a:p>
          <a:p>
            <a:pPr marL="474975" lvl="1" indent="-237487">
              <a:buFont typeface="Arial"/>
              <a:buChar char="•"/>
            </a:pPr>
            <a:endParaRPr lang="en-AU" sz="1800" dirty="0">
              <a:solidFill>
                <a:srgbClr val="000000"/>
              </a:solidFill>
              <a:latin typeface="Lato 1"/>
              <a:ea typeface="Lato 1"/>
              <a:cs typeface="Lato 1"/>
              <a:sym typeface="Lato 1"/>
            </a:endParaRPr>
          </a:p>
        </p:txBody>
      </p:sp>
      <p:pic>
        <p:nvPicPr>
          <p:cNvPr id="12" name="Picture 11">
            <a:extLst>
              <a:ext uri="{FF2B5EF4-FFF2-40B4-BE49-F238E27FC236}">
                <a16:creationId xmlns:a16="http://schemas.microsoft.com/office/drawing/2014/main" id="{99734191-C445-6D28-E76B-B9AC0198B398}"/>
              </a:ext>
            </a:extLst>
          </p:cNvPr>
          <p:cNvPicPr>
            <a:picLocks noChangeAspect="1"/>
          </p:cNvPicPr>
          <p:nvPr/>
        </p:nvPicPr>
        <p:blipFill>
          <a:blip r:embed="rId4"/>
          <a:stretch>
            <a:fillRect/>
          </a:stretch>
        </p:blipFill>
        <p:spPr>
          <a:xfrm>
            <a:off x="1380781" y="6084020"/>
            <a:ext cx="5105399" cy="4202980"/>
          </a:xfrm>
          <a:prstGeom prst="rect">
            <a:avLst/>
          </a:prstGeom>
        </p:spPr>
      </p:pic>
    </p:spTree>
    <p:extLst>
      <p:ext uri="{BB962C8B-B14F-4D97-AF65-F5344CB8AC3E}">
        <p14:creationId xmlns:p14="http://schemas.microsoft.com/office/powerpoint/2010/main" val="3677106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F270C-3F66-4D75-434B-242682A98CBC}"/>
            </a:ext>
          </a:extLst>
        </p:cNvPr>
        <p:cNvGrpSpPr/>
        <p:nvPr/>
      </p:nvGrpSpPr>
      <p:grpSpPr>
        <a:xfrm>
          <a:off x="0" y="0"/>
          <a:ext cx="0" cy="0"/>
          <a:chOff x="0" y="0"/>
          <a:chExt cx="0" cy="0"/>
        </a:xfrm>
      </p:grpSpPr>
      <p:pic>
        <p:nvPicPr>
          <p:cNvPr id="7" name="Picture 6" descr="MME Plot image">
            <a:extLst>
              <a:ext uri="{FF2B5EF4-FFF2-40B4-BE49-F238E27FC236}">
                <a16:creationId xmlns:a16="http://schemas.microsoft.com/office/drawing/2014/main" id="{1C4D32A8-75CE-5C3B-4EE7-302E5F9752BF}"/>
              </a:ext>
            </a:extLst>
          </p:cNvPr>
          <p:cNvPicPr>
            <a:picLocks noChangeAspect="1"/>
          </p:cNvPicPr>
          <p:nvPr/>
        </p:nvPicPr>
        <p:blipFill>
          <a:blip r:embed="rId3"/>
          <a:stretch>
            <a:fillRect/>
          </a:stretch>
        </p:blipFill>
        <p:spPr>
          <a:xfrm>
            <a:off x="1569168" y="1409700"/>
            <a:ext cx="4984032" cy="4780938"/>
          </a:xfrm>
          <a:prstGeom prst="rect">
            <a:avLst/>
          </a:prstGeom>
        </p:spPr>
      </p:pic>
      <p:sp>
        <p:nvSpPr>
          <p:cNvPr id="3" name="TextBox 2">
            <a:extLst>
              <a:ext uri="{FF2B5EF4-FFF2-40B4-BE49-F238E27FC236}">
                <a16:creationId xmlns:a16="http://schemas.microsoft.com/office/drawing/2014/main" id="{AA32D5D1-5BC9-74BD-4AC9-FAA9D602F907}"/>
              </a:ext>
            </a:extLst>
          </p:cNvPr>
          <p:cNvSpPr txBox="1"/>
          <p:nvPr/>
        </p:nvSpPr>
        <p:spPr>
          <a:xfrm>
            <a:off x="238836" y="343358"/>
            <a:ext cx="18059400" cy="932948"/>
          </a:xfrm>
          <a:prstGeom prst="rect">
            <a:avLst/>
          </a:prstGeom>
        </p:spPr>
        <p:txBody>
          <a:bodyPr wrap="square" lIns="0" tIns="0" rIns="0" bIns="0" rtlCol="0" anchor="t">
            <a:spAutoFit/>
          </a:bodyPr>
          <a:lstStyle/>
          <a:p>
            <a:pPr algn="l">
              <a:lnSpc>
                <a:spcPts val="7887"/>
              </a:lnSpc>
            </a:pPr>
            <a:r>
              <a:rPr lang="en-US" sz="5400" b="1" dirty="0">
                <a:solidFill>
                  <a:srgbClr val="0892CD"/>
                </a:solidFill>
                <a:latin typeface="Roboto Bold"/>
                <a:ea typeface="Roboto Bold"/>
                <a:cs typeface="Roboto Bold"/>
                <a:sym typeface="Roboto Bold"/>
              </a:rPr>
              <a:t>July to September Mean Sea Level Pressure outcomes</a:t>
            </a:r>
          </a:p>
        </p:txBody>
      </p:sp>
      <p:sp>
        <p:nvSpPr>
          <p:cNvPr id="6" name="TextBox 5">
            <a:extLst>
              <a:ext uri="{FF2B5EF4-FFF2-40B4-BE49-F238E27FC236}">
                <a16:creationId xmlns:a16="http://schemas.microsoft.com/office/drawing/2014/main" id="{565D3A1E-97EE-C099-7985-30F73614A584}"/>
              </a:ext>
            </a:extLst>
          </p:cNvPr>
          <p:cNvSpPr txBox="1"/>
          <p:nvPr/>
        </p:nvSpPr>
        <p:spPr>
          <a:xfrm>
            <a:off x="7772400" y="2324100"/>
            <a:ext cx="9348716" cy="5909310"/>
          </a:xfrm>
          <a:prstGeom prst="rect">
            <a:avLst/>
          </a:prstGeom>
          <a:noFill/>
        </p:spPr>
        <p:txBody>
          <a:bodyPr wrap="square">
            <a:spAutoFit/>
          </a:bodyPr>
          <a:lstStyle/>
          <a:p>
            <a:pPr marL="237488" lvl="1"/>
            <a:r>
              <a:rPr lang="en-AU" b="1" dirty="0">
                <a:solidFill>
                  <a:srgbClr val="000000"/>
                </a:solidFill>
                <a:ea typeface="Lato 1"/>
                <a:cs typeface="Lato 1"/>
                <a:sym typeface="Lato 1"/>
              </a:rPr>
              <a:t>Above normal</a:t>
            </a:r>
            <a:r>
              <a:rPr lang="en-AU" dirty="0">
                <a:solidFill>
                  <a:srgbClr val="000000"/>
                </a:solidFill>
                <a:ea typeface="Lato 1"/>
                <a:cs typeface="Lato 1"/>
                <a:sym typeface="Lato 1"/>
              </a:rPr>
              <a:t> </a:t>
            </a:r>
            <a:r>
              <a:rPr lang="en-AU" dirty="0">
                <a:solidFill>
                  <a:srgbClr val="FF0000"/>
                </a:solidFill>
                <a:ea typeface="Lato 1"/>
                <a:cs typeface="Lato 1"/>
                <a:sym typeface="Lato 1"/>
              </a:rPr>
              <a:t>mean sea level pressure (MSLP) anomalies (higher pressure; stable weather)</a:t>
            </a:r>
            <a:endParaRPr lang="en-AU" b="1" dirty="0">
              <a:solidFill>
                <a:srgbClr val="FF0000"/>
              </a:solidFill>
              <a:ea typeface="Lato 1"/>
              <a:cs typeface="Lato 1"/>
              <a:sym typeface="Lato 1"/>
            </a:endParaRPr>
          </a:p>
          <a:p>
            <a:pPr marL="474975" lvl="1" indent="-237487">
              <a:buFont typeface="Arial"/>
              <a:buChar char="•"/>
            </a:pPr>
            <a:endParaRPr lang="en-AU" b="1" dirty="0">
              <a:solidFill>
                <a:srgbClr val="FF0000"/>
              </a:solidFill>
              <a:ea typeface="Lato 1"/>
              <a:cs typeface="Lato 1"/>
              <a:sym typeface="Lato 1"/>
            </a:endParaRPr>
          </a:p>
          <a:p>
            <a:pPr marL="237488" lvl="1"/>
            <a:r>
              <a:rPr lang="en-AU" b="1" dirty="0">
                <a:solidFill>
                  <a:srgbClr val="000000"/>
                </a:solidFill>
                <a:ea typeface="Lato 1"/>
                <a:cs typeface="Lato 1"/>
                <a:sym typeface="Lato 1"/>
              </a:rPr>
              <a:t>Below normal</a:t>
            </a:r>
            <a:r>
              <a:rPr lang="en-AU" dirty="0">
                <a:solidFill>
                  <a:srgbClr val="0070C0"/>
                </a:solidFill>
                <a:ea typeface="Lato 1"/>
                <a:cs typeface="Lato 1"/>
                <a:sym typeface="Lato 1"/>
              </a:rPr>
              <a:t> mean sea level pressure (MSLP) anomalies (lower pressure; blue) </a:t>
            </a:r>
            <a:r>
              <a:rPr lang="en-AU" dirty="0">
                <a:solidFill>
                  <a:srgbClr val="000000"/>
                </a:solidFill>
                <a:ea typeface="Lato 1"/>
                <a:cs typeface="Lato 1"/>
                <a:sym typeface="Lato 1"/>
              </a:rPr>
              <a:t>associated with converging winds and increased cloudiness.</a:t>
            </a:r>
          </a:p>
          <a:p>
            <a:pPr marL="237488" lvl="1"/>
            <a:endParaRPr lang="en-AU" sz="1800" dirty="0">
              <a:solidFill>
                <a:srgbClr val="000000"/>
              </a:solidFill>
              <a:ea typeface="Lato 1"/>
              <a:cs typeface="Lato 1"/>
              <a:sym typeface="Lato 1"/>
            </a:endParaRPr>
          </a:p>
          <a:p>
            <a:pPr marL="237488" lvl="1"/>
            <a:endParaRPr lang="en-AU" sz="1800" dirty="0">
              <a:solidFill>
                <a:srgbClr val="000000"/>
              </a:solidFill>
              <a:ea typeface="Lato 1"/>
              <a:cs typeface="Lato 1"/>
              <a:sym typeface="Lato 1"/>
            </a:endParaRPr>
          </a:p>
          <a:p>
            <a:pPr marL="474975" lvl="1" indent="-237487">
              <a:buFont typeface="Arial"/>
              <a:buChar char="•"/>
            </a:pPr>
            <a:r>
              <a:rPr lang="en-AU" dirty="0">
                <a:solidFill>
                  <a:srgbClr val="000000"/>
                </a:solidFill>
                <a:ea typeface="Lato 1"/>
                <a:cs typeface="Lato 1"/>
                <a:sym typeface="Lato 1"/>
              </a:rPr>
              <a:t>The western Pacific high pressure anomalies were forecast well in spatial location, although the strongest anomalies were observed further south through southern Australia. </a:t>
            </a:r>
          </a:p>
          <a:p>
            <a:pPr marL="474975" lvl="1" indent="-237487">
              <a:buFont typeface="Arial"/>
              <a:buChar char="•"/>
            </a:pPr>
            <a:r>
              <a:rPr lang="en-AU" dirty="0">
                <a:solidFill>
                  <a:srgbClr val="000000"/>
                </a:solidFill>
                <a:ea typeface="Lato 1"/>
                <a:cs typeface="Lato 1"/>
                <a:sym typeface="Lato 1"/>
              </a:rPr>
              <a:t>Good forecast of the central equatorial Pacific low pressure.</a:t>
            </a:r>
          </a:p>
          <a:p>
            <a:pPr marL="474975" lvl="1" indent="-237487">
              <a:buFont typeface="Arial"/>
              <a:buChar char="•"/>
            </a:pPr>
            <a:r>
              <a:rPr lang="en-AU" dirty="0">
                <a:solidFill>
                  <a:srgbClr val="000000"/>
                </a:solidFill>
                <a:ea typeface="Lato 1"/>
                <a:cs typeface="Lato 1"/>
                <a:sym typeface="Lato 1"/>
              </a:rPr>
              <a:t>Forecast missed the positive anomalies extending eastwards of New Zealand. </a:t>
            </a:r>
          </a:p>
          <a:p>
            <a:pPr marL="474975" lvl="1" indent="-237487">
              <a:buFont typeface="Arial"/>
              <a:buChar char="•"/>
            </a:pPr>
            <a:endParaRPr lang="en-AU" dirty="0">
              <a:solidFill>
                <a:srgbClr val="000000"/>
              </a:solidFill>
              <a:ea typeface="Lato 1"/>
              <a:cs typeface="Lato 1"/>
              <a:sym typeface="Lato 1"/>
            </a:endParaRPr>
          </a:p>
          <a:p>
            <a:pPr marL="474975" lvl="1" indent="-237487">
              <a:buFont typeface="Arial"/>
              <a:buChar char="•"/>
            </a:pPr>
            <a:endParaRPr lang="en-AU" dirty="0">
              <a:solidFill>
                <a:srgbClr val="000000"/>
              </a:solidFill>
              <a:ea typeface="Lato 1"/>
              <a:cs typeface="Lato 1"/>
              <a:sym typeface="Lato 1"/>
            </a:endParaRPr>
          </a:p>
          <a:p>
            <a:pPr marL="237488" lvl="1"/>
            <a:r>
              <a:rPr lang="en-AU" dirty="0"/>
              <a:t>What does AI say: I'd rate this as </a:t>
            </a:r>
            <a:r>
              <a:rPr lang="en-AU" b="1" dirty="0"/>
              <a:t>a great forecast (around 8.5-9/10)</a:t>
            </a:r>
            <a:r>
              <a:rPr lang="en-AU" dirty="0"/>
              <a:t>.</a:t>
            </a:r>
          </a:p>
          <a:p>
            <a:pPr marL="237488" lvl="1"/>
            <a:endParaRPr lang="en-AU" dirty="0"/>
          </a:p>
          <a:p>
            <a:pPr marL="237488" lvl="1"/>
            <a:r>
              <a:rPr lang="en-AU" dirty="0"/>
              <a:t>The sign of the anomalies was correct almost everywhere, the location of the major pressure gradient was excellent, and the forecast captured the ENSO state very well.</a:t>
            </a:r>
          </a:p>
          <a:p>
            <a:pPr marL="237488" lvl="1"/>
            <a:endParaRPr lang="en-AU" dirty="0"/>
          </a:p>
          <a:p>
            <a:pPr marL="237488" lvl="1"/>
            <a:r>
              <a:rPr lang="en-AU" dirty="0"/>
              <a:t>Why not 10/10?</a:t>
            </a:r>
          </a:p>
          <a:p>
            <a:pPr marL="237488" lvl="1"/>
            <a:r>
              <a:rPr lang="en-AU" dirty="0"/>
              <a:t>The observed anomalies were stronger and more organised, some latitude errors.</a:t>
            </a:r>
          </a:p>
          <a:p>
            <a:pPr marL="474975" lvl="1" indent="-237487">
              <a:buFont typeface="Arial"/>
              <a:buChar char="•"/>
            </a:pPr>
            <a:endParaRPr lang="en-AU" dirty="0">
              <a:solidFill>
                <a:srgbClr val="000000"/>
              </a:solidFill>
              <a:ea typeface="Lato 1"/>
              <a:cs typeface="Lato 1"/>
              <a:sym typeface="Lato 1"/>
            </a:endParaRPr>
          </a:p>
          <a:p>
            <a:pPr marL="474975" lvl="1" indent="-237487">
              <a:buFont typeface="Arial"/>
              <a:buChar char="•"/>
            </a:pPr>
            <a:endParaRPr lang="en-AU" sz="1800" dirty="0">
              <a:solidFill>
                <a:srgbClr val="000000"/>
              </a:solidFill>
              <a:ea typeface="Lato 1"/>
              <a:cs typeface="Lato 1"/>
              <a:sym typeface="Lato 1"/>
            </a:endParaRPr>
          </a:p>
        </p:txBody>
      </p:sp>
      <p:pic>
        <p:nvPicPr>
          <p:cNvPr id="5" name="Picture 4">
            <a:extLst>
              <a:ext uri="{FF2B5EF4-FFF2-40B4-BE49-F238E27FC236}">
                <a16:creationId xmlns:a16="http://schemas.microsoft.com/office/drawing/2014/main" id="{4AE95818-9CE9-4D7D-F39C-5204BF7F46F3}"/>
              </a:ext>
            </a:extLst>
          </p:cNvPr>
          <p:cNvPicPr>
            <a:picLocks noChangeAspect="1"/>
          </p:cNvPicPr>
          <p:nvPr/>
        </p:nvPicPr>
        <p:blipFill>
          <a:blip r:embed="rId4"/>
          <a:stretch>
            <a:fillRect/>
          </a:stretch>
        </p:blipFill>
        <p:spPr>
          <a:xfrm>
            <a:off x="1569168" y="6076530"/>
            <a:ext cx="4881287" cy="4018482"/>
          </a:xfrm>
          <a:prstGeom prst="rect">
            <a:avLst/>
          </a:prstGeom>
        </p:spPr>
      </p:pic>
    </p:spTree>
    <p:extLst>
      <p:ext uri="{BB962C8B-B14F-4D97-AF65-F5344CB8AC3E}">
        <p14:creationId xmlns:p14="http://schemas.microsoft.com/office/powerpoint/2010/main" val="218729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6076CB-B366-3514-A1A5-A64A118153BF}"/>
              </a:ext>
            </a:extLst>
          </p:cNvPr>
          <p:cNvSpPr txBox="1"/>
          <p:nvPr/>
        </p:nvSpPr>
        <p:spPr>
          <a:xfrm>
            <a:off x="228600" y="495300"/>
            <a:ext cx="17678400"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PICOF 18: What were our outlook comments</a:t>
            </a:r>
          </a:p>
        </p:txBody>
      </p:sp>
      <p:sp>
        <p:nvSpPr>
          <p:cNvPr id="7" name="TextBox 6">
            <a:extLst>
              <a:ext uri="{FF2B5EF4-FFF2-40B4-BE49-F238E27FC236}">
                <a16:creationId xmlns:a16="http://schemas.microsoft.com/office/drawing/2014/main" id="{99D81BDB-B0F7-2003-E1E8-2A9C2BDF2102}"/>
              </a:ext>
            </a:extLst>
          </p:cNvPr>
          <p:cNvSpPr txBox="1"/>
          <p:nvPr/>
        </p:nvSpPr>
        <p:spPr>
          <a:xfrm>
            <a:off x="990600" y="2019568"/>
            <a:ext cx="13081735" cy="6247864"/>
          </a:xfrm>
          <a:prstGeom prst="rect">
            <a:avLst/>
          </a:prstGeom>
          <a:noFill/>
        </p:spPr>
        <p:txBody>
          <a:bodyPr wrap="square" rtlCol="0">
            <a:spAutoFit/>
          </a:bodyPr>
          <a:lstStyle/>
          <a:p>
            <a:pPr marL="285750" indent="-285750">
              <a:buFont typeface="Arial" panose="020B0604020202020204" pitchFamily="34" charset="0"/>
              <a:buChar char="•"/>
            </a:pPr>
            <a:r>
              <a:rPr lang="en-AU" sz="2000" dirty="0"/>
              <a:t>Predictions of air temperature and rainfall for May to July and August to October 2026 seasons are typical of El Niño-like patterns when compared to observations of the same periods across past events.</a:t>
            </a:r>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dirty="0"/>
              <a:t>The rainfall outlook over May to July 2026 favours above normal rainfall between </a:t>
            </a:r>
            <a:r>
              <a:rPr lang="en-US" sz="2000" dirty="0">
                <a:sym typeface="Lato 1"/>
              </a:rPr>
              <a:t>Guam , CNMI, FSM, RMI, Nauru, Gilbert and northern Line Islands (Kiribati), and southern French Polynesia.</a:t>
            </a:r>
            <a:r>
              <a:rPr lang="en-AU" sz="2000" dirty="0"/>
              <a:t> Below normal rainfall is forecast over </a:t>
            </a:r>
            <a:r>
              <a:rPr lang="en-US" sz="2000" dirty="0">
                <a:sym typeface="Lato 1"/>
              </a:rPr>
              <a:t>Palau, PNG, Solomon Islands, Vanuatu, New Caledonia, Fiji, Tonga, Tuvalu, Kiribati (southern Line Is.), Niue, Wallis and Futuna, Samoa, American Samoa, northern Cook Islands and northern French Polynesia. </a:t>
            </a:r>
            <a:r>
              <a:rPr lang="en-AU" sz="2000" dirty="0"/>
              <a:t>Confidence in this outlook highest along the equator and in the far western Pacific, although there is acceptable skill for most of the off-equatorial Pacific region. </a:t>
            </a:r>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dirty="0"/>
              <a:t>The El Niño-like rainfall outlook pattern continues over August to October 2026, albeit with reduced confidence due to the longer lead time of the forecast period. Below normal rainfall is forecast to persist over </a:t>
            </a:r>
            <a:r>
              <a:rPr lang="en-US" sz="2000" dirty="0">
                <a:sym typeface="Lato 1"/>
              </a:rPr>
              <a:t>Palau, CNMI, Central RMI, PNG, Solomon Is., New Caledonia, Vanuatu, Fiji, Tonga, Niue, Wallis and Futuna, Samoa,  American Samoa, Kiribati (southern Line Is.), Tokelau, Cook Islands, and northern French Polynesia, </a:t>
            </a:r>
            <a:r>
              <a:rPr lang="en-AU" sz="2000" dirty="0"/>
              <a:t>with above normal rainfall forecast over </a:t>
            </a:r>
            <a:r>
              <a:rPr lang="en-US" sz="2000" dirty="0">
                <a:sym typeface="Lato 1"/>
              </a:rPr>
              <a:t>eastern FSM, northern and southern RMI, Nauru, Kiribati (Gilber, and northern Line Is.), and Tuvalu.</a:t>
            </a:r>
          </a:p>
          <a:p>
            <a:pPr marL="285750" indent="-285750">
              <a:buFont typeface="Arial" panose="020B0604020202020204" pitchFamily="34" charset="0"/>
              <a:buChar char="•"/>
            </a:pPr>
            <a:endParaRPr lang="en-US" sz="2000" dirty="0">
              <a:solidFill>
                <a:srgbClr val="000000"/>
              </a:solidFill>
              <a:latin typeface="Lato 1"/>
              <a:ea typeface="Lato 1"/>
              <a:cs typeface="Lato 1"/>
              <a:sym typeface="Lato 1"/>
            </a:endParaRPr>
          </a:p>
          <a:p>
            <a:pPr marL="285750" indent="-285750">
              <a:buFont typeface="Arial" panose="020B0604020202020204" pitchFamily="34" charset="0"/>
              <a:buChar char="•"/>
            </a:pPr>
            <a:r>
              <a:rPr lang="en-AU" sz="2000" dirty="0"/>
              <a:t>Above normal air temperatures are favoured across the Pacific for May to July 2026 for all countries except for near normal air temperatures are predicted </a:t>
            </a:r>
            <a:r>
              <a:rPr lang="en-US" sz="2000" dirty="0">
                <a:sym typeface="Lato 1"/>
              </a:rPr>
              <a:t>eastern PNG mainland, New Caledonia, Vanuatu, Fiji, Tonga, and Niue</a:t>
            </a:r>
            <a:r>
              <a:rPr lang="en-AU" sz="2000" dirty="0"/>
              <a:t>. </a:t>
            </a:r>
          </a:p>
          <a:p>
            <a:pPr marL="285750" indent="-285750">
              <a:buFont typeface="Arial" panose="020B0604020202020204" pitchFamily="34" charset="0"/>
              <a:buChar char="•"/>
            </a:pPr>
            <a:endParaRPr lang="en-AU" sz="2000" dirty="0"/>
          </a:p>
          <a:p>
            <a:endParaRPr lang="en-AU" sz="2000" dirty="0"/>
          </a:p>
          <a:p>
            <a:pPr marL="285750" indent="-285750">
              <a:buFont typeface="Arial" panose="020B0604020202020204" pitchFamily="34" charset="0"/>
              <a:buChar char="•"/>
            </a:pPr>
            <a:endParaRPr lang="en-AU" sz="2000" dirty="0">
              <a:solidFill>
                <a:srgbClr val="000000"/>
              </a:solidFill>
              <a:latin typeface="Lato 1"/>
              <a:ea typeface="Lato 1"/>
              <a:cs typeface="Lato 1"/>
            </a:endParaRPr>
          </a:p>
        </p:txBody>
      </p:sp>
      <p:pic>
        <p:nvPicPr>
          <p:cNvPr id="4" name="Picture 3">
            <a:extLst>
              <a:ext uri="{FF2B5EF4-FFF2-40B4-BE49-F238E27FC236}">
                <a16:creationId xmlns:a16="http://schemas.microsoft.com/office/drawing/2014/main" id="{C84AB01B-14EE-7A44-9EB4-514DE9A0A17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072335" y="1943100"/>
            <a:ext cx="707197" cy="737680"/>
          </a:xfrm>
          <a:prstGeom prst="rect">
            <a:avLst/>
          </a:prstGeom>
        </p:spPr>
      </p:pic>
      <p:pic>
        <p:nvPicPr>
          <p:cNvPr id="5" name="Picture 4">
            <a:extLst>
              <a:ext uri="{FF2B5EF4-FFF2-40B4-BE49-F238E27FC236}">
                <a16:creationId xmlns:a16="http://schemas.microsoft.com/office/drawing/2014/main" id="{03164A1A-0892-DAD8-DE28-21D94E1ECDE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072335" y="3564044"/>
            <a:ext cx="707197" cy="737680"/>
          </a:xfrm>
          <a:prstGeom prst="rect">
            <a:avLst/>
          </a:prstGeom>
        </p:spPr>
      </p:pic>
      <p:sp>
        <p:nvSpPr>
          <p:cNvPr id="6" name="TextBox 5">
            <a:extLst>
              <a:ext uri="{FF2B5EF4-FFF2-40B4-BE49-F238E27FC236}">
                <a16:creationId xmlns:a16="http://schemas.microsoft.com/office/drawing/2014/main" id="{073EF0E5-6C44-73D3-0ACC-7710CF9CEF35}"/>
              </a:ext>
            </a:extLst>
          </p:cNvPr>
          <p:cNvSpPr txBox="1"/>
          <p:nvPr/>
        </p:nvSpPr>
        <p:spPr>
          <a:xfrm>
            <a:off x="15011400" y="3602144"/>
            <a:ext cx="3048000" cy="646331"/>
          </a:xfrm>
          <a:prstGeom prst="rect">
            <a:avLst/>
          </a:prstGeom>
          <a:noFill/>
        </p:spPr>
        <p:txBody>
          <a:bodyPr wrap="square" rtlCol="0">
            <a:spAutoFit/>
          </a:bodyPr>
          <a:lstStyle/>
          <a:p>
            <a:r>
              <a:rPr lang="en-AU" b="1" dirty="0">
                <a:solidFill>
                  <a:srgbClr val="C00000"/>
                </a:solidFill>
              </a:rPr>
              <a:t>Dry outlooks verified better than the wet outlooks</a:t>
            </a:r>
          </a:p>
        </p:txBody>
      </p:sp>
      <p:pic>
        <p:nvPicPr>
          <p:cNvPr id="9" name="Picture 8">
            <a:extLst>
              <a:ext uri="{FF2B5EF4-FFF2-40B4-BE49-F238E27FC236}">
                <a16:creationId xmlns:a16="http://schemas.microsoft.com/office/drawing/2014/main" id="{8E555081-4033-8FFB-D7E2-D80D13F898D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072334" y="5124450"/>
            <a:ext cx="707197" cy="737680"/>
          </a:xfrm>
          <a:prstGeom prst="rect">
            <a:avLst/>
          </a:prstGeom>
        </p:spPr>
      </p:pic>
      <p:sp>
        <p:nvSpPr>
          <p:cNvPr id="11" name="TextBox 10">
            <a:extLst>
              <a:ext uri="{FF2B5EF4-FFF2-40B4-BE49-F238E27FC236}">
                <a16:creationId xmlns:a16="http://schemas.microsoft.com/office/drawing/2014/main" id="{7E51CE88-DBD0-A482-7564-05668A8CF586}"/>
              </a:ext>
            </a:extLst>
          </p:cNvPr>
          <p:cNvSpPr txBox="1"/>
          <p:nvPr/>
        </p:nvSpPr>
        <p:spPr>
          <a:xfrm>
            <a:off x="15011400" y="5124450"/>
            <a:ext cx="3048000" cy="646331"/>
          </a:xfrm>
          <a:prstGeom prst="rect">
            <a:avLst/>
          </a:prstGeom>
          <a:noFill/>
        </p:spPr>
        <p:txBody>
          <a:bodyPr wrap="square" rtlCol="0">
            <a:spAutoFit/>
          </a:bodyPr>
          <a:lstStyle/>
          <a:p>
            <a:r>
              <a:rPr lang="en-AU" b="1" dirty="0">
                <a:solidFill>
                  <a:srgbClr val="C00000"/>
                </a:solidFill>
              </a:rPr>
              <a:t>Dry outlooks verified better than the wet outlooks</a:t>
            </a:r>
          </a:p>
        </p:txBody>
      </p:sp>
      <p:sp>
        <p:nvSpPr>
          <p:cNvPr id="14" name="TextBox 13">
            <a:extLst>
              <a:ext uri="{FF2B5EF4-FFF2-40B4-BE49-F238E27FC236}">
                <a16:creationId xmlns:a16="http://schemas.microsoft.com/office/drawing/2014/main" id="{258812B8-6F6A-3460-D3BC-15214E7379A3}"/>
              </a:ext>
            </a:extLst>
          </p:cNvPr>
          <p:cNvSpPr txBox="1"/>
          <p:nvPr/>
        </p:nvSpPr>
        <p:spPr>
          <a:xfrm>
            <a:off x="14069065" y="6414520"/>
            <a:ext cx="1222469" cy="1015663"/>
          </a:xfrm>
          <a:prstGeom prst="rect">
            <a:avLst/>
          </a:prstGeom>
          <a:noFill/>
        </p:spPr>
        <p:txBody>
          <a:bodyPr wrap="square" rtlCol="0">
            <a:spAutoFit/>
          </a:bodyPr>
          <a:lstStyle/>
          <a:p>
            <a:r>
              <a:rPr lang="en-AU" sz="6000" b="1" dirty="0">
                <a:solidFill>
                  <a:srgbClr val="00FF00"/>
                </a:solidFill>
              </a:rPr>
              <a:t>?</a:t>
            </a:r>
            <a:endParaRPr lang="en-AU" sz="4400" b="1" dirty="0">
              <a:solidFill>
                <a:srgbClr val="00FF00"/>
              </a:solidFill>
            </a:endParaRPr>
          </a:p>
        </p:txBody>
      </p:sp>
      <p:sp>
        <p:nvSpPr>
          <p:cNvPr id="16" name="TextBox 15">
            <a:extLst>
              <a:ext uri="{FF2B5EF4-FFF2-40B4-BE49-F238E27FC236}">
                <a16:creationId xmlns:a16="http://schemas.microsoft.com/office/drawing/2014/main" id="{5EA3F711-5E7B-EDF4-55DB-C6F26D88F23E}"/>
              </a:ext>
            </a:extLst>
          </p:cNvPr>
          <p:cNvSpPr txBox="1"/>
          <p:nvPr/>
        </p:nvSpPr>
        <p:spPr>
          <a:xfrm>
            <a:off x="14973300" y="6581691"/>
            <a:ext cx="3048000" cy="646331"/>
          </a:xfrm>
          <a:prstGeom prst="rect">
            <a:avLst/>
          </a:prstGeom>
          <a:noFill/>
        </p:spPr>
        <p:txBody>
          <a:bodyPr wrap="square" rtlCol="0">
            <a:spAutoFit/>
          </a:bodyPr>
          <a:lstStyle/>
          <a:p>
            <a:r>
              <a:rPr lang="en-AU" b="1" dirty="0">
                <a:solidFill>
                  <a:srgbClr val="C00000"/>
                </a:solidFill>
              </a:rPr>
              <a:t>Didn't verify well east of the Dateline</a:t>
            </a:r>
          </a:p>
        </p:txBody>
      </p:sp>
    </p:spTree>
    <p:extLst>
      <p:ext uri="{BB962C8B-B14F-4D97-AF65-F5344CB8AC3E}">
        <p14:creationId xmlns:p14="http://schemas.microsoft.com/office/powerpoint/2010/main" val="3293076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AC4C63-0627-F53A-DB9A-BA9174182699}"/>
              </a:ext>
            </a:extLst>
          </p:cNvPr>
          <p:cNvSpPr txBox="1"/>
          <p:nvPr/>
        </p:nvSpPr>
        <p:spPr>
          <a:xfrm>
            <a:off x="1506554" y="852014"/>
            <a:ext cx="12666646" cy="1013098"/>
          </a:xfrm>
          <a:prstGeom prst="rect">
            <a:avLst/>
          </a:prstGeom>
        </p:spPr>
        <p:txBody>
          <a:bodyPr wrap="square"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Review of PICOF-18 outlook</a:t>
            </a:r>
          </a:p>
        </p:txBody>
      </p:sp>
      <p:sp>
        <p:nvSpPr>
          <p:cNvPr id="6" name="TextBox 5">
            <a:extLst>
              <a:ext uri="{FF2B5EF4-FFF2-40B4-BE49-F238E27FC236}">
                <a16:creationId xmlns:a16="http://schemas.microsoft.com/office/drawing/2014/main" id="{1FAF0797-34BE-9A34-434C-7CAFD7799DE3}"/>
              </a:ext>
            </a:extLst>
          </p:cNvPr>
          <p:cNvSpPr txBox="1"/>
          <p:nvPr/>
        </p:nvSpPr>
        <p:spPr>
          <a:xfrm>
            <a:off x="914400" y="2400300"/>
            <a:ext cx="13081735" cy="4093428"/>
          </a:xfrm>
          <a:prstGeom prst="rect">
            <a:avLst/>
          </a:prstGeom>
          <a:noFill/>
        </p:spPr>
        <p:txBody>
          <a:bodyPr wrap="square" rtlCol="0">
            <a:spAutoFit/>
          </a:bodyPr>
          <a:lstStyle/>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dirty="0"/>
              <a:t>The air temperature outlook for August to October 2026 is a similar pattern as for the previous season, </a:t>
            </a:r>
            <a:r>
              <a:rPr lang="en-US" sz="2000" dirty="0">
                <a:sym typeface="Lato 1"/>
              </a:rPr>
              <a:t>with the inclusion of the cool anomalies being forecast along the subtropical Pacific over most of  Fiji, Tonga, Wallis and Futuna, Samoa, American Samoa, Niue, central Cook Islands, and western French Polynesia</a:t>
            </a:r>
            <a:endParaRPr lang="en-AU" sz="2000" dirty="0"/>
          </a:p>
          <a:p>
            <a:pPr marL="285750" indent="-285750">
              <a:buFont typeface="Arial" panose="020B0604020202020204" pitchFamily="34" charset="0"/>
              <a:buChar char="•"/>
            </a:pPr>
            <a:endParaRPr lang="en-AU" sz="2000" dirty="0">
              <a:solidFill>
                <a:srgbClr val="000000"/>
              </a:solidFill>
              <a:latin typeface="Lato 1"/>
              <a:ea typeface="Lato 1"/>
              <a:cs typeface="Lato 1"/>
            </a:endParaRPr>
          </a:p>
          <a:p>
            <a:pPr marL="285750" indent="-285750">
              <a:buFont typeface="Arial" panose="020B0604020202020204" pitchFamily="34" charset="0"/>
              <a:buChar char="•"/>
            </a:pPr>
            <a:r>
              <a:rPr lang="en-AU" sz="2000" dirty="0"/>
              <a:t>There is excellent agreement between the Pacific Regional Climate Centre node for long range forecasting lead models and the WMO lead centre multi-model ensemble over the coming six months. Good agreement between high quality models is common during phases of El Niño and La Niña.</a:t>
            </a:r>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r>
              <a:rPr lang="en-AU" sz="2000" dirty="0"/>
              <a:t>The forecasts for both the mean sea level pressure and wind patterns for the coming season indicate the atmosphere is reflecting a El Niño-like pattern and aligns well with forecasted rainfall and air temperature patterns.</a:t>
            </a:r>
          </a:p>
          <a:p>
            <a:pPr marL="285750" indent="-285750">
              <a:buFont typeface="Arial" panose="020B0604020202020204" pitchFamily="34" charset="0"/>
              <a:buChar char="•"/>
            </a:pPr>
            <a:endParaRPr lang="en-AU" sz="2000" dirty="0"/>
          </a:p>
          <a:p>
            <a:pPr marL="285750" indent="-285750">
              <a:buFont typeface="Arial" panose="020B0604020202020204" pitchFamily="34" charset="0"/>
              <a:buChar char="•"/>
            </a:pPr>
            <a:endParaRPr lang="en-AU" sz="2000" dirty="0">
              <a:solidFill>
                <a:srgbClr val="000000"/>
              </a:solidFill>
              <a:latin typeface="Lato 1"/>
              <a:ea typeface="Lato 1"/>
              <a:cs typeface="Lato 1"/>
            </a:endParaRPr>
          </a:p>
        </p:txBody>
      </p:sp>
      <p:pic>
        <p:nvPicPr>
          <p:cNvPr id="8" name="Picture 7">
            <a:extLst>
              <a:ext uri="{FF2B5EF4-FFF2-40B4-BE49-F238E27FC236}">
                <a16:creationId xmlns:a16="http://schemas.microsoft.com/office/drawing/2014/main" id="{BF4941D5-63B4-CA72-DE58-6541270980A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996135" y="5143500"/>
            <a:ext cx="707197" cy="737680"/>
          </a:xfrm>
          <a:prstGeom prst="rect">
            <a:avLst/>
          </a:prstGeom>
        </p:spPr>
      </p:pic>
      <p:sp>
        <p:nvSpPr>
          <p:cNvPr id="4" name="TextBox 3">
            <a:extLst>
              <a:ext uri="{FF2B5EF4-FFF2-40B4-BE49-F238E27FC236}">
                <a16:creationId xmlns:a16="http://schemas.microsoft.com/office/drawing/2014/main" id="{7483084F-844C-0F25-DD28-F0B0732B825B}"/>
              </a:ext>
            </a:extLst>
          </p:cNvPr>
          <p:cNvSpPr txBox="1"/>
          <p:nvPr/>
        </p:nvSpPr>
        <p:spPr>
          <a:xfrm>
            <a:off x="14015185" y="2548967"/>
            <a:ext cx="1222469" cy="1015663"/>
          </a:xfrm>
          <a:prstGeom prst="rect">
            <a:avLst/>
          </a:prstGeom>
          <a:noFill/>
        </p:spPr>
        <p:txBody>
          <a:bodyPr wrap="square" rtlCol="0">
            <a:spAutoFit/>
          </a:bodyPr>
          <a:lstStyle/>
          <a:p>
            <a:r>
              <a:rPr lang="en-AU" sz="6000" b="1" dirty="0">
                <a:solidFill>
                  <a:srgbClr val="00FF00"/>
                </a:solidFill>
              </a:rPr>
              <a:t>?</a:t>
            </a:r>
            <a:endParaRPr lang="en-AU" sz="4400" b="1" dirty="0">
              <a:solidFill>
                <a:srgbClr val="00FF00"/>
              </a:solidFill>
            </a:endParaRPr>
          </a:p>
        </p:txBody>
      </p:sp>
      <p:sp>
        <p:nvSpPr>
          <p:cNvPr id="7" name="TextBox 6">
            <a:extLst>
              <a:ext uri="{FF2B5EF4-FFF2-40B4-BE49-F238E27FC236}">
                <a16:creationId xmlns:a16="http://schemas.microsoft.com/office/drawing/2014/main" id="{1A32367A-F5F7-24DE-8105-F6C8CC82F82F}"/>
              </a:ext>
            </a:extLst>
          </p:cNvPr>
          <p:cNvSpPr txBox="1"/>
          <p:nvPr/>
        </p:nvSpPr>
        <p:spPr>
          <a:xfrm>
            <a:off x="14992351" y="2725446"/>
            <a:ext cx="3048000" cy="646331"/>
          </a:xfrm>
          <a:prstGeom prst="rect">
            <a:avLst/>
          </a:prstGeom>
          <a:noFill/>
        </p:spPr>
        <p:txBody>
          <a:bodyPr wrap="square" rtlCol="0">
            <a:spAutoFit/>
          </a:bodyPr>
          <a:lstStyle/>
          <a:p>
            <a:r>
              <a:rPr lang="en-AU" b="1" dirty="0">
                <a:solidFill>
                  <a:srgbClr val="C00000"/>
                </a:solidFill>
              </a:rPr>
              <a:t>Missed the extent of the cool anomalies in the South Pacific</a:t>
            </a:r>
          </a:p>
        </p:txBody>
      </p:sp>
      <p:pic>
        <p:nvPicPr>
          <p:cNvPr id="10" name="Picture 9">
            <a:extLst>
              <a:ext uri="{FF2B5EF4-FFF2-40B4-BE49-F238E27FC236}">
                <a16:creationId xmlns:a16="http://schemas.microsoft.com/office/drawing/2014/main" id="{62743875-9374-84CC-F05B-10BBCA13E71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992867" y="3769386"/>
            <a:ext cx="707197" cy="737680"/>
          </a:xfrm>
          <a:prstGeom prst="rect">
            <a:avLst/>
          </a:prstGeom>
        </p:spPr>
      </p:pic>
    </p:spTree>
    <p:extLst>
      <p:ext uri="{BB962C8B-B14F-4D97-AF65-F5344CB8AC3E}">
        <p14:creationId xmlns:p14="http://schemas.microsoft.com/office/powerpoint/2010/main" val="2676668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06554" y="852014"/>
            <a:ext cx="9560583" cy="1015619"/>
          </a:xfrm>
          <a:prstGeom prst="rect">
            <a:avLst/>
          </a:prstGeom>
        </p:spPr>
        <p:txBody>
          <a:bodyPr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Summary</a:t>
            </a:r>
          </a:p>
        </p:txBody>
      </p:sp>
      <p:sp>
        <p:nvSpPr>
          <p:cNvPr id="3" name="TextBox 3"/>
          <p:cNvSpPr txBox="1"/>
          <p:nvPr/>
        </p:nvSpPr>
        <p:spPr>
          <a:xfrm>
            <a:off x="1905000" y="2067840"/>
            <a:ext cx="15163800" cy="8553624"/>
          </a:xfrm>
          <a:prstGeom prst="rect">
            <a:avLst/>
          </a:prstGeom>
        </p:spPr>
        <p:txBody>
          <a:bodyPr wrap="square" lIns="0" tIns="0" rIns="0" bIns="0" rtlCol="0" anchor="t">
            <a:spAutoFit/>
          </a:bodyPr>
          <a:lstStyle/>
          <a:p>
            <a:pPr marL="342900" indent="-342900" algn="l">
              <a:lnSpc>
                <a:spcPts val="2947"/>
              </a:lnSpc>
              <a:buFont typeface="Arial" panose="020B0604020202020204" pitchFamily="34" charset="0"/>
              <a:buChar char="•"/>
            </a:pPr>
            <a:r>
              <a:rPr lang="en-US" sz="2800" dirty="0">
                <a:solidFill>
                  <a:srgbClr val="000000"/>
                </a:solidFill>
                <a:latin typeface="Lato"/>
                <a:ea typeface="Lato"/>
                <a:cs typeface="Lato"/>
                <a:sym typeface="Lato"/>
              </a:rPr>
              <a:t>Climate models performed well when forecasting key climate drivers, such the developing El Niño and positive IOD event. The Madden-Julian Oscillation (MJO) was well forecast over the last six months when predicting the location and strength of the MJO for the coming weeks, with the models verifying well in terms of being able to capture the consistent lack of MJO activity in the region.</a:t>
            </a:r>
          </a:p>
          <a:p>
            <a:pPr marL="342900" indent="-342900" algn="l">
              <a:lnSpc>
                <a:spcPts val="2947"/>
              </a:lnSpc>
              <a:buFont typeface="Arial" panose="020B0604020202020204" pitchFamily="34" charset="0"/>
              <a:buChar char="•"/>
            </a:pPr>
            <a:endParaRPr lang="en-US" sz="2800" dirty="0">
              <a:solidFill>
                <a:srgbClr val="000000"/>
              </a:solidFill>
              <a:latin typeface="Lato"/>
              <a:ea typeface="Lato"/>
              <a:cs typeface="Lato"/>
              <a:sym typeface="Lato"/>
            </a:endParaRPr>
          </a:p>
          <a:p>
            <a:pPr marL="342900" indent="-342900" algn="l">
              <a:lnSpc>
                <a:spcPts val="2947"/>
              </a:lnSpc>
              <a:buFont typeface="Arial" panose="020B0604020202020204" pitchFamily="34" charset="0"/>
              <a:buChar char="•"/>
            </a:pPr>
            <a:r>
              <a:rPr lang="en-US" sz="2800" dirty="0">
                <a:solidFill>
                  <a:srgbClr val="000000"/>
                </a:solidFill>
                <a:latin typeface="Lato"/>
                <a:ea typeface="Lato"/>
                <a:cs typeface="Lato"/>
                <a:sym typeface="Lato"/>
              </a:rPr>
              <a:t>The WMO Lead Centre for long range forecasting multi-model ensemble performed very well when forecasting the coming seasons rainfall, this was supported by the individual forecasts from node leads the Bureau of Meteorology and Earth Science New Zealand. Notably rainfall predictions were most accurate away from the South Pacific Convergence Zone (SPCZ), and alongside regions of forecasted below normal rainfall.</a:t>
            </a:r>
          </a:p>
          <a:p>
            <a:pPr marL="342900" indent="-342900" algn="l">
              <a:lnSpc>
                <a:spcPts val="2947"/>
              </a:lnSpc>
              <a:buFont typeface="Arial" panose="020B0604020202020204" pitchFamily="34" charset="0"/>
              <a:buChar char="•"/>
            </a:pPr>
            <a:endParaRPr lang="en-US" sz="2800" dirty="0">
              <a:solidFill>
                <a:srgbClr val="000000"/>
              </a:solidFill>
              <a:latin typeface="Lato"/>
              <a:ea typeface="Lato"/>
              <a:cs typeface="Lato"/>
              <a:sym typeface="Lato"/>
            </a:endParaRPr>
          </a:p>
          <a:p>
            <a:pPr marL="342900" indent="-342900">
              <a:lnSpc>
                <a:spcPts val="2947"/>
              </a:lnSpc>
              <a:buFont typeface="Arial" panose="020B0604020202020204" pitchFamily="34" charset="0"/>
              <a:buChar char="•"/>
            </a:pPr>
            <a:r>
              <a:rPr lang="en-US" sz="2800" dirty="0">
                <a:solidFill>
                  <a:srgbClr val="000000"/>
                </a:solidFill>
                <a:latin typeface="Lato"/>
                <a:ea typeface="Lato"/>
                <a:cs typeface="Lato"/>
                <a:sym typeface="Lato"/>
              </a:rPr>
              <a:t>Air temperature across the region was generally well forecast by the WMO multi-model ensemble when compared to observations, although an observed persistent cooler region in the South Pacific across both seasons was not well forecast.</a:t>
            </a:r>
          </a:p>
          <a:p>
            <a:pPr marL="342900" indent="-342900">
              <a:lnSpc>
                <a:spcPts val="2947"/>
              </a:lnSpc>
              <a:buFont typeface="Arial" panose="020B0604020202020204" pitchFamily="34" charset="0"/>
              <a:buChar char="•"/>
            </a:pPr>
            <a:endParaRPr lang="en-US" sz="2800" dirty="0">
              <a:solidFill>
                <a:srgbClr val="000000"/>
              </a:solidFill>
              <a:latin typeface="Lato"/>
              <a:ea typeface="Lato"/>
              <a:cs typeface="Lato"/>
              <a:sym typeface="Lato"/>
            </a:endParaRPr>
          </a:p>
          <a:p>
            <a:pPr marL="342900" indent="-342900">
              <a:lnSpc>
                <a:spcPts val="2947"/>
              </a:lnSpc>
              <a:buFont typeface="Arial" panose="020B0604020202020204" pitchFamily="34" charset="0"/>
              <a:buChar char="•"/>
            </a:pPr>
            <a:r>
              <a:rPr lang="en-US" sz="2800" dirty="0">
                <a:solidFill>
                  <a:srgbClr val="000000"/>
                </a:solidFill>
                <a:latin typeface="Lato"/>
                <a:ea typeface="Lato"/>
                <a:cs typeface="Lato"/>
                <a:sym typeface="Lato"/>
              </a:rPr>
              <a:t>Wind forecasts were </a:t>
            </a:r>
            <a:r>
              <a:rPr lang="en-US" sz="2800">
                <a:solidFill>
                  <a:srgbClr val="000000"/>
                </a:solidFill>
                <a:latin typeface="Lato"/>
                <a:ea typeface="Lato"/>
                <a:cs typeface="Lato"/>
                <a:sym typeface="Lato"/>
              </a:rPr>
              <a:t>presented as </a:t>
            </a:r>
            <a:r>
              <a:rPr lang="en-US" sz="2800" dirty="0">
                <a:solidFill>
                  <a:srgbClr val="000000"/>
                </a:solidFill>
                <a:latin typeface="Lato"/>
                <a:ea typeface="Lato"/>
                <a:cs typeface="Lato"/>
                <a:sym typeface="Lato"/>
              </a:rPr>
              <a:t>zonal and meridional components for each season. These forecasts supported a quickly developing El Niño event and perfectly captured the weakened Walker circulation which was subsequently observed in the Pacific winds, particularly for the August – October season. </a:t>
            </a:r>
          </a:p>
          <a:p>
            <a:pPr marL="342900" indent="-342900" algn="l">
              <a:lnSpc>
                <a:spcPts val="2947"/>
              </a:lnSpc>
              <a:buFont typeface="Arial" panose="020B0604020202020204" pitchFamily="34" charset="0"/>
              <a:buChar char="•"/>
            </a:pPr>
            <a:endParaRPr lang="en-US" sz="2800" dirty="0">
              <a:solidFill>
                <a:srgbClr val="000000"/>
              </a:solidFill>
              <a:latin typeface="Lato"/>
              <a:ea typeface="Lato"/>
              <a:cs typeface="Lato"/>
              <a:sym typeface="Lato"/>
            </a:endParaRPr>
          </a:p>
          <a:p>
            <a:pPr marL="342900" indent="-342900" algn="l">
              <a:lnSpc>
                <a:spcPts val="2947"/>
              </a:lnSpc>
              <a:buFont typeface="Arial" panose="020B0604020202020204" pitchFamily="34" charset="0"/>
              <a:buChar char="•"/>
            </a:pPr>
            <a:endParaRPr lang="en-US" sz="2800" dirty="0">
              <a:solidFill>
                <a:srgbClr val="000000"/>
              </a:solidFill>
              <a:latin typeface="Lato"/>
              <a:ea typeface="Lato"/>
              <a:cs typeface="Lato"/>
              <a:sym typeface="Lato"/>
            </a:endParaRPr>
          </a:p>
          <a:p>
            <a:pPr algn="l">
              <a:lnSpc>
                <a:spcPts val="2947"/>
              </a:lnSpc>
            </a:pPr>
            <a:endParaRPr lang="en-US" sz="2800" dirty="0">
              <a:solidFill>
                <a:srgbClr val="000000"/>
              </a:solidFill>
              <a:latin typeface="Lato"/>
              <a:ea typeface="Lato"/>
              <a:cs typeface="Lato"/>
              <a:sym typeface="Lato"/>
            </a:endParaRPr>
          </a:p>
        </p:txBody>
      </p:sp>
      <p:sp>
        <p:nvSpPr>
          <p:cNvPr id="4" name="Freeform 4"/>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8001" y="4327760"/>
            <a:ext cx="866346" cy="629184"/>
          </a:xfrm>
          <a:custGeom>
            <a:avLst/>
            <a:gdLst/>
            <a:ahLst/>
            <a:cxnLst/>
            <a:rect l="l" t="t" r="r" b="b"/>
            <a:pathLst>
              <a:path w="866346" h="629184">
                <a:moveTo>
                  <a:pt x="0" y="0"/>
                </a:moveTo>
                <a:lnTo>
                  <a:pt x="866346" y="0"/>
                </a:lnTo>
                <a:lnTo>
                  <a:pt x="866346" y="629184"/>
                </a:lnTo>
                <a:lnTo>
                  <a:pt x="0" y="62918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0" y="-3333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AU"/>
          </a:p>
        </p:txBody>
      </p:sp>
      <p:sp>
        <p:nvSpPr>
          <p:cNvPr id="4" name="TextBox 4"/>
          <p:cNvSpPr txBox="1"/>
          <p:nvPr/>
        </p:nvSpPr>
        <p:spPr>
          <a:xfrm>
            <a:off x="382916" y="3722605"/>
            <a:ext cx="10376516" cy="605155"/>
          </a:xfrm>
          <a:prstGeom prst="rect">
            <a:avLst/>
          </a:prstGeom>
        </p:spPr>
        <p:txBody>
          <a:bodyPr lIns="0" tIns="0" rIns="0" bIns="0" rtlCol="0" anchor="t">
            <a:spAutoFit/>
          </a:bodyPr>
          <a:lstStyle/>
          <a:p>
            <a:pPr algn="ctr">
              <a:lnSpc>
                <a:spcPts val="4759"/>
              </a:lnSpc>
            </a:pPr>
            <a:r>
              <a:rPr lang="en-US" sz="3999" b="1">
                <a:solidFill>
                  <a:srgbClr val="072C4F"/>
                </a:solidFill>
                <a:latin typeface="Roboto Bold"/>
                <a:ea typeface="Roboto Bold"/>
                <a:cs typeface="Roboto Bold"/>
                <a:sym typeface="Roboto Bold"/>
              </a:rPr>
              <a:t>Contact </a:t>
            </a:r>
          </a:p>
        </p:txBody>
      </p:sp>
      <p:sp>
        <p:nvSpPr>
          <p:cNvPr id="6" name="TextBox 6"/>
          <p:cNvSpPr txBox="1"/>
          <p:nvPr/>
        </p:nvSpPr>
        <p:spPr>
          <a:xfrm>
            <a:off x="3276600" y="4613953"/>
            <a:ext cx="4913299" cy="487680"/>
          </a:xfrm>
          <a:prstGeom prst="rect">
            <a:avLst/>
          </a:prstGeom>
        </p:spPr>
        <p:txBody>
          <a:bodyPr lIns="0" tIns="0" rIns="0" bIns="0" rtlCol="0" anchor="t">
            <a:spAutoFit/>
          </a:bodyPr>
          <a:lstStyle/>
          <a:p>
            <a:pPr algn="ctr">
              <a:lnSpc>
                <a:spcPts val="4049"/>
              </a:lnSpc>
            </a:pPr>
            <a:r>
              <a:rPr lang="en-US" sz="2699" b="1" dirty="0">
                <a:solidFill>
                  <a:srgbClr val="072C4F"/>
                </a:solidFill>
                <a:latin typeface="Roboto Bold"/>
                <a:ea typeface="Roboto Bold"/>
                <a:cs typeface="Roboto Bold"/>
                <a:sym typeface="Roboto Bold"/>
              </a:rPr>
              <a:t>Elise.chandler@bom.gov.au</a:t>
            </a:r>
          </a:p>
        </p:txBody>
      </p:sp>
      <p:grpSp>
        <p:nvGrpSpPr>
          <p:cNvPr id="7" name="Group 7"/>
          <p:cNvGrpSpPr/>
          <p:nvPr/>
        </p:nvGrpSpPr>
        <p:grpSpPr>
          <a:xfrm>
            <a:off x="382916" y="387434"/>
            <a:ext cx="3479756" cy="1176286"/>
            <a:chOff x="0" y="0"/>
            <a:chExt cx="4639674" cy="1568381"/>
          </a:xfrm>
        </p:grpSpPr>
        <p:sp>
          <p:nvSpPr>
            <p:cNvPr id="8" name="Freeform 8"/>
            <p:cNvSpPr/>
            <p:nvPr/>
          </p:nvSpPr>
          <p:spPr>
            <a:xfrm>
              <a:off x="0" y="0"/>
              <a:ext cx="1153622" cy="1568381"/>
            </a:xfrm>
            <a:custGeom>
              <a:avLst/>
              <a:gdLst/>
              <a:ahLst/>
              <a:cxnLst/>
              <a:rect l="l" t="t" r="r" b="b"/>
              <a:pathLst>
                <a:path w="1153622" h="1568381">
                  <a:moveTo>
                    <a:pt x="0" y="0"/>
                  </a:moveTo>
                  <a:lnTo>
                    <a:pt x="1153622" y="0"/>
                  </a:lnTo>
                  <a:lnTo>
                    <a:pt x="1153622" y="1568381"/>
                  </a:lnTo>
                  <a:lnTo>
                    <a:pt x="0" y="156838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1054303" y="162835"/>
              <a:ext cx="1301041" cy="1242711"/>
            </a:xfrm>
            <a:custGeom>
              <a:avLst/>
              <a:gdLst/>
              <a:ahLst/>
              <a:cxnLst/>
              <a:rect l="l" t="t" r="r" b="b"/>
              <a:pathLst>
                <a:path w="1301041" h="1242711">
                  <a:moveTo>
                    <a:pt x="0" y="0"/>
                  </a:moveTo>
                  <a:lnTo>
                    <a:pt x="1301041" y="0"/>
                  </a:lnTo>
                  <a:lnTo>
                    <a:pt x="1301041" y="1242711"/>
                  </a:lnTo>
                  <a:lnTo>
                    <a:pt x="0" y="124271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2280093" y="350238"/>
              <a:ext cx="2359581" cy="867906"/>
            </a:xfrm>
            <a:custGeom>
              <a:avLst/>
              <a:gdLst/>
              <a:ahLst/>
              <a:cxnLst/>
              <a:rect l="l" t="t" r="r" b="b"/>
              <a:pathLst>
                <a:path w="2359581" h="867906">
                  <a:moveTo>
                    <a:pt x="0" y="0"/>
                  </a:moveTo>
                  <a:lnTo>
                    <a:pt x="2359581" y="0"/>
                  </a:lnTo>
                  <a:lnTo>
                    <a:pt x="2359581" y="867905"/>
                  </a:lnTo>
                  <a:lnTo>
                    <a:pt x="0" y="86790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Freeform 11"/>
            <p:cNvSpPr/>
            <p:nvPr/>
          </p:nvSpPr>
          <p:spPr>
            <a:xfrm>
              <a:off x="1152543" y="271961"/>
              <a:ext cx="1104562" cy="1024460"/>
            </a:xfrm>
            <a:custGeom>
              <a:avLst/>
              <a:gdLst/>
              <a:ahLst/>
              <a:cxnLst/>
              <a:rect l="l" t="t" r="r" b="b"/>
              <a:pathLst>
                <a:path w="1104562" h="1024460">
                  <a:moveTo>
                    <a:pt x="0" y="0"/>
                  </a:moveTo>
                  <a:lnTo>
                    <a:pt x="1104562" y="0"/>
                  </a:lnTo>
                  <a:lnTo>
                    <a:pt x="1104562" y="1024459"/>
                  </a:lnTo>
                  <a:lnTo>
                    <a:pt x="0" y="1024459"/>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5edad5e-85c4-4d99-839f-4db88ccef5c5}" enabled="1" method="Standard" siteId="{d1ad7db5-97dd-4f2b-816e-50d663b7bb94}" removed="0"/>
</clbl:labelList>
</file>

<file path=docProps/app.xml><?xml version="1.0" encoding="utf-8"?>
<Properties xmlns="http://schemas.openxmlformats.org/officeDocument/2006/extended-properties" xmlns:vt="http://schemas.openxmlformats.org/officeDocument/2006/docPropsVTypes">
  <TotalTime>1214</TotalTime>
  <Words>2029</Words>
  <Application>Microsoft Office PowerPoint</Application>
  <PresentationFormat>Custom</PresentationFormat>
  <Paragraphs>242</Paragraphs>
  <Slides>21</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vt:i4>
      </vt:variant>
    </vt:vector>
  </HeadingPairs>
  <TitlesOfParts>
    <vt:vector size="33" baseType="lpstr">
      <vt:lpstr>Bebas Neue Bold</vt:lpstr>
      <vt:lpstr>Arial</vt:lpstr>
      <vt:lpstr>Arimo Bold</vt:lpstr>
      <vt:lpstr>Lato 1</vt:lpstr>
      <vt:lpstr>Segoe UI</vt:lpstr>
      <vt:lpstr>Calibri</vt:lpstr>
      <vt:lpstr>Roboto Bold</vt:lpstr>
      <vt:lpstr>Aptos</vt:lpstr>
      <vt:lpstr>Lato Bold</vt:lpstr>
      <vt:lpstr>Garet</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PICOF 19 Presentation Template</dc:title>
  <dc:creator>Simon McGree</dc:creator>
  <cp:lastModifiedBy>Elise Chandler</cp:lastModifiedBy>
  <cp:revision>5</cp:revision>
  <dcterms:created xsi:type="dcterms:W3CDTF">2006-08-16T00:00:00Z</dcterms:created>
  <dcterms:modified xsi:type="dcterms:W3CDTF">2026-10-19T10:23:51Z</dcterms:modified>
  <dc:identifier>DAHXSDBNdPI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vt:lpwstr>
  </property>
  <property fmtid="{D5CDD505-2E9C-101B-9397-08002B2CF9AE}" pid="4" name="ClassificationContentMarkingHeaderLocations">
    <vt:lpwstr>Office Theme:9</vt:lpwstr>
  </property>
  <property fmtid="{D5CDD505-2E9C-101B-9397-08002B2CF9AE}" pid="5" name="ClassificationContentMarkingHeaderText">
    <vt:lpwstr>OFFICIAL</vt:lpwstr>
  </property>
</Properties>
</file>