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10287000" cx="18288000"/>
  <p:notesSz cx="6858000" cy="9144000"/>
  <p:embeddedFontLst>
    <p:embeddedFont>
      <p:font typeface="Roboto"/>
      <p:bold r:id="rId26"/>
      <p:boldItalic r:id="rId27"/>
    </p:embeddedFont>
    <p:embeddedFont>
      <p:font typeface="Arimo"/>
      <p:bold r:id="rId28"/>
      <p:boldItalic r:id="rId29"/>
    </p:embeddedFont>
    <p:embeddedFont>
      <p:font typeface="Lato"/>
      <p:bold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2" roundtripDataSignature="AMtx7mhRYAyMa4SEZhFDcsnM/Gf0D6nqF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fntdata"/><Relationship Id="rId25" Type="http://schemas.openxmlformats.org/officeDocument/2006/relationships/slide" Target="slides/slide20.xml"/><Relationship Id="rId28" Type="http://schemas.openxmlformats.org/officeDocument/2006/relationships/font" Target="fonts/Arimo-bold.fntdata"/><Relationship Id="rId27"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rimo-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boldItalic.fntdata"/><Relationship Id="rId30" Type="http://schemas.openxmlformats.org/officeDocument/2006/relationships/font" Target="fonts/Lato-bold.fntdata"/><Relationship Id="rId11" Type="http://schemas.openxmlformats.org/officeDocument/2006/relationships/slide" Target="slides/slide6.xml"/><Relationship Id="rId10" Type="http://schemas.openxmlformats.org/officeDocument/2006/relationships/slide" Target="slides/slide5.xml"/><Relationship Id="rId32"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h35653cd093b6f3e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h35653cd093b6f3e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h35653cd093b6f3e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h35653cd093b6f3e8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h35653cd093b6f3e8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h35653cd093b6f3e8_0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h35653cd093b6f3e8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h35653cd093b6f3e8_0_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h35653cd093b6f3e8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h35653cd093b6f3e8_0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h35653cd093b6f3e8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h35653cd093b6f3e8_0_1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h35653cd093b6f3e8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h35653cd093b6f3e8_0_1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h35653cd093b6f3e8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h35653cd093b6f3e8_0_1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h35653cd093b6f3e8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h35653cd093b6f3e8_0_1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h35653cd093b6f3e8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h35653cd093b6f3e8_0_1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h35653cd093b6f3e8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h35653cd093b6f3e8_0_3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h35653cd093b6f3e8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h35653cd093b6f3e8_0_2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h35653cd093b6f3e8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h35653cd093b6f3e8_0_2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h35653cd093b6f3e8_0_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h35653cd093b6f3e8_0_4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h35653cd093b6f3e8_0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h35653cd093b6f3e8_0_4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h35653cd093b6f3e8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h35653cd093b6f3e8_0_2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1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1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1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1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1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7"/>
          <p:cNvSpPr/>
          <p:nvPr>
            <p:ph idx="2" type="pic"/>
          </p:nvPr>
        </p:nvSpPr>
        <p:spPr>
          <a:xfrm>
            <a:off x="1792288" y="612775"/>
            <a:ext cx="5486400" cy="4114800"/>
          </a:xfrm>
          <a:prstGeom prst="rect">
            <a:avLst/>
          </a:prstGeom>
          <a:noFill/>
          <a:ln>
            <a:noFill/>
          </a:ln>
        </p:spPr>
      </p:sp>
      <p:sp>
        <p:nvSpPr>
          <p:cNvPr id="64" name="Google Shape;64;p1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8"/>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9"/>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9"/>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12.png"/><Relationship Id="rId7"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2.jpg"/><Relationship Id="rId5" Type="http://schemas.openxmlformats.org/officeDocument/2006/relationships/image" Target="../media/image1.png"/><Relationship Id="rId6" Type="http://schemas.openxmlformats.org/officeDocument/2006/relationships/image" Target="../media/image6.png"/><Relationship Id="rId7" Type="http://schemas.openxmlformats.org/officeDocument/2006/relationships/image" Target="../media/image8.png"/><Relationship Id="rId8"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8.gif"/><Relationship Id="rId4"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hyperlink" Target="https://coast.noaa.gov/hurricanes/#map=4/32/-8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9.png"/><Relationship Id="rId5" Type="http://schemas.openxmlformats.org/officeDocument/2006/relationships/image" Target="../media/image3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9.png"/><Relationship Id="rId4" Type="http://schemas.openxmlformats.org/officeDocument/2006/relationships/image" Target="../media/image11.png"/><Relationship Id="rId5"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hyperlink" Target="https://tropical.atmos.colostate.edu/Realtime/" TargetMode="External"/><Relationship Id="rId5" Type="http://schemas.openxmlformats.org/officeDocument/2006/relationships/image" Target="../media/image11.png"/><Relationship Id="rId6"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cyclonicwx.com/" TargetMode="External"/><Relationship Id="rId4" Type="http://schemas.openxmlformats.org/officeDocument/2006/relationships/image" Target="../media/image11.png"/><Relationship Id="rId5"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cyclonicwx.com/" TargetMode="External"/><Relationship Id="rId4" Type="http://schemas.openxmlformats.org/officeDocument/2006/relationships/image" Target="../media/image11.png"/><Relationship Id="rId5" Type="http://schemas.openxmlformats.org/officeDocument/2006/relationships/image" Target="../media/image24.png"/><Relationship Id="rId6"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20.png"/><Relationship Id="rId5"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7.png"/><Relationship Id="rId5" Type="http://schemas.openxmlformats.org/officeDocument/2006/relationships/image" Target="../media/image22.png"/><Relationship Id="rId6"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3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39.png"/><Relationship Id="rId5"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0.png"/><Relationship Id="rId4" Type="http://schemas.openxmlformats.org/officeDocument/2006/relationships/image" Target="../media/image33.png"/><Relationship Id="rId5" Type="http://schemas.openxmlformats.org/officeDocument/2006/relationships/image" Target="../media/image35.png"/><Relationship Id="rId6" Type="http://schemas.openxmlformats.org/officeDocument/2006/relationships/image" Target="../media/image30.png"/><Relationship Id="rId7"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flipH="1">
            <a:off x="-5155023" y="0"/>
            <a:ext cx="16558551" cy="10287000"/>
          </a:xfrm>
          <a:custGeom>
            <a:rect b="b" l="l" r="r" t="t"/>
            <a:pathLst>
              <a:path extrusionOk="0" h="10287000" w="16558551">
                <a:moveTo>
                  <a:pt x="16558551" y="0"/>
                </a:moveTo>
                <a:lnTo>
                  <a:pt x="0" y="0"/>
                </a:lnTo>
                <a:lnTo>
                  <a:pt x="0" y="10287000"/>
                </a:lnTo>
                <a:lnTo>
                  <a:pt x="16558551" y="10287000"/>
                </a:lnTo>
                <a:lnTo>
                  <a:pt x="16558551"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85" name="Google Shape;85;p1"/>
          <p:cNvGrpSpPr/>
          <p:nvPr/>
        </p:nvGrpSpPr>
        <p:grpSpPr>
          <a:xfrm>
            <a:off x="-160397" y="-152239"/>
            <a:ext cx="10998633" cy="10439239"/>
            <a:chOff x="0" y="0"/>
            <a:chExt cx="6717030" cy="6375400"/>
          </a:xfrm>
        </p:grpSpPr>
        <p:sp>
          <p:nvSpPr>
            <p:cNvPr id="86" name="Google Shape;86;p1"/>
            <p:cNvSpPr/>
            <p:nvPr/>
          </p:nvSpPr>
          <p:spPr>
            <a:xfrm>
              <a:off x="12700" y="12700"/>
              <a:ext cx="6692900" cy="6350000"/>
            </a:xfrm>
            <a:custGeom>
              <a:rect b="b" l="l" r="r" t="t"/>
              <a:pathLst>
                <a:path extrusionOk="0" h="6350000" w="66929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 name="Google Shape;87;p1"/>
            <p:cNvSpPr/>
            <p:nvPr/>
          </p:nvSpPr>
          <p:spPr>
            <a:xfrm>
              <a:off x="0" y="0"/>
              <a:ext cx="6717030" cy="6375400"/>
            </a:xfrm>
            <a:custGeom>
              <a:rect b="b" l="l" r="r" t="t"/>
              <a:pathLst>
                <a:path extrusionOk="0" h="6375400" w="671703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8" name="Google Shape;88;p1"/>
          <p:cNvGrpSpPr/>
          <p:nvPr/>
        </p:nvGrpSpPr>
        <p:grpSpPr>
          <a:xfrm>
            <a:off x="12240904" y="7172951"/>
            <a:ext cx="5018396" cy="1696403"/>
            <a:chOff x="0" y="0"/>
            <a:chExt cx="6691194" cy="2261870"/>
          </a:xfrm>
        </p:grpSpPr>
        <p:sp>
          <p:nvSpPr>
            <p:cNvPr id="89" name="Google Shape;89;p1"/>
            <p:cNvSpPr/>
            <p:nvPr/>
          </p:nvSpPr>
          <p:spPr>
            <a:xfrm>
              <a:off x="0" y="0"/>
              <a:ext cx="1663718" cy="2261870"/>
            </a:xfrm>
            <a:custGeom>
              <a:rect b="b" l="l" r="r" t="t"/>
              <a:pathLst>
                <a:path extrusionOk="0" h="2261870" w="1663718">
                  <a:moveTo>
                    <a:pt x="0" y="0"/>
                  </a:moveTo>
                  <a:lnTo>
                    <a:pt x="1663718" y="0"/>
                  </a:lnTo>
                  <a:lnTo>
                    <a:pt x="1663718" y="2261870"/>
                  </a:lnTo>
                  <a:lnTo>
                    <a:pt x="0" y="226187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 name="Google Shape;90;p1"/>
            <p:cNvSpPr/>
            <p:nvPr/>
          </p:nvSpPr>
          <p:spPr>
            <a:xfrm>
              <a:off x="1520483" y="234836"/>
              <a:ext cx="1876321" cy="1792198"/>
            </a:xfrm>
            <a:custGeom>
              <a:rect b="b" l="l" r="r" t="t"/>
              <a:pathLst>
                <a:path extrusionOk="0" h="1792198" w="1876321">
                  <a:moveTo>
                    <a:pt x="0" y="0"/>
                  </a:moveTo>
                  <a:lnTo>
                    <a:pt x="1876321" y="0"/>
                  </a:lnTo>
                  <a:lnTo>
                    <a:pt x="1876321" y="1792198"/>
                  </a:lnTo>
                  <a:lnTo>
                    <a:pt x="0" y="1792198"/>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 name="Google Shape;91;p1"/>
            <p:cNvSpPr/>
            <p:nvPr/>
          </p:nvSpPr>
          <p:spPr>
            <a:xfrm>
              <a:off x="3288280" y="505102"/>
              <a:ext cx="3402914" cy="1251667"/>
            </a:xfrm>
            <a:custGeom>
              <a:rect b="b" l="l" r="r" t="t"/>
              <a:pathLst>
                <a:path extrusionOk="0" h="1251667" w="3402914">
                  <a:moveTo>
                    <a:pt x="0" y="0"/>
                  </a:moveTo>
                  <a:lnTo>
                    <a:pt x="3402914" y="0"/>
                  </a:lnTo>
                  <a:lnTo>
                    <a:pt x="3402914" y="1251667"/>
                  </a:lnTo>
                  <a:lnTo>
                    <a:pt x="0" y="1251667"/>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 name="Google Shape;92;p1"/>
            <p:cNvSpPr/>
            <p:nvPr/>
          </p:nvSpPr>
          <p:spPr>
            <a:xfrm>
              <a:off x="1662161" y="392213"/>
              <a:ext cx="1592965" cy="1477444"/>
            </a:xfrm>
            <a:custGeom>
              <a:rect b="b" l="l" r="r" t="t"/>
              <a:pathLst>
                <a:path extrusionOk="0" h="1477444" w="1592965">
                  <a:moveTo>
                    <a:pt x="0" y="0"/>
                  </a:moveTo>
                  <a:lnTo>
                    <a:pt x="1592965" y="0"/>
                  </a:lnTo>
                  <a:lnTo>
                    <a:pt x="1592965" y="1477444"/>
                  </a:lnTo>
                  <a:lnTo>
                    <a:pt x="0" y="1477444"/>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93" name="Google Shape;93;p1"/>
          <p:cNvGrpSpPr/>
          <p:nvPr/>
        </p:nvGrpSpPr>
        <p:grpSpPr>
          <a:xfrm>
            <a:off x="13636527" y="9033384"/>
            <a:ext cx="4651473" cy="449832"/>
            <a:chOff x="0" y="0"/>
            <a:chExt cx="6201964" cy="599775"/>
          </a:xfrm>
        </p:grpSpPr>
        <p:sp>
          <p:nvSpPr>
            <p:cNvPr id="94" name="Google Shape;94;p1"/>
            <p:cNvSpPr/>
            <p:nvPr/>
          </p:nvSpPr>
          <p:spPr>
            <a:xfrm>
              <a:off x="0" y="0"/>
              <a:ext cx="599775" cy="599775"/>
            </a:xfrm>
            <a:custGeom>
              <a:rect b="b" l="l" r="r" t="t"/>
              <a:pathLst>
                <a:path extrusionOk="0" h="599775" w="599775">
                  <a:moveTo>
                    <a:pt x="0" y="0"/>
                  </a:moveTo>
                  <a:lnTo>
                    <a:pt x="599775" y="0"/>
                  </a:lnTo>
                  <a:lnTo>
                    <a:pt x="599775" y="599775"/>
                  </a:lnTo>
                  <a:lnTo>
                    <a:pt x="0" y="599775"/>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 name="Google Shape;95;p1"/>
            <p:cNvSpPr txBox="1"/>
            <p:nvPr/>
          </p:nvSpPr>
          <p:spPr>
            <a:xfrm>
              <a:off x="724315" y="23028"/>
              <a:ext cx="5477649" cy="51561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2400">
                  <a:solidFill>
                    <a:srgbClr val="000000"/>
                  </a:solidFill>
                  <a:latin typeface="Arial"/>
                  <a:ea typeface="Arial"/>
                  <a:cs typeface="Arial"/>
                  <a:sym typeface="Arial"/>
                </a:rPr>
                <a:t>www.pacificrcc.net</a:t>
              </a:r>
              <a:endParaRPr/>
            </a:p>
          </p:txBody>
        </p:sp>
      </p:grpSp>
      <p:sp>
        <p:nvSpPr>
          <p:cNvPr id="96" name="Google Shape;96;p1"/>
          <p:cNvSpPr txBox="1"/>
          <p:nvPr/>
        </p:nvSpPr>
        <p:spPr>
          <a:xfrm>
            <a:off x="10838236" y="972072"/>
            <a:ext cx="7379400" cy="3727800"/>
          </a:xfrm>
          <a:prstGeom prst="rect">
            <a:avLst/>
          </a:prstGeom>
          <a:noFill/>
          <a:ln>
            <a:noFill/>
          </a:ln>
        </p:spPr>
        <p:txBody>
          <a:bodyPr anchorCtr="0" anchor="t" bIns="0" lIns="0" spcFirstLastPara="1" rIns="0" wrap="square" tIns="0">
            <a:spAutoFit/>
          </a:bodyPr>
          <a:lstStyle/>
          <a:p>
            <a:pPr indent="0" lvl="0" marL="0" marR="0" rtl="0" algn="ctr">
              <a:lnSpc>
                <a:spcPct val="101010"/>
              </a:lnSpc>
              <a:spcBef>
                <a:spcPts val="0"/>
              </a:spcBef>
              <a:spcAft>
                <a:spcPts val="0"/>
              </a:spcAft>
              <a:buNone/>
            </a:pPr>
            <a:r>
              <a:rPr b="1" lang="en-US" sz="8019">
                <a:solidFill>
                  <a:srgbClr val="E38E00"/>
                </a:solidFill>
                <a:latin typeface="Bebas Neue"/>
                <a:ea typeface="Bebas Neue"/>
                <a:cs typeface="Bebas Neue"/>
                <a:sym typeface="Bebas Neue"/>
              </a:rPr>
              <a:t>PACIFIC ISLANDS climate &amp; Oceans forum-19</a:t>
            </a:r>
            <a:endParaRPr/>
          </a:p>
        </p:txBody>
      </p:sp>
      <p:sp>
        <p:nvSpPr>
          <p:cNvPr id="97" name="Google Shape;97;p1"/>
          <p:cNvSpPr txBox="1"/>
          <p:nvPr/>
        </p:nvSpPr>
        <p:spPr>
          <a:xfrm>
            <a:off x="11032875" y="4765125"/>
            <a:ext cx="6990000" cy="2081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2600">
                <a:solidFill>
                  <a:srgbClr val="1F2122"/>
                </a:solidFill>
                <a:latin typeface="Arimo"/>
                <a:ea typeface="Arimo"/>
                <a:cs typeface="Arimo"/>
                <a:sym typeface="Arimo"/>
              </a:rPr>
              <a:t>20 - 21 OCTOBER, 2026</a:t>
            </a:r>
            <a:endParaRPr/>
          </a:p>
          <a:p>
            <a:pPr indent="0" lvl="0" marL="0" marR="0" rtl="0" algn="ctr">
              <a:lnSpc>
                <a:spcPct val="140000"/>
              </a:lnSpc>
              <a:spcBef>
                <a:spcPts val="0"/>
              </a:spcBef>
              <a:spcAft>
                <a:spcPts val="0"/>
              </a:spcAft>
              <a:buNone/>
            </a:pPr>
            <a:r>
              <a:rPr b="1" lang="en-US" sz="2600">
                <a:solidFill>
                  <a:srgbClr val="1F2122"/>
                </a:solidFill>
                <a:latin typeface="Arimo"/>
                <a:ea typeface="Arimo"/>
                <a:cs typeface="Arimo"/>
                <a:sym typeface="Arimo"/>
              </a:rPr>
              <a:t>HYBRID</a:t>
            </a:r>
            <a:endParaRPr/>
          </a:p>
          <a:p>
            <a:pPr indent="0" lvl="0" marL="0" marR="0" rtl="0" algn="ctr">
              <a:lnSpc>
                <a:spcPct val="140000"/>
              </a:lnSpc>
              <a:spcBef>
                <a:spcPts val="0"/>
              </a:spcBef>
              <a:spcAft>
                <a:spcPts val="0"/>
              </a:spcAft>
              <a:buNone/>
            </a:pPr>
            <a:r>
              <a:rPr b="1" lang="en-US" sz="2600">
                <a:solidFill>
                  <a:srgbClr val="1F2122"/>
                </a:solidFill>
                <a:latin typeface="Arimo"/>
                <a:ea typeface="Arimo"/>
                <a:cs typeface="Arimo"/>
                <a:sym typeface="Arimo"/>
              </a:rPr>
              <a:t>PORT MORESBY, PAPUA NEW GUINEA </a:t>
            </a:r>
            <a:endParaRPr/>
          </a:p>
          <a:p>
            <a:pPr indent="0" lvl="0" marL="0" marR="0" rtl="0" algn="ctr">
              <a:lnSpc>
                <a:spcPct val="140000"/>
              </a:lnSpc>
              <a:spcBef>
                <a:spcPts val="0"/>
              </a:spcBef>
              <a:spcAft>
                <a:spcPts val="0"/>
              </a:spcAft>
              <a:buNone/>
            </a:pPr>
            <a:r>
              <a:rPr b="1" lang="en-US" sz="2600">
                <a:solidFill>
                  <a:srgbClr val="1F2122"/>
                </a:solidFill>
                <a:latin typeface="Arimo"/>
                <a:ea typeface="Arimo"/>
                <a:cs typeface="Arimo"/>
                <a:sym typeface="Arimo"/>
              </a:rPr>
              <a:t>&amp; ZOOM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
          <p:cNvSpPr/>
          <p:nvPr/>
        </p:nvSpPr>
        <p:spPr>
          <a:xfrm rot="5400000">
            <a:off x="-2987791" y="1750965"/>
            <a:ext cx="12392640" cy="7698928"/>
          </a:xfrm>
          <a:custGeom>
            <a:rect b="b" l="l" r="r" t="t"/>
            <a:pathLst>
              <a:path extrusionOk="0" h="7698928" w="12392640">
                <a:moveTo>
                  <a:pt x="0" y="0"/>
                </a:moveTo>
                <a:lnTo>
                  <a:pt x="12392640" y="0"/>
                </a:lnTo>
                <a:lnTo>
                  <a:pt x="12392640" y="7698928"/>
                </a:lnTo>
                <a:lnTo>
                  <a:pt x="0" y="7698928"/>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3" name="Google Shape;103;p2"/>
          <p:cNvGrpSpPr/>
          <p:nvPr/>
        </p:nvGrpSpPr>
        <p:grpSpPr>
          <a:xfrm>
            <a:off x="1028700" y="-19050"/>
            <a:ext cx="5316569" cy="5046167"/>
            <a:chOff x="0" y="0"/>
            <a:chExt cx="6717030" cy="6375400"/>
          </a:xfrm>
        </p:grpSpPr>
        <p:sp>
          <p:nvSpPr>
            <p:cNvPr id="104" name="Google Shape;104;p2"/>
            <p:cNvSpPr/>
            <p:nvPr/>
          </p:nvSpPr>
          <p:spPr>
            <a:xfrm>
              <a:off x="12700" y="12700"/>
              <a:ext cx="6692900" cy="6350000"/>
            </a:xfrm>
            <a:custGeom>
              <a:rect b="b" l="l" r="r" t="t"/>
              <a:pathLst>
                <a:path extrusionOk="0" h="6350000" w="66929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 name="Google Shape;105;p2"/>
            <p:cNvSpPr/>
            <p:nvPr/>
          </p:nvSpPr>
          <p:spPr>
            <a:xfrm>
              <a:off x="0" y="0"/>
              <a:ext cx="6717030" cy="6375400"/>
            </a:xfrm>
            <a:custGeom>
              <a:rect b="b" l="l" r="r" t="t"/>
              <a:pathLst>
                <a:path extrusionOk="0" h="6375400" w="671703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06" name="Google Shape;106;p2"/>
          <p:cNvGrpSpPr/>
          <p:nvPr/>
        </p:nvGrpSpPr>
        <p:grpSpPr>
          <a:xfrm>
            <a:off x="1028700" y="5268281"/>
            <a:ext cx="5316569" cy="5046167"/>
            <a:chOff x="0" y="0"/>
            <a:chExt cx="6717030" cy="6375400"/>
          </a:xfrm>
        </p:grpSpPr>
        <p:sp>
          <p:nvSpPr>
            <p:cNvPr id="107" name="Google Shape;107;p2"/>
            <p:cNvSpPr/>
            <p:nvPr/>
          </p:nvSpPr>
          <p:spPr>
            <a:xfrm>
              <a:off x="12700" y="12700"/>
              <a:ext cx="6692900" cy="6350000"/>
            </a:xfrm>
            <a:custGeom>
              <a:rect b="b" l="l" r="r" t="t"/>
              <a:pathLst>
                <a:path extrusionOk="0" h="6350000" w="66929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 name="Google Shape;108;p2"/>
            <p:cNvSpPr/>
            <p:nvPr/>
          </p:nvSpPr>
          <p:spPr>
            <a:xfrm>
              <a:off x="0" y="0"/>
              <a:ext cx="6717030" cy="6375400"/>
            </a:xfrm>
            <a:custGeom>
              <a:rect b="b" l="l" r="r" t="t"/>
              <a:pathLst>
                <a:path extrusionOk="0" h="6375400" w="671703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109" name="Google Shape;109;p2"/>
          <p:cNvCxnSpPr/>
          <p:nvPr/>
        </p:nvCxnSpPr>
        <p:spPr>
          <a:xfrm>
            <a:off x="11780104" y="3442076"/>
            <a:ext cx="1181508" cy="0"/>
          </a:xfrm>
          <a:prstGeom prst="straightConnector1">
            <a:avLst/>
          </a:prstGeom>
          <a:noFill/>
          <a:ln cap="flat" cmpd="sng" w="76200">
            <a:solidFill>
              <a:srgbClr val="FABC25"/>
            </a:solidFill>
            <a:prstDash val="solid"/>
            <a:round/>
            <a:headEnd len="sm" w="sm" type="none"/>
            <a:tailEnd len="sm" w="sm" type="none"/>
          </a:ln>
        </p:spPr>
      </p:cxnSp>
      <p:sp>
        <p:nvSpPr>
          <p:cNvPr id="110" name="Google Shape;110;p2"/>
          <p:cNvSpPr txBox="1"/>
          <p:nvPr/>
        </p:nvSpPr>
        <p:spPr>
          <a:xfrm>
            <a:off x="6512525" y="2060175"/>
            <a:ext cx="11348400" cy="923400"/>
          </a:xfrm>
          <a:prstGeom prst="rect">
            <a:avLst/>
          </a:prstGeom>
          <a:noFill/>
          <a:ln>
            <a:noFill/>
          </a:ln>
        </p:spPr>
        <p:txBody>
          <a:bodyPr anchorCtr="0" anchor="t" bIns="0" lIns="0" spcFirstLastPara="1" rIns="0" wrap="square" tIns="0">
            <a:spAutoFit/>
          </a:bodyPr>
          <a:lstStyle/>
          <a:p>
            <a:pPr indent="0" lvl="0" marL="0" marR="0" rtl="0" algn="ctr">
              <a:lnSpc>
                <a:spcPct val="116000"/>
              </a:lnSpc>
              <a:spcBef>
                <a:spcPts val="0"/>
              </a:spcBef>
              <a:spcAft>
                <a:spcPts val="0"/>
              </a:spcAft>
              <a:buNone/>
            </a:pPr>
            <a:r>
              <a:rPr b="1" lang="en-US" sz="6000">
                <a:solidFill>
                  <a:srgbClr val="0892CD"/>
                </a:solidFill>
                <a:latin typeface="Roboto"/>
                <a:ea typeface="Roboto"/>
                <a:cs typeface="Roboto"/>
                <a:sym typeface="Roboto"/>
              </a:rPr>
              <a:t>WNP TCs Through October 2026</a:t>
            </a:r>
            <a:endParaRPr/>
          </a:p>
        </p:txBody>
      </p:sp>
      <p:sp>
        <p:nvSpPr>
          <p:cNvPr id="111" name="Google Shape;111;p2"/>
          <p:cNvSpPr txBox="1"/>
          <p:nvPr/>
        </p:nvSpPr>
        <p:spPr>
          <a:xfrm>
            <a:off x="6512518" y="3816222"/>
            <a:ext cx="11716800" cy="1456800"/>
          </a:xfrm>
          <a:prstGeom prst="rect">
            <a:avLst/>
          </a:prstGeom>
          <a:noFill/>
          <a:ln>
            <a:noFill/>
          </a:ln>
        </p:spPr>
        <p:txBody>
          <a:bodyPr anchorCtr="0" anchor="t" bIns="0" lIns="0" spcFirstLastPara="1" rIns="0" wrap="square" tIns="0">
            <a:spAutoFit/>
          </a:bodyPr>
          <a:lstStyle/>
          <a:p>
            <a:pPr indent="0" lvl="0" marL="0" marR="0" rtl="0" algn="ctr">
              <a:lnSpc>
                <a:spcPct val="158024"/>
              </a:lnSpc>
              <a:spcBef>
                <a:spcPts val="0"/>
              </a:spcBef>
              <a:spcAft>
                <a:spcPts val="0"/>
              </a:spcAft>
              <a:buNone/>
            </a:pPr>
            <a:r>
              <a:rPr b="1" lang="en-US" sz="2399">
                <a:latin typeface="Lato"/>
                <a:ea typeface="Lato"/>
                <a:cs typeface="Lato"/>
                <a:sym typeface="Lato"/>
              </a:rPr>
              <a:t>Brandon Bukunt</a:t>
            </a:r>
            <a:endParaRPr/>
          </a:p>
          <a:p>
            <a:pPr indent="0" lvl="0" marL="0" marR="0" rtl="0" algn="ctr">
              <a:lnSpc>
                <a:spcPct val="158026"/>
              </a:lnSpc>
              <a:spcBef>
                <a:spcPts val="0"/>
              </a:spcBef>
              <a:spcAft>
                <a:spcPts val="0"/>
              </a:spcAft>
              <a:buNone/>
            </a:pPr>
            <a:r>
              <a:rPr lang="en-US" sz="2199">
                <a:latin typeface="Lato"/>
                <a:ea typeface="Lato"/>
                <a:cs typeface="Lato"/>
                <a:sym typeface="Lato"/>
              </a:rPr>
              <a:t>Agenda 2iii - Overview of TCs over May to October</a:t>
            </a:r>
            <a:endParaRPr sz="2199">
              <a:latin typeface="Lato"/>
              <a:ea typeface="Lato"/>
              <a:cs typeface="Lato"/>
              <a:sym typeface="Lato"/>
            </a:endParaRPr>
          </a:p>
          <a:p>
            <a:pPr indent="0" lvl="0" marL="0" marR="0" rtl="0" algn="ctr">
              <a:lnSpc>
                <a:spcPct val="158026"/>
              </a:lnSpc>
              <a:spcBef>
                <a:spcPts val="0"/>
              </a:spcBef>
              <a:spcAft>
                <a:spcPts val="0"/>
              </a:spcAft>
              <a:buNone/>
            </a:pPr>
            <a:r>
              <a:rPr lang="en-US" sz="2199">
                <a:latin typeface="Lato"/>
                <a:ea typeface="Lato"/>
                <a:cs typeface="Lato"/>
                <a:sym typeface="Lato"/>
              </a:rPr>
              <a:t>Meteorologist NOAA NWS</a:t>
            </a:r>
            <a:endParaRPr/>
          </a:p>
        </p:txBody>
      </p:sp>
      <p:sp>
        <p:nvSpPr>
          <p:cNvPr id="112" name="Google Shape;112;p2"/>
          <p:cNvSpPr txBox="1"/>
          <p:nvPr/>
        </p:nvSpPr>
        <p:spPr>
          <a:xfrm>
            <a:off x="7482417" y="802005"/>
            <a:ext cx="9776883" cy="453390"/>
          </a:xfrm>
          <a:prstGeom prst="rect">
            <a:avLst/>
          </a:prstGeom>
          <a:noFill/>
          <a:ln>
            <a:noFill/>
          </a:ln>
        </p:spPr>
        <p:txBody>
          <a:bodyPr anchorCtr="0" anchor="t" bIns="0" lIns="0" spcFirstLastPara="1" rIns="0" wrap="square" tIns="0">
            <a:spAutoFit/>
          </a:bodyPr>
          <a:lstStyle/>
          <a:p>
            <a:pPr indent="0" lvl="0" marL="0" marR="0" rtl="0" algn="ctr">
              <a:lnSpc>
                <a:spcPct val="116000"/>
              </a:lnSpc>
              <a:spcBef>
                <a:spcPts val="0"/>
              </a:spcBef>
              <a:spcAft>
                <a:spcPts val="0"/>
              </a:spcAft>
              <a:buNone/>
            </a:pPr>
            <a:r>
              <a:rPr b="1" lang="en-US" sz="3000">
                <a:solidFill>
                  <a:srgbClr val="E38E00"/>
                </a:solidFill>
                <a:latin typeface="Roboto"/>
                <a:ea typeface="Roboto"/>
                <a:cs typeface="Roboto"/>
                <a:sym typeface="Roboto"/>
              </a:rPr>
              <a:t>PICOF-19</a:t>
            </a:r>
            <a:endParaRPr/>
          </a:p>
        </p:txBody>
      </p:sp>
      <p:grpSp>
        <p:nvGrpSpPr>
          <p:cNvPr id="113" name="Google Shape;113;p2"/>
          <p:cNvGrpSpPr/>
          <p:nvPr/>
        </p:nvGrpSpPr>
        <p:grpSpPr>
          <a:xfrm>
            <a:off x="8719699" y="6361885"/>
            <a:ext cx="7302462" cy="2468502"/>
            <a:chOff x="0" y="0"/>
            <a:chExt cx="4458974" cy="1507298"/>
          </a:xfrm>
        </p:grpSpPr>
        <p:sp>
          <p:nvSpPr>
            <p:cNvPr id="114" name="Google Shape;114;p2"/>
            <p:cNvSpPr/>
            <p:nvPr/>
          </p:nvSpPr>
          <p:spPr>
            <a:xfrm>
              <a:off x="0" y="0"/>
              <a:ext cx="1108692" cy="1507298"/>
            </a:xfrm>
            <a:custGeom>
              <a:rect b="b" l="l" r="r" t="t"/>
              <a:pathLst>
                <a:path extrusionOk="0" h="1507298" w="1108692">
                  <a:moveTo>
                    <a:pt x="0" y="0"/>
                  </a:moveTo>
                  <a:lnTo>
                    <a:pt x="1108692" y="0"/>
                  </a:lnTo>
                  <a:lnTo>
                    <a:pt x="1108692" y="1507298"/>
                  </a:lnTo>
                  <a:lnTo>
                    <a:pt x="0" y="1507298"/>
                  </a:lnTo>
                  <a:lnTo>
                    <a:pt x="0" y="0"/>
                  </a:lnTo>
                  <a:close/>
                </a:path>
              </a:pathLst>
            </a:custGeom>
            <a:blipFill rotWithShape="1">
              <a:blip r:embed="rId5">
                <a:alphaModFix/>
              </a:blip>
              <a:stretch>
                <a:fillRect b="0" l="0" r="0" t="0"/>
              </a:stretch>
            </a:blipFill>
            <a:ln>
              <a:noFill/>
            </a:ln>
          </p:spPr>
          <p:txBody>
            <a:bodyPr anchorCtr="0" anchor="t" bIns="99800" lIns="199650" spcFirstLastPara="1" rIns="199650" wrap="square" tIns="99800">
              <a:noAutofit/>
            </a:bodyPr>
            <a:lstStyle/>
            <a:p>
              <a:pPr indent="0" lvl="0" marL="0" marR="0" rtl="0" algn="l">
                <a:spcBef>
                  <a:spcPts val="0"/>
                </a:spcBef>
                <a:spcAft>
                  <a:spcPts val="0"/>
                </a:spcAft>
                <a:buNone/>
              </a:pPr>
              <a:r>
                <a:t/>
              </a:r>
              <a:endParaRPr sz="3931">
                <a:solidFill>
                  <a:schemeClr val="dk1"/>
                </a:solidFill>
                <a:latin typeface="Calibri"/>
                <a:ea typeface="Calibri"/>
                <a:cs typeface="Calibri"/>
                <a:sym typeface="Calibri"/>
              </a:endParaRPr>
            </a:p>
          </p:txBody>
        </p:sp>
        <p:sp>
          <p:nvSpPr>
            <p:cNvPr id="115" name="Google Shape;115;p2"/>
            <p:cNvSpPr/>
            <p:nvPr/>
          </p:nvSpPr>
          <p:spPr>
            <a:xfrm>
              <a:off x="1013242" y="156493"/>
              <a:ext cx="1250370" cy="1194311"/>
            </a:xfrm>
            <a:custGeom>
              <a:rect b="b" l="l" r="r" t="t"/>
              <a:pathLst>
                <a:path extrusionOk="0" h="1194311" w="1250370">
                  <a:moveTo>
                    <a:pt x="0" y="0"/>
                  </a:moveTo>
                  <a:lnTo>
                    <a:pt x="1250369" y="0"/>
                  </a:lnTo>
                  <a:lnTo>
                    <a:pt x="1250369" y="1194311"/>
                  </a:lnTo>
                  <a:lnTo>
                    <a:pt x="0" y="1194311"/>
                  </a:lnTo>
                  <a:lnTo>
                    <a:pt x="0" y="0"/>
                  </a:lnTo>
                  <a:close/>
                </a:path>
              </a:pathLst>
            </a:custGeom>
            <a:blipFill rotWithShape="1">
              <a:blip r:embed="rId6">
                <a:alphaModFix/>
              </a:blip>
              <a:stretch>
                <a:fillRect b="0" l="0" r="0" t="0"/>
              </a:stretch>
            </a:blipFill>
            <a:ln>
              <a:noFill/>
            </a:ln>
          </p:spPr>
          <p:txBody>
            <a:bodyPr anchorCtr="0" anchor="t" bIns="99800" lIns="199650" spcFirstLastPara="1" rIns="199650" wrap="square" tIns="99800">
              <a:noAutofit/>
            </a:bodyPr>
            <a:lstStyle/>
            <a:p>
              <a:pPr indent="0" lvl="0" marL="0" marR="0" rtl="0" algn="l">
                <a:spcBef>
                  <a:spcPts val="0"/>
                </a:spcBef>
                <a:spcAft>
                  <a:spcPts val="0"/>
                </a:spcAft>
                <a:buNone/>
              </a:pPr>
              <a:r>
                <a:t/>
              </a:r>
              <a:endParaRPr sz="3931">
                <a:solidFill>
                  <a:schemeClr val="dk1"/>
                </a:solidFill>
                <a:latin typeface="Calibri"/>
                <a:ea typeface="Calibri"/>
                <a:cs typeface="Calibri"/>
                <a:sym typeface="Calibri"/>
              </a:endParaRPr>
            </a:p>
          </p:txBody>
        </p:sp>
        <p:sp>
          <p:nvSpPr>
            <p:cNvPr id="116" name="Google Shape;116;p2"/>
            <p:cNvSpPr/>
            <p:nvPr/>
          </p:nvSpPr>
          <p:spPr>
            <a:xfrm>
              <a:off x="2191291" y="336597"/>
              <a:ext cx="2267683" cy="834104"/>
            </a:xfrm>
            <a:custGeom>
              <a:rect b="b" l="l" r="r" t="t"/>
              <a:pathLst>
                <a:path extrusionOk="0" h="834104" w="2267683">
                  <a:moveTo>
                    <a:pt x="0" y="0"/>
                  </a:moveTo>
                  <a:lnTo>
                    <a:pt x="2267683" y="0"/>
                  </a:lnTo>
                  <a:lnTo>
                    <a:pt x="2267683" y="834104"/>
                  </a:lnTo>
                  <a:lnTo>
                    <a:pt x="0" y="834104"/>
                  </a:lnTo>
                  <a:lnTo>
                    <a:pt x="0" y="0"/>
                  </a:lnTo>
                  <a:close/>
                </a:path>
              </a:pathLst>
            </a:custGeom>
            <a:blipFill rotWithShape="1">
              <a:blip r:embed="rId7">
                <a:alphaModFix/>
              </a:blip>
              <a:stretch>
                <a:fillRect b="0" l="0" r="0" t="0"/>
              </a:stretch>
            </a:blipFill>
            <a:ln>
              <a:noFill/>
            </a:ln>
          </p:spPr>
          <p:txBody>
            <a:bodyPr anchorCtr="0" anchor="t" bIns="99800" lIns="199650" spcFirstLastPara="1" rIns="199650" wrap="square" tIns="99800">
              <a:noAutofit/>
            </a:bodyPr>
            <a:lstStyle/>
            <a:p>
              <a:pPr indent="0" lvl="0" marL="0" marR="0" rtl="0" algn="l">
                <a:spcBef>
                  <a:spcPts val="0"/>
                </a:spcBef>
                <a:spcAft>
                  <a:spcPts val="0"/>
                </a:spcAft>
                <a:buNone/>
              </a:pPr>
              <a:r>
                <a:t/>
              </a:r>
              <a:endParaRPr sz="3931">
                <a:solidFill>
                  <a:schemeClr val="dk1"/>
                </a:solidFill>
                <a:latin typeface="Calibri"/>
                <a:ea typeface="Calibri"/>
                <a:cs typeface="Calibri"/>
                <a:sym typeface="Calibri"/>
              </a:endParaRPr>
            </a:p>
          </p:txBody>
        </p:sp>
        <p:sp>
          <p:nvSpPr>
            <p:cNvPr id="117" name="Google Shape;117;p2"/>
            <p:cNvSpPr/>
            <p:nvPr/>
          </p:nvSpPr>
          <p:spPr>
            <a:xfrm>
              <a:off x="1107655" y="261369"/>
              <a:ext cx="1061543" cy="984560"/>
            </a:xfrm>
            <a:custGeom>
              <a:rect b="b" l="l" r="r" t="t"/>
              <a:pathLst>
                <a:path extrusionOk="0" h="984560" w="1061543">
                  <a:moveTo>
                    <a:pt x="0" y="0"/>
                  </a:moveTo>
                  <a:lnTo>
                    <a:pt x="1061543" y="0"/>
                  </a:lnTo>
                  <a:lnTo>
                    <a:pt x="1061543" y="984560"/>
                  </a:lnTo>
                  <a:lnTo>
                    <a:pt x="0" y="984560"/>
                  </a:lnTo>
                  <a:lnTo>
                    <a:pt x="0" y="0"/>
                  </a:lnTo>
                  <a:close/>
                </a:path>
              </a:pathLst>
            </a:custGeom>
            <a:blipFill rotWithShape="1">
              <a:blip r:embed="rId8">
                <a:alphaModFix/>
              </a:blip>
              <a:stretch>
                <a:fillRect b="0" l="0" r="0" t="0"/>
              </a:stretch>
            </a:blipFill>
            <a:ln>
              <a:noFill/>
            </a:ln>
          </p:spPr>
          <p:txBody>
            <a:bodyPr anchorCtr="0" anchor="t" bIns="99800" lIns="199650" spcFirstLastPara="1" rIns="199650" wrap="square" tIns="99800">
              <a:noAutofit/>
            </a:bodyPr>
            <a:lstStyle/>
            <a:p>
              <a:pPr indent="0" lvl="0" marL="0" marR="0" rtl="0" algn="l">
                <a:spcBef>
                  <a:spcPts val="0"/>
                </a:spcBef>
                <a:spcAft>
                  <a:spcPts val="0"/>
                </a:spcAft>
                <a:buNone/>
              </a:pPr>
              <a:r>
                <a:t/>
              </a:r>
              <a:endParaRPr sz="3931">
                <a:solidFill>
                  <a:schemeClr val="dk1"/>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h35653cd093b6f3e8_0_0"/>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h35653cd093b6f3e8_0_0"/>
          <p:cNvSpPr txBox="1"/>
          <p:nvPr/>
        </p:nvSpPr>
        <p:spPr>
          <a:xfrm>
            <a:off x="833725" y="1739750"/>
            <a:ext cx="16902900" cy="7077600"/>
          </a:xfrm>
          <a:prstGeom prst="rect">
            <a:avLst/>
          </a:prstGeom>
          <a:solidFill>
            <a:srgbClr val="00B0F0">
              <a:alpha val="40000"/>
            </a:srgbClr>
          </a:solidFill>
          <a:ln cap="flat" cmpd="sng" w="57150">
            <a:solidFill>
              <a:srgbClr val="00B05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400"/>
              <a:buFont typeface="Arial"/>
              <a:buNone/>
            </a:pPr>
            <a:r>
              <a:t/>
            </a:r>
            <a:endParaRPr sz="1400">
              <a:solidFill>
                <a:srgbClr val="000000"/>
              </a:solidFill>
              <a:latin typeface="Calibri"/>
              <a:ea typeface="Calibri"/>
              <a:cs typeface="Calibri"/>
              <a:sym typeface="Calibri"/>
            </a:endParaRPr>
          </a:p>
          <a:p>
            <a:pPr indent="0" lvl="0" marL="0" marR="0" rtl="0" algn="ctr">
              <a:spcBef>
                <a:spcPts val="880"/>
              </a:spcBef>
              <a:spcAft>
                <a:spcPts val="0"/>
              </a:spcAft>
              <a:buClr>
                <a:srgbClr val="000000"/>
              </a:buClr>
              <a:buSzPts val="4400"/>
              <a:buFont typeface="Arial"/>
              <a:buNone/>
            </a:pPr>
            <a:r>
              <a:rPr lang="en-US" sz="4400">
                <a:solidFill>
                  <a:srgbClr val="000000"/>
                </a:solidFill>
                <a:latin typeface="Calibri"/>
                <a:ea typeface="Calibri"/>
                <a:cs typeface="Calibri"/>
                <a:sym typeface="Calibri"/>
              </a:rPr>
              <a:t>202</a:t>
            </a:r>
            <a:r>
              <a:rPr lang="en-US" sz="4400">
                <a:latin typeface="Calibri"/>
                <a:ea typeface="Calibri"/>
                <a:cs typeface="Calibri"/>
                <a:sym typeface="Calibri"/>
              </a:rPr>
              <a:t>6</a:t>
            </a:r>
            <a:r>
              <a:rPr lang="en-US" sz="4400">
                <a:solidFill>
                  <a:srgbClr val="000000"/>
                </a:solidFill>
                <a:latin typeface="Calibri"/>
                <a:ea typeface="Calibri"/>
                <a:cs typeface="Calibri"/>
                <a:sym typeface="Calibri"/>
              </a:rPr>
              <a:t> Western North Pacific (WNP) </a:t>
            </a:r>
            <a:r>
              <a:rPr lang="en-US" sz="4400">
                <a:latin typeface="Calibri"/>
                <a:ea typeface="Calibri"/>
                <a:cs typeface="Calibri"/>
                <a:sym typeface="Calibri"/>
              </a:rPr>
              <a:t>t</a:t>
            </a:r>
            <a:r>
              <a:rPr lang="en-US" sz="4400">
                <a:solidFill>
                  <a:srgbClr val="000000"/>
                </a:solidFill>
                <a:latin typeface="Calibri"/>
                <a:ea typeface="Calibri"/>
                <a:cs typeface="Calibri"/>
                <a:sym typeface="Calibri"/>
              </a:rPr>
              <a:t>ropical cyclone (TC) activity through Oct 18 has been </a:t>
            </a:r>
            <a:r>
              <a:rPr lang="en-US" sz="4400">
                <a:latin typeface="Calibri"/>
                <a:ea typeface="Calibri"/>
                <a:cs typeface="Calibri"/>
                <a:sym typeface="Calibri"/>
              </a:rPr>
              <a:t>above </a:t>
            </a:r>
            <a:r>
              <a:rPr lang="en-US" sz="4400">
                <a:solidFill>
                  <a:srgbClr val="000000"/>
                </a:solidFill>
                <a:latin typeface="Calibri"/>
                <a:ea typeface="Calibri"/>
                <a:cs typeface="Calibri"/>
                <a:sym typeface="Calibri"/>
              </a:rPr>
              <a:t>normal</a:t>
            </a:r>
            <a:r>
              <a:rPr lang="en-US" sz="4400">
                <a:latin typeface="Calibri"/>
                <a:ea typeface="Calibri"/>
                <a:cs typeface="Calibri"/>
                <a:sym typeface="Calibri"/>
              </a:rPr>
              <a:t>. </a:t>
            </a:r>
            <a:endParaRPr sz="4400">
              <a:latin typeface="Calibri"/>
              <a:ea typeface="Calibri"/>
              <a:cs typeface="Calibri"/>
              <a:sym typeface="Calibri"/>
            </a:endParaRPr>
          </a:p>
          <a:p>
            <a:pPr indent="0" lvl="0" marL="0" marR="0" rtl="0" algn="ctr">
              <a:spcBef>
                <a:spcPts val="880"/>
              </a:spcBef>
              <a:spcAft>
                <a:spcPts val="0"/>
              </a:spcAft>
              <a:buClr>
                <a:srgbClr val="000000"/>
              </a:buClr>
              <a:buSzPts val="4400"/>
              <a:buFont typeface="Arial"/>
              <a:buNone/>
            </a:pPr>
            <a:r>
              <a:t/>
            </a:r>
            <a:endParaRPr sz="2000">
              <a:latin typeface="Calibri"/>
              <a:ea typeface="Calibri"/>
              <a:cs typeface="Calibri"/>
              <a:sym typeface="Calibri"/>
            </a:endParaRPr>
          </a:p>
          <a:p>
            <a:pPr indent="0" lvl="0" marL="0" marR="0" rtl="0" algn="l">
              <a:spcBef>
                <a:spcPts val="880"/>
              </a:spcBef>
              <a:spcAft>
                <a:spcPts val="0"/>
              </a:spcAft>
              <a:buClr>
                <a:srgbClr val="000000"/>
              </a:buClr>
              <a:buSzPts val="4400"/>
              <a:buFont typeface="Arial"/>
              <a:buNone/>
            </a:pPr>
            <a:r>
              <a:rPr lang="en-US" sz="4400">
                <a:latin typeface="Calibri"/>
                <a:ea typeface="Calibri"/>
                <a:cs typeface="Calibri"/>
                <a:sym typeface="Calibri"/>
              </a:rPr>
              <a:t>Activity </a:t>
            </a:r>
            <a:r>
              <a:rPr lang="en-US" sz="4400">
                <a:solidFill>
                  <a:srgbClr val="000000"/>
                </a:solidFill>
                <a:latin typeface="Calibri"/>
                <a:ea typeface="Calibri"/>
                <a:cs typeface="Calibri"/>
                <a:sym typeface="Calibri"/>
              </a:rPr>
              <a:t>matches what one would expect during a developing </a:t>
            </a:r>
            <a:r>
              <a:rPr lang="en-US" sz="4400">
                <a:latin typeface="Calibri"/>
                <a:ea typeface="Calibri"/>
                <a:cs typeface="Calibri"/>
                <a:sym typeface="Calibri"/>
              </a:rPr>
              <a:t>El Ni</a:t>
            </a:r>
            <a:r>
              <a:rPr lang="en-US" sz="4400">
                <a:solidFill>
                  <a:schemeClr val="dk1"/>
                </a:solidFill>
                <a:latin typeface="Calibri"/>
                <a:ea typeface="Calibri"/>
                <a:cs typeface="Calibri"/>
                <a:sym typeface="Calibri"/>
              </a:rPr>
              <a:t>ño (</a:t>
            </a:r>
            <a:r>
              <a:rPr b="1" lang="en-US" sz="4400">
                <a:solidFill>
                  <a:schemeClr val="dk1"/>
                </a:solidFill>
                <a:latin typeface="Calibri"/>
                <a:ea typeface="Calibri"/>
                <a:cs typeface="Calibri"/>
                <a:sym typeface="Calibri"/>
              </a:rPr>
              <a:t>more activity and an eastward shift in the TC genesis region</a:t>
            </a:r>
            <a:r>
              <a:rPr lang="en-US" sz="4400">
                <a:solidFill>
                  <a:schemeClr val="dk1"/>
                </a:solidFill>
                <a:latin typeface="Calibri"/>
                <a:ea typeface="Calibri"/>
                <a:cs typeface="Calibri"/>
                <a:sym typeface="Calibri"/>
              </a:rPr>
              <a:t>). </a:t>
            </a:r>
            <a:r>
              <a:rPr lang="en-US" sz="3800">
                <a:solidFill>
                  <a:schemeClr val="dk1"/>
                </a:solidFill>
                <a:latin typeface="Calibri"/>
                <a:ea typeface="Calibri"/>
                <a:cs typeface="Calibri"/>
                <a:sym typeface="Calibri"/>
              </a:rPr>
              <a:t>Record TC activity has occurred across the North Pacific east of the dateline.</a:t>
            </a:r>
            <a:endParaRPr sz="1000">
              <a:solidFill>
                <a:schemeClr val="dk1"/>
              </a:solidFill>
              <a:latin typeface="Calibri"/>
              <a:ea typeface="Calibri"/>
              <a:cs typeface="Calibri"/>
              <a:sym typeface="Calibri"/>
            </a:endParaRPr>
          </a:p>
          <a:p>
            <a:pPr indent="0" lvl="0" marL="0" marR="0" rtl="0" algn="ctr">
              <a:spcBef>
                <a:spcPts val="640"/>
              </a:spcBef>
              <a:spcAft>
                <a:spcPts val="0"/>
              </a:spcAft>
              <a:buClr>
                <a:schemeClr val="dk1"/>
              </a:buClr>
              <a:buSzPts val="3200"/>
              <a:buFont typeface="Arial"/>
              <a:buNone/>
            </a:pPr>
            <a:r>
              <a:t/>
            </a:r>
            <a:endParaRPr/>
          </a:p>
          <a:p>
            <a:pPr indent="0" lvl="0" marL="0" marR="0" rtl="0" algn="ctr">
              <a:spcBef>
                <a:spcPts val="480"/>
              </a:spcBef>
              <a:spcAft>
                <a:spcPts val="0"/>
              </a:spcAft>
              <a:buClr>
                <a:schemeClr val="dk1"/>
              </a:buClr>
              <a:buSzPts val="2400"/>
              <a:buFont typeface="Arial"/>
              <a:buNone/>
            </a:pPr>
            <a:r>
              <a:t/>
            </a:r>
            <a:endParaRPr sz="1700">
              <a:solidFill>
                <a:schemeClr val="dk1"/>
              </a:solidFill>
              <a:latin typeface="Calibri"/>
              <a:ea typeface="Calibri"/>
              <a:cs typeface="Calibri"/>
              <a:sym typeface="Calibri"/>
            </a:endParaRPr>
          </a:p>
          <a:p>
            <a:pPr indent="0" lvl="0" marL="0" marR="0" rtl="0" algn="l">
              <a:spcBef>
                <a:spcPts val="800"/>
              </a:spcBef>
              <a:spcAft>
                <a:spcPts val="0"/>
              </a:spcAft>
              <a:buClr>
                <a:schemeClr val="dk1"/>
              </a:buClr>
              <a:buSzPts val="4000"/>
              <a:buFont typeface="Arial"/>
              <a:buNone/>
            </a:pPr>
            <a:r>
              <a:rPr b="1" lang="en-US" sz="4000">
                <a:solidFill>
                  <a:schemeClr val="dk1"/>
                </a:solidFill>
                <a:latin typeface="Calibri"/>
                <a:ea typeface="Calibri"/>
                <a:cs typeface="Calibri"/>
                <a:sym typeface="Calibri"/>
              </a:rPr>
              <a:t>  Pre peak season (March-April) messaging</a:t>
            </a:r>
            <a:r>
              <a:rPr lang="en-US" sz="4000">
                <a:solidFill>
                  <a:schemeClr val="dk1"/>
                </a:solidFill>
                <a:latin typeface="Calibri"/>
                <a:ea typeface="Calibri"/>
                <a:cs typeface="Calibri"/>
                <a:sym typeface="Calibri"/>
              </a:rPr>
              <a:t> focused on…</a:t>
            </a:r>
            <a:endParaRPr sz="4000">
              <a:solidFill>
                <a:schemeClr val="dk1"/>
              </a:solidFill>
              <a:latin typeface="Calibri"/>
              <a:ea typeface="Calibri"/>
              <a:cs typeface="Calibri"/>
              <a:sym typeface="Calibri"/>
            </a:endParaRPr>
          </a:p>
          <a:p>
            <a:pPr indent="-196850" lvl="0" marL="457200" marR="0" rtl="0" algn="l">
              <a:spcBef>
                <a:spcPts val="800"/>
              </a:spcBef>
              <a:spcAft>
                <a:spcPts val="0"/>
              </a:spcAft>
              <a:buClr>
                <a:schemeClr val="dk1"/>
              </a:buClr>
              <a:buSzPts val="4000"/>
              <a:buFont typeface="Calibri"/>
              <a:buAutoNum type="arabicPeriod"/>
            </a:pPr>
            <a:r>
              <a:rPr lang="en-US" sz="4000">
                <a:solidFill>
                  <a:schemeClr val="dk1"/>
                </a:solidFill>
                <a:latin typeface="Calibri"/>
                <a:ea typeface="Calibri"/>
                <a:cs typeface="Calibri"/>
                <a:sym typeface="Calibri"/>
              </a:rPr>
              <a:t>high likelihood of a busier than normal year for most islands</a:t>
            </a:r>
            <a:endParaRPr sz="4000">
              <a:solidFill>
                <a:schemeClr val="dk1"/>
              </a:solidFill>
              <a:latin typeface="Calibri"/>
              <a:ea typeface="Calibri"/>
              <a:cs typeface="Calibri"/>
              <a:sym typeface="Calibri"/>
            </a:endParaRPr>
          </a:p>
          <a:p>
            <a:pPr indent="-196850" lvl="0" marL="457200" marR="0" rtl="0" algn="l">
              <a:spcBef>
                <a:spcPts val="0"/>
              </a:spcBef>
              <a:spcAft>
                <a:spcPts val="0"/>
              </a:spcAft>
              <a:buClr>
                <a:schemeClr val="dk1"/>
              </a:buClr>
              <a:buSzPts val="4000"/>
              <a:buFont typeface="Calibri"/>
              <a:buAutoNum type="arabicPeriod"/>
            </a:pPr>
            <a:r>
              <a:rPr lang="en-US" sz="4000">
                <a:solidFill>
                  <a:schemeClr val="dk1"/>
                </a:solidFill>
                <a:latin typeface="Calibri"/>
                <a:ea typeface="Calibri"/>
                <a:cs typeface="Calibri"/>
                <a:sym typeface="Calibri"/>
              </a:rPr>
              <a:t>preparedness actions with emergency managers and relevant stakeholders</a:t>
            </a:r>
            <a:endParaRPr/>
          </a:p>
        </p:txBody>
      </p:sp>
      <p:sp>
        <p:nvSpPr>
          <p:cNvPr id="124" name="Google Shape;124;h35653cd093b6f3e8_0_0"/>
          <p:cNvSpPr txBox="1"/>
          <p:nvPr/>
        </p:nvSpPr>
        <p:spPr>
          <a:xfrm>
            <a:off x="0" y="710675"/>
            <a:ext cx="18288000" cy="1021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0000"/>
              </a:buClr>
              <a:buSzPts val="6000"/>
              <a:buFont typeface="Arial"/>
              <a:buNone/>
            </a:pPr>
            <a:r>
              <a:rPr b="1" lang="en-US" sz="6000">
                <a:solidFill>
                  <a:srgbClr val="000000"/>
                </a:solidFill>
                <a:latin typeface="Calibri"/>
                <a:ea typeface="Calibri"/>
                <a:cs typeface="Calibri"/>
                <a:sym typeface="Calibri"/>
              </a:rPr>
              <a:t>Bottom Line Up Front</a:t>
            </a:r>
            <a:endParaRPr/>
          </a:p>
        </p:txBody>
      </p:sp>
      <p:sp>
        <p:nvSpPr>
          <p:cNvPr id="125" name="Google Shape;125;h35653cd093b6f3e8_0_0"/>
          <p:cNvSpPr txBox="1"/>
          <p:nvPr/>
        </p:nvSpPr>
        <p:spPr>
          <a:xfrm>
            <a:off x="3505201" y="9627767"/>
            <a:ext cx="9128943" cy="3384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t/>
            </a:r>
            <a:endParaRPr sz="2199">
              <a:solidFill>
                <a:srgbClr val="000000"/>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grpSp>
        <p:nvGrpSpPr>
          <p:cNvPr id="130" name="Google Shape;130;h35653cd093b6f3e8_0_12"/>
          <p:cNvGrpSpPr/>
          <p:nvPr/>
        </p:nvGrpSpPr>
        <p:grpSpPr>
          <a:xfrm>
            <a:off x="3955011" y="5615113"/>
            <a:ext cx="767121" cy="767121"/>
            <a:chOff x="0" y="0"/>
            <a:chExt cx="812800" cy="812800"/>
          </a:xfrm>
        </p:grpSpPr>
        <p:sp>
          <p:nvSpPr>
            <p:cNvPr id="131" name="Google Shape;131;h35653cd093b6f3e8_0_1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7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2" name="Google Shape;132;h35653cd093b6f3e8_0_12"/>
            <p:cNvSpPr txBox="1"/>
            <p:nvPr/>
          </p:nvSpPr>
          <p:spPr>
            <a:xfrm>
              <a:off x="76200" y="38100"/>
              <a:ext cx="660300" cy="698400"/>
            </a:xfrm>
            <a:prstGeom prst="rect">
              <a:avLst/>
            </a:prstGeom>
            <a:noFill/>
            <a:ln>
              <a:noFill/>
            </a:ln>
          </p:spPr>
          <p:txBody>
            <a:bodyPr anchorCtr="0" anchor="ctr" bIns="40450" lIns="40450" spcFirstLastPara="1" rIns="40450" wrap="square" tIns="40450">
              <a:noAutofit/>
            </a:bodyPr>
            <a:lstStyle/>
            <a:p>
              <a:pPr indent="0" lvl="0" marL="0" marR="0" rtl="0" algn="ctr">
                <a:lnSpc>
                  <a:spcPct val="147777"/>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3" name="Google Shape;133;h35653cd093b6f3e8_0_12"/>
          <p:cNvGrpSpPr/>
          <p:nvPr/>
        </p:nvGrpSpPr>
        <p:grpSpPr>
          <a:xfrm>
            <a:off x="4433153" y="6573566"/>
            <a:ext cx="340970" cy="340970"/>
            <a:chOff x="0" y="0"/>
            <a:chExt cx="812800" cy="812800"/>
          </a:xfrm>
        </p:grpSpPr>
        <p:sp>
          <p:nvSpPr>
            <p:cNvPr id="134" name="Google Shape;134;h35653cd093b6f3e8_0_1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7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 name="Google Shape;135;h35653cd093b6f3e8_0_12"/>
            <p:cNvSpPr txBox="1"/>
            <p:nvPr/>
          </p:nvSpPr>
          <p:spPr>
            <a:xfrm>
              <a:off x="76200" y="38100"/>
              <a:ext cx="660300" cy="698400"/>
            </a:xfrm>
            <a:prstGeom prst="rect">
              <a:avLst/>
            </a:prstGeom>
            <a:noFill/>
            <a:ln>
              <a:noFill/>
            </a:ln>
          </p:spPr>
          <p:txBody>
            <a:bodyPr anchorCtr="0" anchor="ctr" bIns="40450" lIns="40450" spcFirstLastPara="1" rIns="40450" wrap="square" tIns="40450">
              <a:noAutofit/>
            </a:bodyPr>
            <a:lstStyle/>
            <a:p>
              <a:pPr indent="0" lvl="0" marL="0" marR="0" rtl="0" algn="ctr">
                <a:lnSpc>
                  <a:spcPct val="147777"/>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6" name="Google Shape;136;h35653cd093b6f3e8_0_12"/>
          <p:cNvGrpSpPr/>
          <p:nvPr/>
        </p:nvGrpSpPr>
        <p:grpSpPr>
          <a:xfrm>
            <a:off x="3386149" y="9022775"/>
            <a:ext cx="14539323" cy="999220"/>
            <a:chOff x="-8" y="-15"/>
            <a:chExt cx="11644500" cy="1332294"/>
          </a:xfrm>
        </p:grpSpPr>
        <p:sp>
          <p:nvSpPr>
            <p:cNvPr id="137" name="Google Shape;137;h35653cd093b6f3e8_0_12"/>
            <p:cNvSpPr txBox="1"/>
            <p:nvPr/>
          </p:nvSpPr>
          <p:spPr>
            <a:xfrm>
              <a:off x="-8" y="-15"/>
              <a:ext cx="11644500" cy="574500"/>
            </a:xfrm>
            <a:prstGeom prst="rect">
              <a:avLst/>
            </a:prstGeom>
            <a:noFill/>
            <a:ln>
              <a:noFill/>
            </a:ln>
          </p:spPr>
          <p:txBody>
            <a:bodyPr anchorCtr="0" anchor="t" bIns="0" lIns="0" spcFirstLastPara="1" rIns="0" wrap="square" tIns="0">
              <a:spAutoFit/>
            </a:bodyPr>
            <a:lstStyle/>
            <a:p>
              <a:pPr indent="0" lvl="0" marL="0" marR="0" rtl="0" algn="l">
                <a:lnSpc>
                  <a:spcPct val="145000"/>
                </a:lnSpc>
                <a:spcBef>
                  <a:spcPts val="0"/>
                </a:spcBef>
                <a:spcAft>
                  <a:spcPts val="0"/>
                </a:spcAft>
                <a:buNone/>
              </a:pPr>
              <a:r>
                <a:rPr b="1" lang="en-US" sz="2800">
                  <a:solidFill>
                    <a:srgbClr val="000000"/>
                  </a:solidFill>
                  <a:latin typeface="Roboto"/>
                  <a:ea typeface="Roboto"/>
                  <a:cs typeface="Roboto"/>
                  <a:sym typeface="Roboto"/>
                </a:rPr>
                <a:t>NWS Weather Forecast Office Guam Area of Responsibility &amp; NWS off</a:t>
              </a:r>
              <a:r>
                <a:rPr b="1" lang="en-US" sz="2800">
                  <a:latin typeface="Roboto"/>
                  <a:ea typeface="Roboto"/>
                  <a:cs typeface="Roboto"/>
                  <a:sym typeface="Roboto"/>
                </a:rPr>
                <a:t>ices in the </a:t>
              </a:r>
              <a:r>
                <a:rPr b="1" lang="en-US" sz="2800">
                  <a:solidFill>
                    <a:srgbClr val="000000"/>
                  </a:solidFill>
                  <a:latin typeface="Roboto"/>
                  <a:ea typeface="Roboto"/>
                  <a:cs typeface="Roboto"/>
                  <a:sym typeface="Roboto"/>
                </a:rPr>
                <a:t>Pacific</a:t>
              </a:r>
              <a:endParaRPr/>
            </a:p>
          </p:txBody>
        </p:sp>
        <p:sp>
          <p:nvSpPr>
            <p:cNvPr id="138" name="Google Shape;138;h35653cd093b6f3e8_0_12"/>
            <p:cNvSpPr txBox="1"/>
            <p:nvPr/>
          </p:nvSpPr>
          <p:spPr>
            <a:xfrm>
              <a:off x="0" y="881079"/>
              <a:ext cx="10013100" cy="451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NOAA NWS</a:t>
              </a:r>
              <a:endParaRPr/>
            </a:p>
          </p:txBody>
        </p:sp>
      </p:grpSp>
      <p:sp>
        <p:nvSpPr>
          <p:cNvPr id="139" name="Google Shape;139;h35653cd093b6f3e8_0_12"/>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40" name="Google Shape;140;h35653cd093b6f3e8_0_12"/>
          <p:cNvPicPr preferRelativeResize="0"/>
          <p:nvPr/>
        </p:nvPicPr>
        <p:blipFill rotWithShape="1">
          <a:blip r:embed="rId4">
            <a:alphaModFix/>
          </a:blip>
          <a:srcRect b="0" l="0" r="0" t="0"/>
          <a:stretch/>
        </p:blipFill>
        <p:spPr>
          <a:xfrm>
            <a:off x="3482383" y="224027"/>
            <a:ext cx="11323229" cy="7870774"/>
          </a:xfrm>
          <a:prstGeom prst="rect">
            <a:avLst/>
          </a:prstGeom>
          <a:noFill/>
          <a:ln>
            <a:noFill/>
          </a:ln>
        </p:spPr>
      </p:pic>
      <p:sp>
        <p:nvSpPr>
          <p:cNvPr id="141" name="Google Shape;141;h35653cd093b6f3e8_0_12"/>
          <p:cNvSpPr/>
          <p:nvPr/>
        </p:nvSpPr>
        <p:spPr>
          <a:xfrm>
            <a:off x="4414477" y="4610100"/>
            <a:ext cx="327600" cy="295500"/>
          </a:xfrm>
          <a:prstGeom prst="star5">
            <a:avLst>
              <a:gd fmla="val 19098" name="adj"/>
              <a:gd fmla="val 105146" name="hf"/>
              <a:gd fmla="val 110557" name="vf"/>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2" name="Google Shape;142;h35653cd093b6f3e8_0_12"/>
          <p:cNvSpPr/>
          <p:nvPr/>
        </p:nvSpPr>
        <p:spPr>
          <a:xfrm>
            <a:off x="4883116" y="4328483"/>
            <a:ext cx="327600" cy="295500"/>
          </a:xfrm>
          <a:prstGeom prst="star5">
            <a:avLst>
              <a:gd fmla="val 19098" name="adj"/>
              <a:gd fmla="val 105146" name="hf"/>
              <a:gd fmla="val 110557" name="vf"/>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3" name="Google Shape;143;h35653cd093b6f3e8_0_12"/>
          <p:cNvSpPr txBox="1"/>
          <p:nvPr/>
        </p:nvSpPr>
        <p:spPr>
          <a:xfrm>
            <a:off x="4724400" y="4207014"/>
            <a:ext cx="16764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lt1"/>
                </a:solidFill>
                <a:latin typeface="Calibri"/>
                <a:ea typeface="Calibri"/>
                <a:cs typeface="Calibri"/>
                <a:sym typeface="Calibri"/>
              </a:rPr>
              <a:t>WSO </a:t>
            </a:r>
            <a:endParaRPr/>
          </a:p>
          <a:p>
            <a:pPr indent="0" lvl="0" marL="0" marR="0" rtl="0" algn="ctr">
              <a:spcBef>
                <a:spcPts val="0"/>
              </a:spcBef>
              <a:spcAft>
                <a:spcPts val="0"/>
              </a:spcAft>
              <a:buNone/>
            </a:pPr>
            <a:r>
              <a:rPr b="1" lang="en-US" sz="2000">
                <a:solidFill>
                  <a:schemeClr val="lt1"/>
                </a:solidFill>
                <a:latin typeface="Calibri"/>
                <a:ea typeface="Calibri"/>
                <a:cs typeface="Calibri"/>
                <a:sym typeface="Calibri"/>
              </a:rPr>
              <a:t>Yap</a:t>
            </a:r>
            <a:endParaRPr/>
          </a:p>
        </p:txBody>
      </p:sp>
      <p:sp>
        <p:nvSpPr>
          <p:cNvPr id="144" name="Google Shape;144;h35653cd093b6f3e8_0_12"/>
          <p:cNvSpPr/>
          <p:nvPr/>
        </p:nvSpPr>
        <p:spPr>
          <a:xfrm>
            <a:off x="5715000" y="3822701"/>
            <a:ext cx="327600" cy="295500"/>
          </a:xfrm>
          <a:prstGeom prst="star5">
            <a:avLst>
              <a:gd fmla="val 19098" name="adj"/>
              <a:gd fmla="val 105146" name="hf"/>
              <a:gd fmla="val 110557" name="vf"/>
            </a:avLst>
          </a:prstGeom>
          <a:solidFill>
            <a:srgbClr val="FFFF00"/>
          </a:solidFill>
          <a:ln cap="flat" cmpd="sng" w="2540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h35653cd093b6f3e8_0_12"/>
          <p:cNvSpPr txBox="1"/>
          <p:nvPr/>
        </p:nvSpPr>
        <p:spPr>
          <a:xfrm>
            <a:off x="4648200" y="3216414"/>
            <a:ext cx="16764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FFFF00"/>
                </a:solidFill>
                <a:latin typeface="Calibri"/>
                <a:ea typeface="Calibri"/>
                <a:cs typeface="Calibri"/>
                <a:sym typeface="Calibri"/>
              </a:rPr>
              <a:t>WFO </a:t>
            </a:r>
            <a:endParaRPr/>
          </a:p>
          <a:p>
            <a:pPr indent="0" lvl="0" marL="0" marR="0" rtl="0" algn="ctr">
              <a:spcBef>
                <a:spcPts val="0"/>
              </a:spcBef>
              <a:spcAft>
                <a:spcPts val="0"/>
              </a:spcAft>
              <a:buNone/>
            </a:pPr>
            <a:r>
              <a:rPr b="1" lang="en-US" sz="2000">
                <a:solidFill>
                  <a:srgbClr val="FFFF00"/>
                </a:solidFill>
                <a:latin typeface="Calibri"/>
                <a:ea typeface="Calibri"/>
                <a:cs typeface="Calibri"/>
                <a:sym typeface="Calibri"/>
              </a:rPr>
              <a:t>Guam</a:t>
            </a:r>
            <a:endParaRPr/>
          </a:p>
        </p:txBody>
      </p:sp>
      <p:sp>
        <p:nvSpPr>
          <p:cNvPr id="146" name="Google Shape;146;h35653cd093b6f3e8_0_12"/>
          <p:cNvSpPr/>
          <p:nvPr/>
        </p:nvSpPr>
        <p:spPr>
          <a:xfrm>
            <a:off x="6460807" y="4535920"/>
            <a:ext cx="327600" cy="295500"/>
          </a:xfrm>
          <a:prstGeom prst="star5">
            <a:avLst>
              <a:gd fmla="val 19098" name="adj"/>
              <a:gd fmla="val 105146" name="hf"/>
              <a:gd fmla="val 110557" name="vf"/>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7" name="Google Shape;147;h35653cd093b6f3e8_0_12"/>
          <p:cNvSpPr/>
          <p:nvPr/>
        </p:nvSpPr>
        <p:spPr>
          <a:xfrm>
            <a:off x="7195752" y="4624060"/>
            <a:ext cx="327600" cy="295500"/>
          </a:xfrm>
          <a:prstGeom prst="star5">
            <a:avLst>
              <a:gd fmla="val 19098" name="adj"/>
              <a:gd fmla="val 105146" name="hf"/>
              <a:gd fmla="val 110557" name="vf"/>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8" name="Google Shape;148;h35653cd093b6f3e8_0_12"/>
          <p:cNvSpPr/>
          <p:nvPr/>
        </p:nvSpPr>
        <p:spPr>
          <a:xfrm>
            <a:off x="8773105" y="4623425"/>
            <a:ext cx="327600" cy="295500"/>
          </a:xfrm>
          <a:prstGeom prst="star5">
            <a:avLst>
              <a:gd fmla="val 19098" name="adj"/>
              <a:gd fmla="val 105146" name="hf"/>
              <a:gd fmla="val 110557" name="vf"/>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9" name="Google Shape;149;h35653cd093b6f3e8_0_12"/>
          <p:cNvSpPr txBox="1"/>
          <p:nvPr/>
        </p:nvSpPr>
        <p:spPr>
          <a:xfrm>
            <a:off x="8253222" y="4633643"/>
            <a:ext cx="23466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lt1"/>
                </a:solidFill>
                <a:latin typeface="Calibri"/>
                <a:ea typeface="Calibri"/>
                <a:cs typeface="Calibri"/>
                <a:sym typeface="Calibri"/>
              </a:rPr>
              <a:t>WSO </a:t>
            </a:r>
            <a:endParaRPr/>
          </a:p>
          <a:p>
            <a:pPr indent="0" lvl="0" marL="0" marR="0" rtl="0" algn="ctr">
              <a:spcBef>
                <a:spcPts val="0"/>
              </a:spcBef>
              <a:spcAft>
                <a:spcPts val="0"/>
              </a:spcAft>
              <a:buNone/>
            </a:pPr>
            <a:r>
              <a:rPr b="1" lang="en-US" sz="2000">
                <a:solidFill>
                  <a:schemeClr val="lt1"/>
                </a:solidFill>
                <a:latin typeface="Calibri"/>
                <a:ea typeface="Calibri"/>
                <a:cs typeface="Calibri"/>
                <a:sym typeface="Calibri"/>
              </a:rPr>
              <a:t>Majuro</a:t>
            </a:r>
            <a:endParaRPr/>
          </a:p>
        </p:txBody>
      </p:sp>
      <p:sp>
        <p:nvSpPr>
          <p:cNvPr id="150" name="Google Shape;150;h35653cd093b6f3e8_0_12"/>
          <p:cNvSpPr txBox="1"/>
          <p:nvPr/>
        </p:nvSpPr>
        <p:spPr>
          <a:xfrm>
            <a:off x="5410200" y="4816614"/>
            <a:ext cx="23466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lt1"/>
                </a:solidFill>
                <a:latin typeface="Calibri"/>
                <a:ea typeface="Calibri"/>
                <a:cs typeface="Calibri"/>
                <a:sym typeface="Calibri"/>
              </a:rPr>
              <a:t>WSO</a:t>
            </a:r>
            <a:endParaRPr/>
          </a:p>
          <a:p>
            <a:pPr indent="0" lvl="0" marL="0" marR="0" rtl="0" algn="ctr">
              <a:spcBef>
                <a:spcPts val="0"/>
              </a:spcBef>
              <a:spcAft>
                <a:spcPts val="0"/>
              </a:spcAft>
              <a:buNone/>
            </a:pPr>
            <a:r>
              <a:rPr b="1" lang="en-US" sz="2000">
                <a:solidFill>
                  <a:schemeClr val="lt1"/>
                </a:solidFill>
                <a:latin typeface="Calibri"/>
                <a:ea typeface="Calibri"/>
                <a:cs typeface="Calibri"/>
                <a:sym typeface="Calibri"/>
              </a:rPr>
              <a:t>Chuuk</a:t>
            </a:r>
            <a:endParaRPr/>
          </a:p>
        </p:txBody>
      </p:sp>
      <p:sp>
        <p:nvSpPr>
          <p:cNvPr id="151" name="Google Shape;151;h35653cd093b6f3e8_0_12"/>
          <p:cNvSpPr txBox="1"/>
          <p:nvPr/>
        </p:nvSpPr>
        <p:spPr>
          <a:xfrm>
            <a:off x="6644897" y="4054614"/>
            <a:ext cx="23466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lt1"/>
                </a:solidFill>
                <a:latin typeface="Calibri"/>
                <a:ea typeface="Calibri"/>
                <a:cs typeface="Calibri"/>
                <a:sym typeface="Calibri"/>
              </a:rPr>
              <a:t>WSO</a:t>
            </a:r>
            <a:endParaRPr/>
          </a:p>
          <a:p>
            <a:pPr indent="0" lvl="0" marL="0" marR="0" rtl="0" algn="ctr">
              <a:spcBef>
                <a:spcPts val="0"/>
              </a:spcBef>
              <a:spcAft>
                <a:spcPts val="0"/>
              </a:spcAft>
              <a:buNone/>
            </a:pPr>
            <a:r>
              <a:rPr b="1" lang="en-US" sz="2000">
                <a:solidFill>
                  <a:schemeClr val="lt1"/>
                </a:solidFill>
                <a:latin typeface="Calibri"/>
                <a:ea typeface="Calibri"/>
                <a:cs typeface="Calibri"/>
                <a:sym typeface="Calibri"/>
              </a:rPr>
              <a:t>Pohnpei</a:t>
            </a:r>
            <a:endParaRPr/>
          </a:p>
        </p:txBody>
      </p:sp>
      <p:sp>
        <p:nvSpPr>
          <p:cNvPr id="152" name="Google Shape;152;h35653cd093b6f3e8_0_12"/>
          <p:cNvSpPr/>
          <p:nvPr/>
        </p:nvSpPr>
        <p:spPr>
          <a:xfrm>
            <a:off x="12341605" y="2866723"/>
            <a:ext cx="327600" cy="295500"/>
          </a:xfrm>
          <a:prstGeom prst="star5">
            <a:avLst>
              <a:gd fmla="val 19098" name="adj"/>
              <a:gd fmla="val 105146" name="hf"/>
              <a:gd fmla="val 110557" name="vf"/>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 name="Google Shape;153;h35653cd093b6f3e8_0_12"/>
          <p:cNvSpPr txBox="1"/>
          <p:nvPr/>
        </p:nvSpPr>
        <p:spPr>
          <a:xfrm>
            <a:off x="12593082" y="2471559"/>
            <a:ext cx="2113500" cy="3663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NWS Pacific Region HQ (PRH)</a:t>
            </a:r>
            <a:endParaRPr/>
          </a:p>
          <a:p>
            <a:pPr indent="0" lvl="0" marL="0" marR="0" rtl="0" algn="ctr">
              <a:spcBef>
                <a:spcPts val="0"/>
              </a:spcBef>
              <a:spcAft>
                <a:spcPts val="0"/>
              </a:spcAft>
              <a:buNone/>
            </a:pPr>
            <a:r>
              <a:t/>
            </a:r>
            <a:endParaRPr b="1" sz="1000">
              <a:solidFill>
                <a:schemeClr val="lt1"/>
              </a:solidFill>
              <a:latin typeface="Calibri"/>
              <a:ea typeface="Calibri"/>
              <a:cs typeface="Calibri"/>
              <a:sym typeface="Calibri"/>
            </a:endParaRPr>
          </a:p>
          <a:p>
            <a:pPr indent="0" lvl="0" marL="0" marR="0" rtl="0" algn="ctr">
              <a:spcBef>
                <a:spcPts val="0"/>
              </a:spcBef>
              <a:spcAft>
                <a:spcPts val="0"/>
              </a:spcAft>
              <a:buNone/>
            </a:pPr>
            <a:r>
              <a:rPr b="1" lang="en-US" sz="1600">
                <a:solidFill>
                  <a:schemeClr val="lt1"/>
                </a:solidFill>
                <a:latin typeface="Calibri"/>
                <a:ea typeface="Calibri"/>
                <a:cs typeface="Calibri"/>
                <a:sym typeface="Calibri"/>
              </a:rPr>
              <a:t>WFO Honolulu</a:t>
            </a:r>
            <a:endParaRPr/>
          </a:p>
          <a:p>
            <a:pPr indent="0" lvl="0" marL="0" marR="0" rtl="0" algn="ctr">
              <a:spcBef>
                <a:spcPts val="0"/>
              </a:spcBef>
              <a:spcAft>
                <a:spcPts val="0"/>
              </a:spcAft>
              <a:buNone/>
            </a:pPr>
            <a:r>
              <a:t/>
            </a:r>
            <a:endParaRPr b="1" sz="1000">
              <a:solidFill>
                <a:schemeClr val="lt1"/>
              </a:solidFill>
              <a:latin typeface="Calibri"/>
              <a:ea typeface="Calibri"/>
              <a:cs typeface="Calibri"/>
              <a:sym typeface="Calibri"/>
            </a:endParaRPr>
          </a:p>
          <a:p>
            <a:pPr indent="0" lvl="0" marL="0" marR="0" rtl="0" algn="ctr">
              <a:spcBef>
                <a:spcPts val="0"/>
              </a:spcBef>
              <a:spcAft>
                <a:spcPts val="0"/>
              </a:spcAft>
              <a:buNone/>
            </a:pPr>
            <a:r>
              <a:rPr b="1" lang="en-US" sz="1600">
                <a:solidFill>
                  <a:schemeClr val="lt1"/>
                </a:solidFill>
                <a:latin typeface="Calibri"/>
                <a:ea typeface="Calibri"/>
                <a:cs typeface="Calibri"/>
                <a:sym typeface="Calibri"/>
              </a:rPr>
              <a:t>Central Pacific Hurricane Center (CPHC)</a:t>
            </a:r>
            <a:endParaRPr/>
          </a:p>
          <a:p>
            <a:pPr indent="0" lvl="0" marL="0" marR="0" rtl="0" algn="ctr">
              <a:spcBef>
                <a:spcPts val="0"/>
              </a:spcBef>
              <a:spcAft>
                <a:spcPts val="0"/>
              </a:spcAft>
              <a:buNone/>
            </a:pPr>
            <a:r>
              <a:t/>
            </a:r>
            <a:endParaRPr b="1" sz="1000">
              <a:solidFill>
                <a:schemeClr val="lt1"/>
              </a:solidFill>
              <a:latin typeface="Calibri"/>
              <a:ea typeface="Calibri"/>
              <a:cs typeface="Calibri"/>
              <a:sym typeface="Calibri"/>
            </a:endParaRPr>
          </a:p>
          <a:p>
            <a:pPr indent="0" lvl="0" marL="0" marR="0" rtl="0" algn="ctr">
              <a:spcBef>
                <a:spcPts val="0"/>
              </a:spcBef>
              <a:spcAft>
                <a:spcPts val="0"/>
              </a:spcAft>
              <a:buNone/>
            </a:pPr>
            <a:r>
              <a:rPr b="1" lang="en-US" sz="1600">
                <a:solidFill>
                  <a:schemeClr val="lt1"/>
                </a:solidFill>
                <a:latin typeface="Calibri"/>
                <a:ea typeface="Calibri"/>
                <a:cs typeface="Calibri"/>
                <a:sym typeface="Calibri"/>
              </a:rPr>
              <a:t>Pacific Tsunami Warning Center (PTWC)</a:t>
            </a:r>
            <a:endParaRPr/>
          </a:p>
          <a:p>
            <a:pPr indent="0" lvl="0" marL="0" marR="0" rtl="0" algn="ctr">
              <a:spcBef>
                <a:spcPts val="0"/>
              </a:spcBef>
              <a:spcAft>
                <a:spcPts val="0"/>
              </a:spcAft>
              <a:buNone/>
            </a:pPr>
            <a:r>
              <a:t/>
            </a:r>
            <a:endParaRPr b="1" sz="1000">
              <a:solidFill>
                <a:schemeClr val="lt1"/>
              </a:solidFill>
              <a:latin typeface="Calibri"/>
              <a:ea typeface="Calibri"/>
              <a:cs typeface="Calibri"/>
              <a:sym typeface="Calibri"/>
            </a:endParaRPr>
          </a:p>
          <a:p>
            <a:pPr indent="0" lvl="0" marL="0" marR="0" rtl="0" algn="ctr">
              <a:spcBef>
                <a:spcPts val="0"/>
              </a:spcBef>
              <a:spcAft>
                <a:spcPts val="0"/>
              </a:spcAft>
              <a:buNone/>
            </a:pPr>
            <a:r>
              <a:rPr b="1" lang="en-US" sz="1600">
                <a:solidFill>
                  <a:schemeClr val="lt1"/>
                </a:solidFill>
                <a:latin typeface="Calibri"/>
                <a:ea typeface="Calibri"/>
                <a:cs typeface="Calibri"/>
                <a:sym typeface="Calibri"/>
              </a:rPr>
              <a:t>International Tsunami Information Center (ITIC)</a:t>
            </a:r>
            <a:endParaRPr/>
          </a:p>
        </p:txBody>
      </p:sp>
      <p:sp>
        <p:nvSpPr>
          <p:cNvPr id="154" name="Google Shape;154;h35653cd093b6f3e8_0_12"/>
          <p:cNvSpPr/>
          <p:nvPr/>
        </p:nvSpPr>
        <p:spPr>
          <a:xfrm>
            <a:off x="11026123" y="7138415"/>
            <a:ext cx="327600" cy="295500"/>
          </a:xfrm>
          <a:prstGeom prst="star5">
            <a:avLst>
              <a:gd fmla="val 19098" name="adj"/>
              <a:gd fmla="val 105146" name="hf"/>
              <a:gd fmla="val 110557" name="vf"/>
            </a:avLst>
          </a:prstGeom>
          <a:solidFill>
            <a:srgbClr val="FFFF00"/>
          </a:solidFill>
          <a:ln cap="flat" cmpd="sng" w="2540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 name="Google Shape;155;h35653cd093b6f3e8_0_12"/>
          <p:cNvSpPr txBox="1"/>
          <p:nvPr/>
        </p:nvSpPr>
        <p:spPr>
          <a:xfrm>
            <a:off x="10287000" y="6035814"/>
            <a:ext cx="16764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FFFF00"/>
                </a:solidFill>
                <a:latin typeface="Calibri"/>
                <a:ea typeface="Calibri"/>
                <a:cs typeface="Calibri"/>
                <a:sym typeface="Calibri"/>
              </a:rPr>
              <a:t>WSO Pago Pago</a:t>
            </a:r>
            <a:endParaRPr/>
          </a:p>
        </p:txBody>
      </p:sp>
      <p:sp>
        <p:nvSpPr>
          <p:cNvPr id="156" name="Google Shape;156;h35653cd093b6f3e8_0_12"/>
          <p:cNvSpPr/>
          <p:nvPr/>
        </p:nvSpPr>
        <p:spPr>
          <a:xfrm>
            <a:off x="4074344" y="2552700"/>
            <a:ext cx="5831700" cy="3054300"/>
          </a:xfrm>
          <a:prstGeom prst="rect">
            <a:avLst/>
          </a:prstGeom>
          <a:noFill/>
          <a:ln cap="flat" cmpd="sng" w="571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7" name="Google Shape;157;h35653cd093b6f3e8_0_12"/>
          <p:cNvSpPr txBox="1"/>
          <p:nvPr/>
        </p:nvSpPr>
        <p:spPr>
          <a:xfrm>
            <a:off x="4038600" y="4914900"/>
            <a:ext cx="13476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lt1"/>
                </a:solidFill>
                <a:latin typeface="Calibri"/>
                <a:ea typeface="Calibri"/>
                <a:cs typeface="Calibri"/>
                <a:sym typeface="Calibri"/>
              </a:rPr>
              <a:t>WSO Palau</a:t>
            </a:r>
            <a:endParaRPr/>
          </a:p>
        </p:txBody>
      </p:sp>
      <p:sp>
        <p:nvSpPr>
          <p:cNvPr id="158" name="Google Shape;158;h35653cd093b6f3e8_0_12"/>
          <p:cNvSpPr txBox="1"/>
          <p:nvPr/>
        </p:nvSpPr>
        <p:spPr>
          <a:xfrm>
            <a:off x="5818365" y="2552700"/>
            <a:ext cx="44685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FFC000"/>
                </a:solidFill>
                <a:latin typeface="Calibri"/>
                <a:ea typeface="Calibri"/>
                <a:cs typeface="Calibri"/>
                <a:sym typeface="Calibri"/>
              </a:rPr>
              <a:t>WFO Guam Area of Responsibility</a:t>
            </a:r>
            <a:endParaRPr/>
          </a:p>
        </p:txBody>
      </p:sp>
      <p:sp>
        <p:nvSpPr>
          <p:cNvPr id="159" name="Google Shape;159;h35653cd093b6f3e8_0_12"/>
          <p:cNvSpPr txBox="1"/>
          <p:nvPr/>
        </p:nvSpPr>
        <p:spPr>
          <a:xfrm>
            <a:off x="5615132" y="1472501"/>
            <a:ext cx="23466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Calibri"/>
                <a:ea typeface="Calibri"/>
                <a:cs typeface="Calibri"/>
                <a:sym typeface="Calibri"/>
              </a:rPr>
              <a:t>Joint Typhoon Warning Center</a:t>
            </a:r>
            <a:endParaRPr/>
          </a:p>
        </p:txBody>
      </p:sp>
      <p:sp>
        <p:nvSpPr>
          <p:cNvPr id="160" name="Google Shape;160;h35653cd093b6f3e8_0_12"/>
          <p:cNvSpPr txBox="1"/>
          <p:nvPr/>
        </p:nvSpPr>
        <p:spPr>
          <a:xfrm>
            <a:off x="11332091" y="1472501"/>
            <a:ext cx="23466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Calibri"/>
                <a:ea typeface="Calibri"/>
                <a:cs typeface="Calibri"/>
                <a:sym typeface="Calibri"/>
              </a:rPr>
              <a:t>Central Pacific Hurricane Center</a:t>
            </a:r>
            <a:endParaRPr/>
          </a:p>
        </p:txBody>
      </p:sp>
      <p:sp>
        <p:nvSpPr>
          <p:cNvPr id="161" name="Google Shape;161;h35653cd093b6f3e8_0_12"/>
          <p:cNvSpPr/>
          <p:nvPr/>
        </p:nvSpPr>
        <p:spPr>
          <a:xfrm>
            <a:off x="10058400" y="6743700"/>
            <a:ext cx="1676400" cy="1240200"/>
          </a:xfrm>
          <a:prstGeom prst="rect">
            <a:avLst/>
          </a:prstGeom>
          <a:noFill/>
          <a:ln cap="flat" cmpd="sng" w="571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2" name="Google Shape;162;h35653cd093b6f3e8_0_12"/>
          <p:cNvSpPr/>
          <p:nvPr/>
        </p:nvSpPr>
        <p:spPr>
          <a:xfrm>
            <a:off x="12649200" y="2452431"/>
            <a:ext cx="2034600" cy="3605400"/>
          </a:xfrm>
          <a:prstGeom prst="rect">
            <a:avLst/>
          </a:prstGeom>
          <a:no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3" name="Google Shape;163;h35653cd093b6f3e8_0_12"/>
          <p:cNvSpPr/>
          <p:nvPr/>
        </p:nvSpPr>
        <p:spPr>
          <a:xfrm>
            <a:off x="5215923" y="692328"/>
            <a:ext cx="327600" cy="295500"/>
          </a:xfrm>
          <a:prstGeom prst="star5">
            <a:avLst>
              <a:gd fmla="val 19098" name="adj"/>
              <a:gd fmla="val 105146" name="hf"/>
              <a:gd fmla="val 110557" name="vf"/>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B050"/>
              </a:solidFill>
              <a:latin typeface="Calibri"/>
              <a:ea typeface="Calibri"/>
              <a:cs typeface="Calibri"/>
              <a:sym typeface="Calibri"/>
            </a:endParaRPr>
          </a:p>
        </p:txBody>
      </p:sp>
      <p:sp>
        <p:nvSpPr>
          <p:cNvPr id="164" name="Google Shape;164;h35653cd093b6f3e8_0_12"/>
          <p:cNvSpPr txBox="1"/>
          <p:nvPr/>
        </p:nvSpPr>
        <p:spPr>
          <a:xfrm>
            <a:off x="3765445" y="376125"/>
            <a:ext cx="16764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rgbClr val="00B050"/>
                </a:solidFill>
                <a:latin typeface="Calibri"/>
                <a:ea typeface="Calibri"/>
                <a:cs typeface="Calibri"/>
                <a:sym typeface="Calibri"/>
              </a:rPr>
              <a:t>RSMC </a:t>
            </a:r>
            <a:endParaRPr/>
          </a:p>
          <a:p>
            <a:pPr indent="0" lvl="0" marL="0" marR="0" rtl="0" algn="ctr">
              <a:spcBef>
                <a:spcPts val="0"/>
              </a:spcBef>
              <a:spcAft>
                <a:spcPts val="0"/>
              </a:spcAft>
              <a:buNone/>
            </a:pPr>
            <a:r>
              <a:rPr b="1" lang="en-US" sz="2400">
                <a:solidFill>
                  <a:srgbClr val="00B050"/>
                </a:solidFill>
                <a:latin typeface="Calibri"/>
                <a:ea typeface="Calibri"/>
                <a:cs typeface="Calibri"/>
                <a:sym typeface="Calibri"/>
              </a:rPr>
              <a:t>Japan</a:t>
            </a:r>
            <a:endParaRPr/>
          </a:p>
        </p:txBody>
      </p:sp>
      <p:sp>
        <p:nvSpPr>
          <p:cNvPr id="165" name="Google Shape;165;h35653cd093b6f3e8_0_12"/>
          <p:cNvSpPr txBox="1"/>
          <p:nvPr/>
        </p:nvSpPr>
        <p:spPr>
          <a:xfrm>
            <a:off x="8305800" y="6972300"/>
            <a:ext cx="16764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rgbClr val="00B050"/>
                </a:solidFill>
                <a:latin typeface="Calibri"/>
                <a:ea typeface="Calibri"/>
                <a:cs typeface="Calibri"/>
                <a:sym typeface="Calibri"/>
              </a:rPr>
              <a:t>RSMC </a:t>
            </a:r>
            <a:endParaRPr/>
          </a:p>
          <a:p>
            <a:pPr indent="0" lvl="0" marL="0" marR="0" rtl="0" algn="ctr">
              <a:spcBef>
                <a:spcPts val="0"/>
              </a:spcBef>
              <a:spcAft>
                <a:spcPts val="0"/>
              </a:spcAft>
              <a:buNone/>
            </a:pPr>
            <a:r>
              <a:rPr b="1" lang="en-US" sz="2400">
                <a:solidFill>
                  <a:srgbClr val="00B050"/>
                </a:solidFill>
                <a:latin typeface="Calibri"/>
                <a:ea typeface="Calibri"/>
                <a:cs typeface="Calibri"/>
                <a:sym typeface="Calibri"/>
              </a:rPr>
              <a:t>Fiji </a:t>
            </a:r>
            <a:endParaRPr/>
          </a:p>
        </p:txBody>
      </p:sp>
      <p:sp>
        <p:nvSpPr>
          <p:cNvPr id="166" name="Google Shape;166;h35653cd093b6f3e8_0_12"/>
          <p:cNvSpPr/>
          <p:nvPr/>
        </p:nvSpPr>
        <p:spPr>
          <a:xfrm>
            <a:off x="9426574" y="7511568"/>
            <a:ext cx="327600" cy="295500"/>
          </a:xfrm>
          <a:prstGeom prst="star5">
            <a:avLst>
              <a:gd fmla="val 19098" name="adj"/>
              <a:gd fmla="val 105146" name="hf"/>
              <a:gd fmla="val 110557" name="vf"/>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descr="A map of different colored lines" id="171" name="Google Shape;171;h35653cd093b6f3e8_0_55"/>
          <p:cNvPicPr preferRelativeResize="0"/>
          <p:nvPr/>
        </p:nvPicPr>
        <p:blipFill rotWithShape="1">
          <a:blip r:embed="rId3">
            <a:alphaModFix/>
          </a:blip>
          <a:srcRect b="0" l="0" r="0" t="0"/>
          <a:stretch/>
        </p:blipFill>
        <p:spPr>
          <a:xfrm>
            <a:off x="6858000" y="866894"/>
            <a:ext cx="11237169" cy="6410206"/>
          </a:xfrm>
          <a:prstGeom prst="rect">
            <a:avLst/>
          </a:prstGeom>
          <a:noFill/>
          <a:ln>
            <a:noFill/>
          </a:ln>
        </p:spPr>
      </p:pic>
      <p:sp>
        <p:nvSpPr>
          <p:cNvPr id="172" name="Google Shape;172;h35653cd093b6f3e8_0_55"/>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3" name="Google Shape;173;h35653cd093b6f3e8_0_55"/>
          <p:cNvSpPr txBox="1"/>
          <p:nvPr/>
        </p:nvSpPr>
        <p:spPr>
          <a:xfrm>
            <a:off x="304149" y="652150"/>
            <a:ext cx="6539700" cy="53220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On average, the annual number of tropical cyclones (TCs) in the western North Pacific (WNP) does not vary much</a:t>
            </a:r>
            <a:endParaRPr/>
          </a:p>
          <a:p>
            <a:pPr indent="-279400" lvl="0" marL="342900" marR="0" rtl="0" algn="l">
              <a:spcBef>
                <a:spcPts val="200"/>
              </a:spcBef>
              <a:spcAft>
                <a:spcPts val="0"/>
              </a:spcAft>
              <a:buClr>
                <a:schemeClr val="dk1"/>
              </a:buClr>
              <a:buSzPts val="1000"/>
              <a:buFont typeface="Arial"/>
              <a:buNone/>
            </a:pPr>
            <a:r>
              <a:t/>
            </a:r>
            <a:endParaRPr sz="1000">
              <a:solidFill>
                <a:srgbClr val="000000"/>
              </a:solidFill>
              <a:latin typeface="Calibri"/>
              <a:ea typeface="Calibri"/>
              <a:cs typeface="Calibri"/>
              <a:sym typeface="Calibri"/>
            </a:endParaRPr>
          </a:p>
          <a:p>
            <a:pPr indent="-342900" lvl="0" marL="342900" marR="0" rtl="0" algn="l">
              <a:spcBef>
                <a:spcPts val="56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While the total number does not change much year to year, the </a:t>
            </a:r>
            <a:r>
              <a:rPr b="1" lang="en-US" sz="2800" u="sng">
                <a:solidFill>
                  <a:srgbClr val="000000"/>
                </a:solidFill>
                <a:latin typeface="Calibri"/>
                <a:ea typeface="Calibri"/>
                <a:cs typeface="Calibri"/>
                <a:sym typeface="Calibri"/>
              </a:rPr>
              <a:t>location of TC genesis can fluctuate significantly </a:t>
            </a:r>
            <a:endParaRPr/>
          </a:p>
          <a:p>
            <a:pPr indent="-279400" lvl="0" marL="342900" marR="0" rtl="0" algn="l">
              <a:spcBef>
                <a:spcPts val="200"/>
              </a:spcBef>
              <a:spcAft>
                <a:spcPts val="0"/>
              </a:spcAft>
              <a:buClr>
                <a:schemeClr val="dk1"/>
              </a:buClr>
              <a:buSzPts val="1000"/>
              <a:buFont typeface="Arial"/>
              <a:buNone/>
            </a:pPr>
            <a:r>
              <a:t/>
            </a:r>
            <a:endParaRPr b="1" sz="1000">
              <a:solidFill>
                <a:srgbClr val="000000"/>
              </a:solidFill>
              <a:latin typeface="Calibri"/>
              <a:ea typeface="Calibri"/>
              <a:cs typeface="Calibri"/>
              <a:sym typeface="Calibri"/>
            </a:endParaRPr>
          </a:p>
          <a:p>
            <a:pPr indent="-342900" lvl="0" marL="342900" marR="0" rtl="0" algn="l">
              <a:spcBef>
                <a:spcPts val="56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The state of ENSO is the dominant driver of this year-to-year climate variability with the location of TC genesis</a:t>
            </a:r>
            <a:r>
              <a:rPr b="1" lang="en-US" sz="2400">
                <a:solidFill>
                  <a:srgbClr val="000000"/>
                </a:solidFill>
                <a:latin typeface="Calibri"/>
                <a:ea typeface="Calibri"/>
                <a:cs typeface="Calibri"/>
                <a:sym typeface="Calibri"/>
              </a:rPr>
              <a:t> </a:t>
            </a:r>
            <a:endParaRPr/>
          </a:p>
        </p:txBody>
      </p:sp>
      <p:pic>
        <p:nvPicPr>
          <p:cNvPr descr="A screenshot of a screen with different colored squares&#10;&#10;AI-generated content may be incorrect." id="174" name="Google Shape;174;h35653cd093b6f3e8_0_55"/>
          <p:cNvPicPr preferRelativeResize="0"/>
          <p:nvPr/>
        </p:nvPicPr>
        <p:blipFill rotWithShape="1">
          <a:blip r:embed="rId5">
            <a:alphaModFix/>
          </a:blip>
          <a:srcRect b="0" l="0" r="0" t="0"/>
          <a:stretch/>
        </p:blipFill>
        <p:spPr>
          <a:xfrm>
            <a:off x="15922784" y="1032841"/>
            <a:ext cx="1983208" cy="3049182"/>
          </a:xfrm>
          <a:prstGeom prst="rect">
            <a:avLst/>
          </a:prstGeom>
          <a:noFill/>
          <a:ln>
            <a:noFill/>
          </a:ln>
        </p:spPr>
      </p:pic>
      <p:sp>
        <p:nvSpPr>
          <p:cNvPr id="175" name="Google Shape;175;h35653cd093b6f3e8_0_55"/>
          <p:cNvSpPr/>
          <p:nvPr/>
        </p:nvSpPr>
        <p:spPr>
          <a:xfrm>
            <a:off x="12954000" y="4698616"/>
            <a:ext cx="609600" cy="597300"/>
          </a:xfrm>
          <a:prstGeom prst="star5">
            <a:avLst>
              <a:gd fmla="val 19098" name="adj"/>
              <a:gd fmla="val 105146" name="hf"/>
              <a:gd fmla="val 110557" name="vf"/>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6" name="Google Shape;176;h35653cd093b6f3e8_0_55"/>
          <p:cNvSpPr txBox="1"/>
          <p:nvPr/>
        </p:nvSpPr>
        <p:spPr>
          <a:xfrm>
            <a:off x="304150" y="5213525"/>
            <a:ext cx="6340500" cy="4586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4000"/>
              <a:buFont typeface="Arial"/>
              <a:buNone/>
            </a:pPr>
            <a:r>
              <a:rPr b="1" lang="en-US" sz="4000" u="sng">
                <a:solidFill>
                  <a:srgbClr val="FF0000"/>
                </a:solidFill>
                <a:latin typeface="Calibri"/>
                <a:ea typeface="Calibri"/>
                <a:cs typeface="Calibri"/>
                <a:sym typeface="Calibri"/>
              </a:rPr>
              <a:t>Currently:</a:t>
            </a:r>
            <a:endParaRPr>
              <a:solidFill>
                <a:srgbClr val="FF0000"/>
              </a:solidFill>
            </a:endParaRPr>
          </a:p>
          <a:p>
            <a:pPr indent="0" lvl="0" marL="0" marR="0" rtl="0" algn="ctr">
              <a:spcBef>
                <a:spcPts val="880"/>
              </a:spcBef>
              <a:spcAft>
                <a:spcPts val="0"/>
              </a:spcAft>
              <a:buClr>
                <a:srgbClr val="0070C0"/>
              </a:buClr>
              <a:buSzPts val="4400"/>
              <a:buFont typeface="Arial"/>
              <a:buNone/>
            </a:pPr>
            <a:r>
              <a:t/>
            </a:r>
            <a:endParaRPr sz="1700">
              <a:solidFill>
                <a:srgbClr val="FF0000"/>
              </a:solidFill>
            </a:endParaRPr>
          </a:p>
          <a:p>
            <a:pPr indent="0" lvl="0" marL="0" marR="0" rtl="0" algn="ctr">
              <a:spcBef>
                <a:spcPts val="400"/>
              </a:spcBef>
              <a:spcAft>
                <a:spcPts val="0"/>
              </a:spcAft>
              <a:buClr>
                <a:srgbClr val="0070C0"/>
              </a:buClr>
              <a:buSzPts val="2000"/>
              <a:buFont typeface="Arial"/>
              <a:buNone/>
            </a:pPr>
            <a:r>
              <a:rPr b="1" lang="en-US" sz="2500">
                <a:solidFill>
                  <a:srgbClr val="FF0000"/>
                </a:solidFill>
                <a:latin typeface="Calibri"/>
                <a:ea typeface="Calibri"/>
                <a:cs typeface="Calibri"/>
                <a:sym typeface="Calibri"/>
              </a:rPr>
              <a:t>“The 2026/2027 El Niño continues to strengthen, with a strong-to-very strong El Niño likely through January-March 2027. Chances remain high for a historic event”</a:t>
            </a:r>
            <a:endParaRPr b="1" sz="2500">
              <a:solidFill>
                <a:srgbClr val="FF0000"/>
              </a:solidFill>
              <a:latin typeface="Calibri"/>
              <a:ea typeface="Calibri"/>
              <a:cs typeface="Calibri"/>
              <a:sym typeface="Calibri"/>
            </a:endParaRPr>
          </a:p>
          <a:p>
            <a:pPr indent="0" lvl="0" marL="0" marR="0" rtl="0" algn="ctr">
              <a:spcBef>
                <a:spcPts val="400"/>
              </a:spcBef>
              <a:spcAft>
                <a:spcPts val="0"/>
              </a:spcAft>
              <a:buClr>
                <a:srgbClr val="0070C0"/>
              </a:buClr>
              <a:buSzPts val="2000"/>
              <a:buFont typeface="Arial"/>
              <a:buNone/>
            </a:pPr>
            <a:r>
              <a:t/>
            </a:r>
            <a:endParaRPr b="1" sz="2500">
              <a:solidFill>
                <a:srgbClr val="FF0000"/>
              </a:solidFill>
              <a:latin typeface="Calibri"/>
              <a:ea typeface="Calibri"/>
              <a:cs typeface="Calibri"/>
              <a:sym typeface="Calibri"/>
            </a:endParaRPr>
          </a:p>
          <a:p>
            <a:pPr indent="0" lvl="0" marL="0" marR="0" rtl="0" algn="ctr">
              <a:spcBef>
                <a:spcPts val="400"/>
              </a:spcBef>
              <a:spcAft>
                <a:spcPts val="0"/>
              </a:spcAft>
              <a:buClr>
                <a:srgbClr val="0070C0"/>
              </a:buClr>
              <a:buSzPts val="2000"/>
              <a:buFont typeface="Arial"/>
              <a:buNone/>
            </a:pPr>
            <a:r>
              <a:rPr b="1" lang="en-US" sz="2500">
                <a:solidFill>
                  <a:srgbClr val="FF0000"/>
                </a:solidFill>
                <a:latin typeface="Calibri"/>
                <a:ea typeface="Calibri"/>
                <a:cs typeface="Calibri"/>
                <a:sym typeface="Calibri"/>
              </a:rPr>
              <a:t>-NOAA Climate Prediction Center ENSO Team</a:t>
            </a:r>
            <a:endParaRPr b="1" sz="2500">
              <a:solidFill>
                <a:srgbClr val="FF0000"/>
              </a:solidFill>
              <a:latin typeface="Calibri"/>
              <a:ea typeface="Calibri"/>
              <a:cs typeface="Calibri"/>
              <a:sym typeface="Calibri"/>
            </a:endParaRPr>
          </a:p>
        </p:txBody>
      </p:sp>
      <p:sp>
        <p:nvSpPr>
          <p:cNvPr id="177" name="Google Shape;177;h35653cd093b6f3e8_0_55"/>
          <p:cNvSpPr txBox="1"/>
          <p:nvPr/>
        </p:nvSpPr>
        <p:spPr>
          <a:xfrm>
            <a:off x="12420600" y="4849624"/>
            <a:ext cx="16764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chemeClr val="dk1"/>
                </a:solidFill>
                <a:latin typeface="Calibri"/>
                <a:ea typeface="Calibri"/>
                <a:cs typeface="Calibri"/>
                <a:sym typeface="Calibri"/>
              </a:rPr>
              <a:t>Guam</a:t>
            </a:r>
            <a:endParaRPr/>
          </a:p>
        </p:txBody>
      </p:sp>
      <p:grpSp>
        <p:nvGrpSpPr>
          <p:cNvPr id="178" name="Google Shape;178;h35653cd093b6f3e8_0_55"/>
          <p:cNvGrpSpPr/>
          <p:nvPr/>
        </p:nvGrpSpPr>
        <p:grpSpPr>
          <a:xfrm>
            <a:off x="3343319" y="9047622"/>
            <a:ext cx="13345162" cy="999209"/>
            <a:chOff x="0" y="0"/>
            <a:chExt cx="10688100" cy="1332279"/>
          </a:xfrm>
        </p:grpSpPr>
        <p:sp>
          <p:nvSpPr>
            <p:cNvPr id="179" name="Google Shape;179;h35653cd093b6f3e8_0_55"/>
            <p:cNvSpPr txBox="1"/>
            <p:nvPr/>
          </p:nvSpPr>
          <p:spPr>
            <a:xfrm>
              <a:off x="0" y="0"/>
              <a:ext cx="10688100" cy="71820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b="1" lang="en-US" sz="3500">
                  <a:solidFill>
                    <a:srgbClr val="000000"/>
                  </a:solidFill>
                  <a:latin typeface="Roboto"/>
                  <a:ea typeface="Roboto"/>
                  <a:cs typeface="Roboto"/>
                  <a:sym typeface="Roboto"/>
                </a:rPr>
                <a:t>TC Tracks and ENSO State in the WNP basin</a:t>
              </a:r>
              <a:endParaRPr/>
            </a:p>
          </p:txBody>
        </p:sp>
        <p:sp>
          <p:nvSpPr>
            <p:cNvPr id="180" name="Google Shape;180;h35653cd093b6f3e8_0_55"/>
            <p:cNvSpPr txBox="1"/>
            <p:nvPr/>
          </p:nvSpPr>
          <p:spPr>
            <a:xfrm>
              <a:off x="0" y="881079"/>
              <a:ext cx="10013100" cy="451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a:t>
              </a:r>
              <a:r>
                <a:rPr lang="en-US" sz="2199" u="sng">
                  <a:solidFill>
                    <a:srgbClr val="000000"/>
                  </a:solidFill>
                  <a:latin typeface="Lato"/>
                  <a:ea typeface="Lato"/>
                  <a:cs typeface="Lato"/>
                  <a:sym typeface="Lato"/>
                  <a:hlinkClick r:id="rId6">
                    <a:extLst>
                      <a:ext uri="{A12FA001-AC4F-418D-AE19-62706E023703}">
                        <ahyp:hlinkClr val="tx"/>
                      </a:ext>
                    </a:extLst>
                  </a:hlinkClick>
                </a:rPr>
                <a:t>NOAA Historical Hurricane Tracks</a:t>
              </a:r>
              <a:r>
                <a:rPr lang="en-US" sz="2199">
                  <a:solidFill>
                    <a:srgbClr val="000000"/>
                  </a:solidFill>
                  <a:latin typeface="Lato"/>
                  <a:ea typeface="Lato"/>
                  <a:cs typeface="Lato"/>
                  <a:sym typeface="Lato"/>
                </a:rPr>
                <a:t> (IBTrACS data)</a:t>
              </a:r>
              <a:endParaRPr/>
            </a:p>
          </p:txBody>
        </p:sp>
      </p:grpSp>
      <p:sp>
        <p:nvSpPr>
          <p:cNvPr id="181" name="Google Shape;181;h35653cd093b6f3e8_0_55"/>
          <p:cNvSpPr txBox="1"/>
          <p:nvPr/>
        </p:nvSpPr>
        <p:spPr>
          <a:xfrm>
            <a:off x="9829800" y="4327148"/>
            <a:ext cx="16764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chemeClr val="dk1"/>
                </a:solidFill>
                <a:latin typeface="Calibri"/>
                <a:ea typeface="Calibri"/>
                <a:cs typeface="Calibri"/>
                <a:sym typeface="Calibri"/>
              </a:rPr>
              <a:t>PI</a:t>
            </a:r>
            <a:endParaRPr/>
          </a:p>
        </p:txBody>
      </p:sp>
      <p:sp>
        <p:nvSpPr>
          <p:cNvPr id="182" name="Google Shape;182;h35653cd093b6f3e8_0_55"/>
          <p:cNvSpPr txBox="1"/>
          <p:nvPr/>
        </p:nvSpPr>
        <p:spPr>
          <a:xfrm>
            <a:off x="9594357" y="3042583"/>
            <a:ext cx="16764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chemeClr val="dk1"/>
                </a:solidFill>
                <a:latin typeface="Calibri"/>
                <a:ea typeface="Calibri"/>
                <a:cs typeface="Calibri"/>
                <a:sym typeface="Calibri"/>
              </a:rPr>
              <a:t>Taiwan</a:t>
            </a:r>
            <a:endParaRPr/>
          </a:p>
        </p:txBody>
      </p:sp>
      <p:sp>
        <p:nvSpPr>
          <p:cNvPr id="183" name="Google Shape;183;h35653cd093b6f3e8_0_55"/>
          <p:cNvSpPr txBox="1"/>
          <p:nvPr/>
        </p:nvSpPr>
        <p:spPr>
          <a:xfrm>
            <a:off x="11506200" y="1258193"/>
            <a:ext cx="16764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chemeClr val="dk1"/>
                </a:solidFill>
                <a:latin typeface="Calibri"/>
                <a:ea typeface="Calibri"/>
                <a:cs typeface="Calibri"/>
                <a:sym typeface="Calibri"/>
              </a:rPr>
              <a:t>Japan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grpSp>
        <p:nvGrpSpPr>
          <p:cNvPr id="188" name="Google Shape;188;h35653cd093b6f3e8_0_74"/>
          <p:cNvGrpSpPr/>
          <p:nvPr/>
        </p:nvGrpSpPr>
        <p:grpSpPr>
          <a:xfrm>
            <a:off x="3955011" y="5615113"/>
            <a:ext cx="767121" cy="767121"/>
            <a:chOff x="0" y="0"/>
            <a:chExt cx="812800" cy="812800"/>
          </a:xfrm>
        </p:grpSpPr>
        <p:sp>
          <p:nvSpPr>
            <p:cNvPr id="189" name="Google Shape;189;h35653cd093b6f3e8_0_7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7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 name="Google Shape;190;h35653cd093b6f3e8_0_74"/>
            <p:cNvSpPr txBox="1"/>
            <p:nvPr/>
          </p:nvSpPr>
          <p:spPr>
            <a:xfrm>
              <a:off x="76200" y="38100"/>
              <a:ext cx="660300" cy="698400"/>
            </a:xfrm>
            <a:prstGeom prst="rect">
              <a:avLst/>
            </a:prstGeom>
            <a:noFill/>
            <a:ln>
              <a:noFill/>
            </a:ln>
          </p:spPr>
          <p:txBody>
            <a:bodyPr anchorCtr="0" anchor="ctr" bIns="40450" lIns="40450" spcFirstLastPara="1" rIns="40450" wrap="square" tIns="40450">
              <a:noAutofit/>
            </a:bodyPr>
            <a:lstStyle/>
            <a:p>
              <a:pPr indent="0" lvl="0" marL="0" marR="0" rtl="0" algn="ctr">
                <a:lnSpc>
                  <a:spcPct val="147777"/>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1" name="Google Shape;191;h35653cd093b6f3e8_0_74"/>
          <p:cNvGrpSpPr/>
          <p:nvPr/>
        </p:nvGrpSpPr>
        <p:grpSpPr>
          <a:xfrm>
            <a:off x="4433153" y="6573566"/>
            <a:ext cx="340970" cy="340970"/>
            <a:chOff x="0" y="0"/>
            <a:chExt cx="812800" cy="812800"/>
          </a:xfrm>
        </p:grpSpPr>
        <p:sp>
          <p:nvSpPr>
            <p:cNvPr id="192" name="Google Shape;192;h35653cd093b6f3e8_0_7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7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 name="Google Shape;193;h35653cd093b6f3e8_0_74"/>
            <p:cNvSpPr txBox="1"/>
            <p:nvPr/>
          </p:nvSpPr>
          <p:spPr>
            <a:xfrm>
              <a:off x="76200" y="38100"/>
              <a:ext cx="660300" cy="698400"/>
            </a:xfrm>
            <a:prstGeom prst="rect">
              <a:avLst/>
            </a:prstGeom>
            <a:noFill/>
            <a:ln>
              <a:noFill/>
            </a:ln>
          </p:spPr>
          <p:txBody>
            <a:bodyPr anchorCtr="0" anchor="ctr" bIns="40450" lIns="40450" spcFirstLastPara="1" rIns="40450" wrap="square" tIns="40450">
              <a:noAutofit/>
            </a:bodyPr>
            <a:lstStyle/>
            <a:p>
              <a:pPr indent="0" lvl="0" marL="0" marR="0" rtl="0" algn="ctr">
                <a:lnSpc>
                  <a:spcPct val="147777"/>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4" name="Google Shape;194;h35653cd093b6f3e8_0_74"/>
          <p:cNvGrpSpPr/>
          <p:nvPr/>
        </p:nvGrpSpPr>
        <p:grpSpPr>
          <a:xfrm>
            <a:off x="3352800" y="8943731"/>
            <a:ext cx="12237875" cy="999209"/>
            <a:chOff x="-1" y="0"/>
            <a:chExt cx="10688100" cy="1332279"/>
          </a:xfrm>
        </p:grpSpPr>
        <p:sp>
          <p:nvSpPr>
            <p:cNvPr id="195" name="Google Shape;195;h35653cd093b6f3e8_0_74"/>
            <p:cNvSpPr txBox="1"/>
            <p:nvPr/>
          </p:nvSpPr>
          <p:spPr>
            <a:xfrm>
              <a:off x="-1" y="0"/>
              <a:ext cx="10688100" cy="71820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b="1" lang="en-US" sz="3500">
                  <a:solidFill>
                    <a:srgbClr val="000000"/>
                  </a:solidFill>
                  <a:latin typeface="Roboto"/>
                  <a:ea typeface="Roboto"/>
                  <a:cs typeface="Roboto"/>
                  <a:sym typeface="Roboto"/>
                </a:rPr>
                <a:t>Western North Pacific TC Outlook (released </a:t>
              </a:r>
              <a:r>
                <a:rPr b="1" lang="en-US" sz="3500">
                  <a:latin typeface="Roboto"/>
                  <a:ea typeface="Roboto"/>
                  <a:cs typeface="Roboto"/>
                  <a:sym typeface="Roboto"/>
                </a:rPr>
                <a:t>June 5</a:t>
              </a:r>
              <a:r>
                <a:rPr b="1" lang="en-US" sz="3500">
                  <a:solidFill>
                    <a:srgbClr val="000000"/>
                  </a:solidFill>
                  <a:latin typeface="Roboto"/>
                  <a:ea typeface="Roboto"/>
                  <a:cs typeface="Roboto"/>
                  <a:sym typeface="Roboto"/>
                </a:rPr>
                <a:t>, 202</a:t>
              </a:r>
              <a:r>
                <a:rPr b="1" lang="en-US" sz="3500">
                  <a:latin typeface="Roboto"/>
                  <a:ea typeface="Roboto"/>
                  <a:cs typeface="Roboto"/>
                  <a:sym typeface="Roboto"/>
                </a:rPr>
                <a:t>6</a:t>
              </a:r>
              <a:r>
                <a:rPr b="1" lang="en-US" sz="3500">
                  <a:solidFill>
                    <a:srgbClr val="000000"/>
                  </a:solidFill>
                  <a:latin typeface="Roboto"/>
                  <a:ea typeface="Roboto"/>
                  <a:cs typeface="Roboto"/>
                  <a:sym typeface="Roboto"/>
                </a:rPr>
                <a:t>)</a:t>
              </a:r>
              <a:endParaRPr/>
            </a:p>
          </p:txBody>
        </p:sp>
        <p:sp>
          <p:nvSpPr>
            <p:cNvPr id="196" name="Google Shape;196;h35653cd093b6f3e8_0_74"/>
            <p:cNvSpPr txBox="1"/>
            <p:nvPr/>
          </p:nvSpPr>
          <p:spPr>
            <a:xfrm>
              <a:off x="0" y="881079"/>
              <a:ext cx="10013100" cy="451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NOAA NWS WFO Guam</a:t>
              </a:r>
              <a:endParaRPr/>
            </a:p>
          </p:txBody>
        </p:sp>
      </p:grpSp>
      <p:sp>
        <p:nvSpPr>
          <p:cNvPr id="197" name="Google Shape;197;h35653cd093b6f3e8_0_74"/>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98" name="Google Shape;198;h35653cd093b6f3e8_0_74" title="TS-TY 2026 - V2.png"/>
          <p:cNvPicPr preferRelativeResize="0"/>
          <p:nvPr/>
        </p:nvPicPr>
        <p:blipFill>
          <a:blip r:embed="rId4">
            <a:alphaModFix/>
          </a:blip>
          <a:stretch>
            <a:fillRect/>
          </a:stretch>
        </p:blipFill>
        <p:spPr>
          <a:xfrm>
            <a:off x="94113" y="859300"/>
            <a:ext cx="8995676" cy="6948836"/>
          </a:xfrm>
          <a:prstGeom prst="rect">
            <a:avLst/>
          </a:prstGeom>
          <a:noFill/>
          <a:ln>
            <a:noFill/>
          </a:ln>
        </p:spPr>
      </p:pic>
      <p:pic>
        <p:nvPicPr>
          <p:cNvPr id="199" name="Google Shape;199;h35653cd093b6f3e8_0_74" title="TY 2026 - V2.png"/>
          <p:cNvPicPr preferRelativeResize="0"/>
          <p:nvPr/>
        </p:nvPicPr>
        <p:blipFill>
          <a:blip r:embed="rId5">
            <a:alphaModFix/>
          </a:blip>
          <a:stretch>
            <a:fillRect/>
          </a:stretch>
        </p:blipFill>
        <p:spPr>
          <a:xfrm>
            <a:off x="9199404" y="859300"/>
            <a:ext cx="8995676" cy="694881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grpSp>
        <p:nvGrpSpPr>
          <p:cNvPr id="204" name="Google Shape;204;h35653cd093b6f3e8_0_92"/>
          <p:cNvGrpSpPr/>
          <p:nvPr/>
        </p:nvGrpSpPr>
        <p:grpSpPr>
          <a:xfrm>
            <a:off x="3955011" y="5615113"/>
            <a:ext cx="767121" cy="767121"/>
            <a:chOff x="0" y="0"/>
            <a:chExt cx="812800" cy="812800"/>
          </a:xfrm>
        </p:grpSpPr>
        <p:sp>
          <p:nvSpPr>
            <p:cNvPr id="205" name="Google Shape;205;h35653cd093b6f3e8_0_9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7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6" name="Google Shape;206;h35653cd093b6f3e8_0_92"/>
            <p:cNvSpPr txBox="1"/>
            <p:nvPr/>
          </p:nvSpPr>
          <p:spPr>
            <a:xfrm>
              <a:off x="76200" y="38100"/>
              <a:ext cx="660300" cy="698400"/>
            </a:xfrm>
            <a:prstGeom prst="rect">
              <a:avLst/>
            </a:prstGeom>
            <a:noFill/>
            <a:ln>
              <a:noFill/>
            </a:ln>
          </p:spPr>
          <p:txBody>
            <a:bodyPr anchorCtr="0" anchor="ctr" bIns="40450" lIns="40450" spcFirstLastPara="1" rIns="40450" wrap="square" tIns="40450">
              <a:noAutofit/>
            </a:bodyPr>
            <a:lstStyle/>
            <a:p>
              <a:pPr indent="0" lvl="0" marL="0" marR="0" rtl="0" algn="ctr">
                <a:lnSpc>
                  <a:spcPct val="147777"/>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7" name="Google Shape;207;h35653cd093b6f3e8_0_92"/>
          <p:cNvGrpSpPr/>
          <p:nvPr/>
        </p:nvGrpSpPr>
        <p:grpSpPr>
          <a:xfrm>
            <a:off x="4433153" y="6573566"/>
            <a:ext cx="340970" cy="340970"/>
            <a:chOff x="0" y="0"/>
            <a:chExt cx="812800" cy="812800"/>
          </a:xfrm>
        </p:grpSpPr>
        <p:sp>
          <p:nvSpPr>
            <p:cNvPr id="208" name="Google Shape;208;h35653cd093b6f3e8_0_9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7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9" name="Google Shape;209;h35653cd093b6f3e8_0_92"/>
            <p:cNvSpPr txBox="1"/>
            <p:nvPr/>
          </p:nvSpPr>
          <p:spPr>
            <a:xfrm>
              <a:off x="76200" y="38100"/>
              <a:ext cx="660300" cy="698400"/>
            </a:xfrm>
            <a:prstGeom prst="rect">
              <a:avLst/>
            </a:prstGeom>
            <a:noFill/>
            <a:ln>
              <a:noFill/>
            </a:ln>
          </p:spPr>
          <p:txBody>
            <a:bodyPr anchorCtr="0" anchor="ctr" bIns="40450" lIns="40450" spcFirstLastPara="1" rIns="40450" wrap="square" tIns="40450">
              <a:noAutofit/>
            </a:bodyPr>
            <a:lstStyle/>
            <a:p>
              <a:pPr indent="0" lvl="0" marL="0" marR="0" rtl="0" algn="ctr">
                <a:lnSpc>
                  <a:spcPct val="147777"/>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10" name="Google Shape;210;h35653cd093b6f3e8_0_92"/>
          <p:cNvGrpSpPr/>
          <p:nvPr/>
        </p:nvGrpSpPr>
        <p:grpSpPr>
          <a:xfrm>
            <a:off x="3352800" y="8943731"/>
            <a:ext cx="12237875" cy="999209"/>
            <a:chOff x="-1" y="0"/>
            <a:chExt cx="10688100" cy="1332279"/>
          </a:xfrm>
        </p:grpSpPr>
        <p:sp>
          <p:nvSpPr>
            <p:cNvPr id="211" name="Google Shape;211;h35653cd093b6f3e8_0_92"/>
            <p:cNvSpPr txBox="1"/>
            <p:nvPr/>
          </p:nvSpPr>
          <p:spPr>
            <a:xfrm>
              <a:off x="-1" y="0"/>
              <a:ext cx="10688100" cy="71820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b="1" lang="en-US" sz="3500">
                  <a:solidFill>
                    <a:srgbClr val="000000"/>
                  </a:solidFill>
                  <a:latin typeface="Roboto"/>
                  <a:ea typeface="Roboto"/>
                  <a:cs typeface="Roboto"/>
                  <a:sym typeface="Roboto"/>
                </a:rPr>
                <a:t>Western North Pacific TC Outlook (released </a:t>
              </a:r>
              <a:r>
                <a:rPr b="1" lang="en-US" sz="3500">
                  <a:latin typeface="Roboto"/>
                  <a:ea typeface="Roboto"/>
                  <a:cs typeface="Roboto"/>
                  <a:sym typeface="Roboto"/>
                </a:rPr>
                <a:t>June 5</a:t>
              </a:r>
              <a:r>
                <a:rPr b="1" lang="en-US" sz="3500">
                  <a:solidFill>
                    <a:srgbClr val="000000"/>
                  </a:solidFill>
                  <a:latin typeface="Roboto"/>
                  <a:ea typeface="Roboto"/>
                  <a:cs typeface="Roboto"/>
                  <a:sym typeface="Roboto"/>
                </a:rPr>
                <a:t>, 202</a:t>
              </a:r>
              <a:r>
                <a:rPr b="1" lang="en-US" sz="3500">
                  <a:latin typeface="Roboto"/>
                  <a:ea typeface="Roboto"/>
                  <a:cs typeface="Roboto"/>
                  <a:sym typeface="Roboto"/>
                </a:rPr>
                <a:t>6</a:t>
              </a:r>
              <a:r>
                <a:rPr b="1" lang="en-US" sz="3500">
                  <a:solidFill>
                    <a:srgbClr val="000000"/>
                  </a:solidFill>
                  <a:latin typeface="Roboto"/>
                  <a:ea typeface="Roboto"/>
                  <a:cs typeface="Roboto"/>
                  <a:sym typeface="Roboto"/>
                </a:rPr>
                <a:t>)</a:t>
              </a:r>
              <a:endParaRPr/>
            </a:p>
          </p:txBody>
        </p:sp>
        <p:sp>
          <p:nvSpPr>
            <p:cNvPr id="212" name="Google Shape;212;h35653cd093b6f3e8_0_92"/>
            <p:cNvSpPr txBox="1"/>
            <p:nvPr/>
          </p:nvSpPr>
          <p:spPr>
            <a:xfrm>
              <a:off x="0" y="881079"/>
              <a:ext cx="10013100" cy="451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NOAA NWS WFO Guam</a:t>
              </a:r>
              <a:endParaRPr/>
            </a:p>
          </p:txBody>
        </p:sp>
      </p:grpSp>
      <p:sp>
        <p:nvSpPr>
          <p:cNvPr id="213" name="Google Shape;213;h35653cd093b6f3e8_0_92"/>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14" name="Google Shape;214;h35653cd093b6f3e8_0_92" title="TS-TY 2026 - V2.png"/>
          <p:cNvPicPr preferRelativeResize="0"/>
          <p:nvPr/>
        </p:nvPicPr>
        <p:blipFill>
          <a:blip r:embed="rId4">
            <a:alphaModFix/>
          </a:blip>
          <a:stretch>
            <a:fillRect/>
          </a:stretch>
        </p:blipFill>
        <p:spPr>
          <a:xfrm>
            <a:off x="105788" y="934400"/>
            <a:ext cx="8995676" cy="6948836"/>
          </a:xfrm>
          <a:prstGeom prst="rect">
            <a:avLst/>
          </a:prstGeom>
          <a:noFill/>
          <a:ln>
            <a:noFill/>
          </a:ln>
        </p:spPr>
      </p:pic>
      <p:sp>
        <p:nvSpPr>
          <p:cNvPr id="215" name="Google Shape;215;h35653cd093b6f3e8_0_92"/>
          <p:cNvSpPr txBox="1"/>
          <p:nvPr/>
        </p:nvSpPr>
        <p:spPr>
          <a:xfrm>
            <a:off x="10265774" y="1251575"/>
            <a:ext cx="6539700" cy="5322000"/>
          </a:xfrm>
          <a:prstGeom prst="rect">
            <a:avLst/>
          </a:prstGeom>
          <a:noFill/>
          <a:ln>
            <a:noFill/>
          </a:ln>
        </p:spPr>
        <p:txBody>
          <a:bodyPr anchorCtr="0" anchor="t" bIns="45700" lIns="91425" spcFirstLastPara="1" rIns="91425" wrap="square" tIns="45700">
            <a:noAutofit/>
          </a:bodyPr>
          <a:lstStyle/>
          <a:p>
            <a:pPr indent="0" lvl="0" marL="0" marR="0" rtl="0" algn="l">
              <a:spcBef>
                <a:spcPts val="560"/>
              </a:spcBef>
              <a:spcAft>
                <a:spcPts val="0"/>
              </a:spcAft>
              <a:buNone/>
            </a:pPr>
            <a:r>
              <a:rPr b="1" lang="en-US" sz="4400">
                <a:latin typeface="Calibri"/>
                <a:ea typeface="Calibri"/>
                <a:cs typeface="Calibri"/>
                <a:sym typeface="Calibri"/>
              </a:rPr>
              <a:t>Overview</a:t>
            </a:r>
            <a:endParaRPr b="1" sz="4400">
              <a:latin typeface="Calibri"/>
              <a:ea typeface="Calibri"/>
              <a:cs typeface="Calibri"/>
              <a:sym typeface="Calibri"/>
            </a:endParaRPr>
          </a:p>
          <a:p>
            <a:pPr indent="0" lvl="0" marL="0" marR="0" rtl="0" algn="l">
              <a:spcBef>
                <a:spcPts val="560"/>
              </a:spcBef>
              <a:spcAft>
                <a:spcPts val="0"/>
              </a:spcAft>
              <a:buNone/>
            </a:pPr>
            <a:r>
              <a:t/>
            </a:r>
            <a:endParaRPr sz="2800">
              <a:latin typeface="Calibri"/>
              <a:ea typeface="Calibri"/>
              <a:cs typeface="Calibri"/>
              <a:sym typeface="Calibri"/>
            </a:endParaRPr>
          </a:p>
          <a:p>
            <a:pPr indent="-361950" lvl="0" marL="342900" marR="0" rtl="0" algn="l">
              <a:spcBef>
                <a:spcPts val="560"/>
              </a:spcBef>
              <a:spcAft>
                <a:spcPts val="0"/>
              </a:spcAft>
              <a:buClr>
                <a:srgbClr val="000000"/>
              </a:buClr>
              <a:buSzPts val="3100"/>
              <a:buChar char="•"/>
            </a:pPr>
            <a:r>
              <a:rPr lang="en-US" sz="3100">
                <a:latin typeface="Calibri"/>
                <a:ea typeface="Calibri"/>
                <a:cs typeface="Calibri"/>
                <a:sym typeface="Calibri"/>
              </a:rPr>
              <a:t>Above normal activity across the Marianas, Chuuk State, Pohnpei State and the RMI</a:t>
            </a:r>
            <a:endParaRPr sz="3100">
              <a:latin typeface="Calibri"/>
              <a:ea typeface="Calibri"/>
              <a:cs typeface="Calibri"/>
              <a:sym typeface="Calibri"/>
            </a:endParaRPr>
          </a:p>
          <a:p>
            <a:pPr indent="0" lvl="0" marL="0" marR="0" rtl="0" algn="l">
              <a:spcBef>
                <a:spcPts val="560"/>
              </a:spcBef>
              <a:spcAft>
                <a:spcPts val="0"/>
              </a:spcAft>
              <a:buNone/>
            </a:pPr>
            <a:r>
              <a:t/>
            </a:r>
            <a:endParaRPr sz="3100">
              <a:latin typeface="Calibri"/>
              <a:ea typeface="Calibri"/>
              <a:cs typeface="Calibri"/>
              <a:sym typeface="Calibri"/>
            </a:endParaRPr>
          </a:p>
          <a:p>
            <a:pPr indent="-361950" lvl="0" marL="342900" marR="0" rtl="0" algn="l">
              <a:spcBef>
                <a:spcPts val="560"/>
              </a:spcBef>
              <a:spcAft>
                <a:spcPts val="0"/>
              </a:spcAft>
              <a:buSzPts val="3100"/>
              <a:buFont typeface="Calibri"/>
              <a:buChar char="•"/>
            </a:pPr>
            <a:r>
              <a:rPr lang="en-US" sz="3100">
                <a:latin typeface="Calibri"/>
                <a:ea typeface="Calibri"/>
                <a:cs typeface="Calibri"/>
                <a:sym typeface="Calibri"/>
              </a:rPr>
              <a:t>Near normal activity to below normal for western Yap State and the Republic of Palau</a:t>
            </a:r>
            <a:endParaRPr sz="31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grpSp>
        <p:nvGrpSpPr>
          <p:cNvPr id="220" name="Google Shape;220;h35653cd093b6f3e8_0_110"/>
          <p:cNvGrpSpPr/>
          <p:nvPr/>
        </p:nvGrpSpPr>
        <p:grpSpPr>
          <a:xfrm>
            <a:off x="3955011" y="5615113"/>
            <a:ext cx="767121" cy="767121"/>
            <a:chOff x="0" y="0"/>
            <a:chExt cx="812800" cy="812800"/>
          </a:xfrm>
        </p:grpSpPr>
        <p:sp>
          <p:nvSpPr>
            <p:cNvPr id="221" name="Google Shape;221;h35653cd093b6f3e8_0_11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7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 name="Google Shape;222;h35653cd093b6f3e8_0_110"/>
            <p:cNvSpPr txBox="1"/>
            <p:nvPr/>
          </p:nvSpPr>
          <p:spPr>
            <a:xfrm>
              <a:off x="76200" y="38100"/>
              <a:ext cx="660300" cy="698400"/>
            </a:xfrm>
            <a:prstGeom prst="rect">
              <a:avLst/>
            </a:prstGeom>
            <a:noFill/>
            <a:ln>
              <a:noFill/>
            </a:ln>
          </p:spPr>
          <p:txBody>
            <a:bodyPr anchorCtr="0" anchor="ctr" bIns="40450" lIns="40450" spcFirstLastPara="1" rIns="40450" wrap="square" tIns="40450">
              <a:noAutofit/>
            </a:bodyPr>
            <a:lstStyle/>
            <a:p>
              <a:pPr indent="0" lvl="0" marL="0" marR="0" rtl="0" algn="ctr">
                <a:lnSpc>
                  <a:spcPct val="147777"/>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3" name="Google Shape;223;h35653cd093b6f3e8_0_110"/>
          <p:cNvGrpSpPr/>
          <p:nvPr/>
        </p:nvGrpSpPr>
        <p:grpSpPr>
          <a:xfrm>
            <a:off x="4433153" y="6573566"/>
            <a:ext cx="340970" cy="340970"/>
            <a:chOff x="0" y="0"/>
            <a:chExt cx="812800" cy="812800"/>
          </a:xfrm>
        </p:grpSpPr>
        <p:sp>
          <p:nvSpPr>
            <p:cNvPr id="224" name="Google Shape;224;h35653cd093b6f3e8_0_11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7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5" name="Google Shape;225;h35653cd093b6f3e8_0_110"/>
            <p:cNvSpPr txBox="1"/>
            <p:nvPr/>
          </p:nvSpPr>
          <p:spPr>
            <a:xfrm>
              <a:off x="76200" y="38100"/>
              <a:ext cx="660300" cy="698400"/>
            </a:xfrm>
            <a:prstGeom prst="rect">
              <a:avLst/>
            </a:prstGeom>
            <a:noFill/>
            <a:ln>
              <a:noFill/>
            </a:ln>
          </p:spPr>
          <p:txBody>
            <a:bodyPr anchorCtr="0" anchor="ctr" bIns="40450" lIns="40450" spcFirstLastPara="1" rIns="40450" wrap="square" tIns="40450">
              <a:noAutofit/>
            </a:bodyPr>
            <a:lstStyle/>
            <a:p>
              <a:pPr indent="0" lvl="0" marL="0" marR="0" rtl="0" algn="ctr">
                <a:lnSpc>
                  <a:spcPct val="147777"/>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26" name="Google Shape;226;h35653cd093b6f3e8_0_110"/>
          <p:cNvGrpSpPr/>
          <p:nvPr/>
        </p:nvGrpSpPr>
        <p:grpSpPr>
          <a:xfrm>
            <a:off x="3352800" y="8943731"/>
            <a:ext cx="12237875" cy="999209"/>
            <a:chOff x="-1" y="0"/>
            <a:chExt cx="10688100" cy="1332279"/>
          </a:xfrm>
        </p:grpSpPr>
        <p:sp>
          <p:nvSpPr>
            <p:cNvPr id="227" name="Google Shape;227;h35653cd093b6f3e8_0_110"/>
            <p:cNvSpPr txBox="1"/>
            <p:nvPr/>
          </p:nvSpPr>
          <p:spPr>
            <a:xfrm>
              <a:off x="-1" y="0"/>
              <a:ext cx="10688100" cy="71820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b="1" lang="en-US" sz="3500">
                  <a:solidFill>
                    <a:srgbClr val="000000"/>
                  </a:solidFill>
                  <a:latin typeface="Roboto"/>
                  <a:ea typeface="Roboto"/>
                  <a:cs typeface="Roboto"/>
                  <a:sym typeface="Roboto"/>
                </a:rPr>
                <a:t>Western North Pacific TC Outlook (released </a:t>
              </a:r>
              <a:r>
                <a:rPr b="1" lang="en-US" sz="3500">
                  <a:latin typeface="Roboto"/>
                  <a:ea typeface="Roboto"/>
                  <a:cs typeface="Roboto"/>
                  <a:sym typeface="Roboto"/>
                </a:rPr>
                <a:t>June 5</a:t>
              </a:r>
              <a:r>
                <a:rPr b="1" lang="en-US" sz="3500">
                  <a:solidFill>
                    <a:srgbClr val="000000"/>
                  </a:solidFill>
                  <a:latin typeface="Roboto"/>
                  <a:ea typeface="Roboto"/>
                  <a:cs typeface="Roboto"/>
                  <a:sym typeface="Roboto"/>
                </a:rPr>
                <a:t>, 202</a:t>
              </a:r>
              <a:r>
                <a:rPr b="1" lang="en-US" sz="3500">
                  <a:latin typeface="Roboto"/>
                  <a:ea typeface="Roboto"/>
                  <a:cs typeface="Roboto"/>
                  <a:sym typeface="Roboto"/>
                </a:rPr>
                <a:t>6</a:t>
              </a:r>
              <a:r>
                <a:rPr b="1" lang="en-US" sz="3500">
                  <a:solidFill>
                    <a:srgbClr val="000000"/>
                  </a:solidFill>
                  <a:latin typeface="Roboto"/>
                  <a:ea typeface="Roboto"/>
                  <a:cs typeface="Roboto"/>
                  <a:sym typeface="Roboto"/>
                </a:rPr>
                <a:t>)</a:t>
              </a:r>
              <a:endParaRPr/>
            </a:p>
          </p:txBody>
        </p:sp>
        <p:sp>
          <p:nvSpPr>
            <p:cNvPr id="228" name="Google Shape;228;h35653cd093b6f3e8_0_110"/>
            <p:cNvSpPr txBox="1"/>
            <p:nvPr/>
          </p:nvSpPr>
          <p:spPr>
            <a:xfrm>
              <a:off x="0" y="881079"/>
              <a:ext cx="10013100" cy="451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NOAA NWS WFO Guam</a:t>
              </a:r>
              <a:endParaRPr/>
            </a:p>
          </p:txBody>
        </p:sp>
      </p:grpSp>
      <p:sp>
        <p:nvSpPr>
          <p:cNvPr id="229" name="Google Shape;229;h35653cd093b6f3e8_0_110"/>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0" name="Google Shape;230;h35653cd093b6f3e8_0_110"/>
          <p:cNvSpPr txBox="1"/>
          <p:nvPr/>
        </p:nvSpPr>
        <p:spPr>
          <a:xfrm>
            <a:off x="9982200" y="8052450"/>
            <a:ext cx="66243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rgbClr val="FF0000"/>
                </a:solidFill>
                <a:latin typeface="Calibri"/>
                <a:ea typeface="Calibri"/>
                <a:cs typeface="Calibri"/>
                <a:sym typeface="Calibri"/>
              </a:rPr>
              <a:t>(Activity so far in 2026 - thru Oct 18)</a:t>
            </a:r>
            <a:endParaRPr/>
          </a:p>
        </p:txBody>
      </p:sp>
      <p:pic>
        <p:nvPicPr>
          <p:cNvPr id="231" name="Google Shape;231;h35653cd093b6f3e8_0_110"/>
          <p:cNvPicPr preferRelativeResize="0"/>
          <p:nvPr/>
        </p:nvPicPr>
        <p:blipFill>
          <a:blip r:embed="rId4">
            <a:alphaModFix/>
          </a:blip>
          <a:stretch>
            <a:fillRect/>
          </a:stretch>
        </p:blipFill>
        <p:spPr>
          <a:xfrm>
            <a:off x="1694373" y="399800"/>
            <a:ext cx="14899251" cy="7256125"/>
          </a:xfrm>
          <a:prstGeom prst="rect">
            <a:avLst/>
          </a:prstGeom>
          <a:noFill/>
          <a:ln>
            <a:noFill/>
          </a:ln>
        </p:spPr>
      </p:pic>
      <p:cxnSp>
        <p:nvCxnSpPr>
          <p:cNvPr id="232" name="Google Shape;232;h35653cd093b6f3e8_0_110"/>
          <p:cNvCxnSpPr/>
          <p:nvPr/>
        </p:nvCxnSpPr>
        <p:spPr>
          <a:xfrm rot="10800000">
            <a:off x="12176400" y="7299300"/>
            <a:ext cx="320400" cy="1044600"/>
          </a:xfrm>
          <a:prstGeom prst="straightConnector1">
            <a:avLst/>
          </a:prstGeom>
          <a:noFill/>
          <a:ln cap="flat" cmpd="sng" w="57150">
            <a:solidFill>
              <a:srgbClr val="FF0000"/>
            </a:solidFill>
            <a:prstDash val="solid"/>
            <a:round/>
            <a:headEnd len="sm" w="sm" type="none"/>
            <a:tailEnd len="med" w="med" type="triangle"/>
          </a:ln>
        </p:spPr>
      </p:cxnSp>
      <p:sp>
        <p:nvSpPr>
          <p:cNvPr id="233" name="Google Shape;233;h35653cd093b6f3e8_0_110"/>
          <p:cNvSpPr txBox="1"/>
          <p:nvPr/>
        </p:nvSpPr>
        <p:spPr>
          <a:xfrm>
            <a:off x="11214282" y="2008825"/>
            <a:ext cx="52095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rgbClr val="FF0000"/>
                </a:solidFill>
                <a:latin typeface="Calibri"/>
                <a:ea typeface="Calibri"/>
                <a:cs typeface="Calibri"/>
                <a:sym typeface="Calibri"/>
              </a:rPr>
              <a:t>(2)                                          (0) </a:t>
            </a:r>
            <a:endParaRPr/>
          </a:p>
        </p:txBody>
      </p:sp>
      <p:sp>
        <p:nvSpPr>
          <p:cNvPr id="234" name="Google Shape;234;h35653cd093b6f3e8_0_110"/>
          <p:cNvSpPr txBox="1"/>
          <p:nvPr/>
        </p:nvSpPr>
        <p:spPr>
          <a:xfrm>
            <a:off x="11214282" y="2532654"/>
            <a:ext cx="52095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rgbClr val="FF0000"/>
                </a:solidFill>
                <a:latin typeface="Calibri"/>
                <a:ea typeface="Calibri"/>
                <a:cs typeface="Calibri"/>
                <a:sym typeface="Calibri"/>
              </a:rPr>
              <a:t>(0)                                          (0) </a:t>
            </a:r>
            <a:endParaRPr/>
          </a:p>
        </p:txBody>
      </p:sp>
      <p:sp>
        <p:nvSpPr>
          <p:cNvPr id="235" name="Google Shape;235;h35653cd093b6f3e8_0_110"/>
          <p:cNvSpPr txBox="1"/>
          <p:nvPr/>
        </p:nvSpPr>
        <p:spPr>
          <a:xfrm>
            <a:off x="11214282" y="3056488"/>
            <a:ext cx="52095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rgbClr val="FF0000"/>
                </a:solidFill>
                <a:latin typeface="Calibri"/>
                <a:ea typeface="Calibri"/>
                <a:cs typeface="Calibri"/>
                <a:sym typeface="Calibri"/>
              </a:rPr>
              <a:t>(2)                                          (1) </a:t>
            </a:r>
            <a:endParaRPr/>
          </a:p>
        </p:txBody>
      </p:sp>
      <p:sp>
        <p:nvSpPr>
          <p:cNvPr id="236" name="Google Shape;236;h35653cd093b6f3e8_0_110"/>
          <p:cNvSpPr txBox="1"/>
          <p:nvPr/>
        </p:nvSpPr>
        <p:spPr>
          <a:xfrm>
            <a:off x="11237496" y="3564169"/>
            <a:ext cx="52095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rgbClr val="FF0000"/>
                </a:solidFill>
                <a:latin typeface="Calibri"/>
                <a:ea typeface="Calibri"/>
                <a:cs typeface="Calibri"/>
                <a:sym typeface="Calibri"/>
              </a:rPr>
              <a:t>(2)                                          (1) </a:t>
            </a:r>
            <a:endParaRPr/>
          </a:p>
        </p:txBody>
      </p:sp>
      <p:sp>
        <p:nvSpPr>
          <p:cNvPr id="237" name="Google Shape;237;h35653cd093b6f3e8_0_110"/>
          <p:cNvSpPr txBox="1"/>
          <p:nvPr/>
        </p:nvSpPr>
        <p:spPr>
          <a:xfrm>
            <a:off x="11237496" y="4249194"/>
            <a:ext cx="52095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rgbClr val="FF0000"/>
                </a:solidFill>
                <a:latin typeface="Calibri"/>
                <a:ea typeface="Calibri"/>
                <a:cs typeface="Calibri"/>
                <a:sym typeface="Calibri"/>
              </a:rPr>
              <a:t>(1)                                          (0) </a:t>
            </a:r>
            <a:endParaRPr/>
          </a:p>
        </p:txBody>
      </p:sp>
      <p:sp>
        <p:nvSpPr>
          <p:cNvPr id="238" name="Google Shape;238;h35653cd093b6f3e8_0_110"/>
          <p:cNvSpPr txBox="1"/>
          <p:nvPr/>
        </p:nvSpPr>
        <p:spPr>
          <a:xfrm>
            <a:off x="11244549" y="5026869"/>
            <a:ext cx="52095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rgbClr val="FF0000"/>
                </a:solidFill>
                <a:latin typeface="Calibri"/>
                <a:ea typeface="Calibri"/>
                <a:cs typeface="Calibri"/>
                <a:sym typeface="Calibri"/>
              </a:rPr>
              <a:t>(1)                                          (0) </a:t>
            </a:r>
            <a:endParaRPr/>
          </a:p>
        </p:txBody>
      </p:sp>
      <p:sp>
        <p:nvSpPr>
          <p:cNvPr id="239" name="Google Shape;239;h35653cd093b6f3e8_0_110"/>
          <p:cNvSpPr txBox="1"/>
          <p:nvPr/>
        </p:nvSpPr>
        <p:spPr>
          <a:xfrm>
            <a:off x="11244549" y="5554469"/>
            <a:ext cx="52095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rgbClr val="FF0000"/>
                </a:solidFill>
                <a:latin typeface="Calibri"/>
                <a:ea typeface="Calibri"/>
                <a:cs typeface="Calibri"/>
                <a:sym typeface="Calibri"/>
              </a:rPr>
              <a:t>(1)                                          (0) </a:t>
            </a:r>
            <a:endParaRPr/>
          </a:p>
        </p:txBody>
      </p:sp>
      <p:sp>
        <p:nvSpPr>
          <p:cNvPr id="240" name="Google Shape;240;h35653cd093b6f3e8_0_110"/>
          <p:cNvSpPr txBox="1"/>
          <p:nvPr/>
        </p:nvSpPr>
        <p:spPr>
          <a:xfrm>
            <a:off x="11271080" y="6070073"/>
            <a:ext cx="5209500" cy="892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rgbClr val="FF0000"/>
                </a:solidFill>
                <a:latin typeface="Calibri"/>
                <a:ea typeface="Calibri"/>
                <a:cs typeface="Calibri"/>
                <a:sym typeface="Calibri"/>
              </a:rPr>
              <a:t>(6)                                          (3) </a:t>
            </a:r>
            <a:endParaRPr/>
          </a:p>
        </p:txBody>
      </p:sp>
      <p:sp>
        <p:nvSpPr>
          <p:cNvPr id="241" name="Google Shape;241;h35653cd093b6f3e8_0_110"/>
          <p:cNvSpPr txBox="1"/>
          <p:nvPr/>
        </p:nvSpPr>
        <p:spPr>
          <a:xfrm>
            <a:off x="11278877" y="6580312"/>
            <a:ext cx="5209500" cy="892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FFFF00"/>
                </a:solidFill>
                <a:latin typeface="Calibri"/>
                <a:ea typeface="Calibri"/>
                <a:cs typeface="Calibri"/>
                <a:sym typeface="Calibri"/>
              </a:rPr>
              <a:t>5</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rgbClr val="FF0000"/>
                </a:solidFill>
                <a:latin typeface="Calibri"/>
                <a:ea typeface="Calibri"/>
                <a:cs typeface="Calibri"/>
                <a:sym typeface="Calibri"/>
              </a:rPr>
              <a:t>(4)                                          (3)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h35653cd093b6f3e8_0_138"/>
          <p:cNvPicPr preferRelativeResize="0"/>
          <p:nvPr/>
        </p:nvPicPr>
        <p:blipFill>
          <a:blip r:embed="rId3">
            <a:alphaModFix/>
          </a:blip>
          <a:stretch>
            <a:fillRect/>
          </a:stretch>
        </p:blipFill>
        <p:spPr>
          <a:xfrm>
            <a:off x="2364292" y="96707"/>
            <a:ext cx="13559429" cy="8010650"/>
          </a:xfrm>
          <a:prstGeom prst="rect">
            <a:avLst/>
          </a:prstGeom>
          <a:noFill/>
          <a:ln>
            <a:noFill/>
          </a:ln>
        </p:spPr>
      </p:pic>
      <p:grpSp>
        <p:nvGrpSpPr>
          <p:cNvPr id="247" name="Google Shape;247;h35653cd093b6f3e8_0_138"/>
          <p:cNvGrpSpPr/>
          <p:nvPr/>
        </p:nvGrpSpPr>
        <p:grpSpPr>
          <a:xfrm>
            <a:off x="3429000" y="8460681"/>
            <a:ext cx="11201272" cy="1422209"/>
            <a:chOff x="-1" y="0"/>
            <a:chExt cx="11700900" cy="1896279"/>
          </a:xfrm>
        </p:grpSpPr>
        <p:sp>
          <p:nvSpPr>
            <p:cNvPr id="248" name="Google Shape;248;h35653cd093b6f3e8_0_138"/>
            <p:cNvSpPr txBox="1"/>
            <p:nvPr/>
          </p:nvSpPr>
          <p:spPr>
            <a:xfrm>
              <a:off x="-1" y="0"/>
              <a:ext cx="11700900" cy="71820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b="1" lang="en-US" sz="3500">
                  <a:solidFill>
                    <a:srgbClr val="000000"/>
                  </a:solidFill>
                  <a:latin typeface="Roboto"/>
                  <a:ea typeface="Roboto"/>
                  <a:cs typeface="Roboto"/>
                  <a:sym typeface="Roboto"/>
                </a:rPr>
                <a:t>202</a:t>
              </a:r>
              <a:r>
                <a:rPr b="1" lang="en-US" sz="3500">
                  <a:latin typeface="Roboto"/>
                  <a:ea typeface="Roboto"/>
                  <a:cs typeface="Roboto"/>
                  <a:sym typeface="Roboto"/>
                </a:rPr>
                <a:t>6</a:t>
              </a:r>
              <a:r>
                <a:rPr b="1" lang="en-US" sz="3500">
                  <a:solidFill>
                    <a:srgbClr val="000000"/>
                  </a:solidFill>
                  <a:latin typeface="Roboto"/>
                  <a:ea typeface="Roboto"/>
                  <a:cs typeface="Roboto"/>
                  <a:sym typeface="Roboto"/>
                </a:rPr>
                <a:t> WNP Tropical Cyclones Tracks… through Oct 1</a:t>
              </a:r>
              <a:r>
                <a:rPr b="1" lang="en-US" sz="3500">
                  <a:latin typeface="Roboto"/>
                  <a:ea typeface="Roboto"/>
                  <a:cs typeface="Roboto"/>
                  <a:sym typeface="Roboto"/>
                </a:rPr>
                <a:t>6</a:t>
              </a:r>
              <a:endParaRPr/>
            </a:p>
          </p:txBody>
        </p:sp>
        <p:sp>
          <p:nvSpPr>
            <p:cNvPr id="249" name="Google Shape;249;h35653cd093b6f3e8_0_138"/>
            <p:cNvSpPr txBox="1"/>
            <p:nvPr/>
          </p:nvSpPr>
          <p:spPr>
            <a:xfrm>
              <a:off x="0" y="881079"/>
              <a:ext cx="10013100" cy="1015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Joint Typhoon Warning Center / FEMA / NOAA</a:t>
              </a:r>
              <a:endParaRPr sz="2199">
                <a:solidFill>
                  <a:srgbClr val="000000"/>
                </a:solidFill>
                <a:latin typeface="Lato"/>
                <a:ea typeface="Lato"/>
                <a:cs typeface="Lato"/>
                <a:sym typeface="Lato"/>
              </a:endParaRPr>
            </a:p>
            <a:p>
              <a:pPr indent="0" lvl="0" marL="0" marR="0" rtl="0" algn="l">
                <a:lnSpc>
                  <a:spcPct val="134015"/>
                </a:lnSpc>
                <a:spcBef>
                  <a:spcPts val="0"/>
                </a:spcBef>
                <a:spcAft>
                  <a:spcPts val="0"/>
                </a:spcAft>
                <a:buNone/>
              </a:pPr>
              <a:r>
                <a:rPr lang="en-US" sz="1999" u="sng">
                  <a:latin typeface="Lato"/>
                  <a:ea typeface="Lato"/>
                  <a:cs typeface="Lato"/>
                  <a:sym typeface="Lato"/>
                </a:rPr>
                <a:t>*does not include Champi that recently passed just south of Guam</a:t>
              </a:r>
              <a:endParaRPr sz="1999" u="sng">
                <a:latin typeface="Lato"/>
                <a:ea typeface="Lato"/>
                <a:cs typeface="Lato"/>
                <a:sym typeface="Lato"/>
              </a:endParaRPr>
            </a:p>
          </p:txBody>
        </p:sp>
      </p:grpSp>
      <p:sp>
        <p:nvSpPr>
          <p:cNvPr id="250" name="Google Shape;250;h35653cd093b6f3e8_0_138"/>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1" name="Google Shape;251;h35653cd093b6f3e8_0_138"/>
          <p:cNvSpPr/>
          <p:nvPr/>
        </p:nvSpPr>
        <p:spPr>
          <a:xfrm>
            <a:off x="7508975" y="3669904"/>
            <a:ext cx="7251300" cy="3855000"/>
          </a:xfrm>
          <a:prstGeom prst="rect">
            <a:avLst/>
          </a:prstGeom>
          <a:noFill/>
          <a:ln cap="flat" cmpd="sng" w="571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2" name="Google Shape;252;h35653cd093b6f3e8_0_138"/>
          <p:cNvSpPr txBox="1"/>
          <p:nvPr/>
        </p:nvSpPr>
        <p:spPr>
          <a:xfrm>
            <a:off x="10517554" y="4227841"/>
            <a:ext cx="8151300" cy="307800"/>
          </a:xfrm>
          <a:prstGeom prst="rect">
            <a:avLst/>
          </a:prstGeom>
          <a:noFill/>
          <a:ln>
            <a:noFill/>
          </a:ln>
        </p:spPr>
        <p:txBody>
          <a:bodyPr anchorCtr="0" anchor="t" bIns="0" lIns="0" spcFirstLastPara="1" rIns="0" wrap="square" tIns="0">
            <a:spAutoFit/>
          </a:bodyPr>
          <a:lstStyle/>
          <a:p>
            <a:pPr indent="0" lvl="0" marL="0" marR="0" rtl="0" algn="l">
              <a:lnSpc>
                <a:spcPct val="203000"/>
              </a:lnSpc>
              <a:spcBef>
                <a:spcPts val="0"/>
              </a:spcBef>
              <a:spcAft>
                <a:spcPts val="0"/>
              </a:spcAft>
              <a:buNone/>
            </a:pPr>
            <a:r>
              <a:rPr b="1" lang="en-US" sz="2000">
                <a:solidFill>
                  <a:srgbClr val="000000"/>
                </a:solidFill>
                <a:latin typeface="Roboto"/>
                <a:ea typeface="Roboto"/>
                <a:cs typeface="Roboto"/>
                <a:sym typeface="Roboto"/>
              </a:rPr>
              <a:t>NWS Guam Area of Responsibility</a:t>
            </a:r>
            <a:endParaRPr/>
          </a:p>
        </p:txBody>
      </p:sp>
      <p:pic>
        <p:nvPicPr>
          <p:cNvPr id="253" name="Google Shape;253;h35653cd093b6f3e8_0_138"/>
          <p:cNvPicPr preferRelativeResize="0"/>
          <p:nvPr/>
        </p:nvPicPr>
        <p:blipFill rotWithShape="1">
          <a:blip r:embed="rId5">
            <a:alphaModFix/>
          </a:blip>
          <a:srcRect b="0" l="0" r="0" t="0"/>
          <a:stretch/>
        </p:blipFill>
        <p:spPr>
          <a:xfrm>
            <a:off x="8262107" y="7886700"/>
            <a:ext cx="7968493" cy="224298"/>
          </a:xfrm>
          <a:prstGeom prst="rect">
            <a:avLst/>
          </a:prstGeom>
          <a:noFill/>
          <a:ln>
            <a:noFill/>
          </a:ln>
        </p:spPr>
      </p:pic>
      <p:sp>
        <p:nvSpPr>
          <p:cNvPr id="254" name="Google Shape;254;h35653cd093b6f3e8_0_138"/>
          <p:cNvSpPr/>
          <p:nvPr/>
        </p:nvSpPr>
        <p:spPr>
          <a:xfrm rot="801266">
            <a:off x="13851575" y="8433708"/>
            <a:ext cx="4572041" cy="2000029"/>
          </a:xfrm>
          <a:prstGeom prst="irregularSeal2">
            <a:avLst/>
          </a:prstGeom>
          <a:solidFill>
            <a:srgbClr val="F2DADA"/>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5" name="Google Shape;255;h35653cd093b6f3e8_0_138"/>
          <p:cNvSpPr txBox="1"/>
          <p:nvPr/>
        </p:nvSpPr>
        <p:spPr>
          <a:xfrm>
            <a:off x="13891259" y="9179387"/>
            <a:ext cx="40893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1"/>
                </a:solidFill>
                <a:latin typeface="Calibri"/>
                <a:ea typeface="Calibri"/>
                <a:cs typeface="Calibri"/>
                <a:sym typeface="Calibri"/>
              </a:rPr>
              <a:t>Preliminary Data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grpSp>
        <p:nvGrpSpPr>
          <p:cNvPr id="260" name="Google Shape;260;h35653cd093b6f3e8_0_155"/>
          <p:cNvGrpSpPr/>
          <p:nvPr/>
        </p:nvGrpSpPr>
        <p:grpSpPr>
          <a:xfrm>
            <a:off x="3955011" y="5615113"/>
            <a:ext cx="767121" cy="767121"/>
            <a:chOff x="0" y="0"/>
            <a:chExt cx="812800" cy="812800"/>
          </a:xfrm>
        </p:grpSpPr>
        <p:sp>
          <p:nvSpPr>
            <p:cNvPr id="261" name="Google Shape;261;h35653cd093b6f3e8_0_15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7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2" name="Google Shape;262;h35653cd093b6f3e8_0_155"/>
            <p:cNvSpPr txBox="1"/>
            <p:nvPr/>
          </p:nvSpPr>
          <p:spPr>
            <a:xfrm>
              <a:off x="76200" y="38100"/>
              <a:ext cx="660300" cy="698400"/>
            </a:xfrm>
            <a:prstGeom prst="rect">
              <a:avLst/>
            </a:prstGeom>
            <a:noFill/>
            <a:ln>
              <a:noFill/>
            </a:ln>
          </p:spPr>
          <p:txBody>
            <a:bodyPr anchorCtr="0" anchor="ctr" bIns="40450" lIns="40450" spcFirstLastPara="1" rIns="40450" wrap="square" tIns="40450">
              <a:noAutofit/>
            </a:bodyPr>
            <a:lstStyle/>
            <a:p>
              <a:pPr indent="0" lvl="0" marL="0" marR="0" rtl="0" algn="ctr">
                <a:lnSpc>
                  <a:spcPct val="147777"/>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63" name="Google Shape;263;h35653cd093b6f3e8_0_155"/>
          <p:cNvGrpSpPr/>
          <p:nvPr/>
        </p:nvGrpSpPr>
        <p:grpSpPr>
          <a:xfrm>
            <a:off x="4433153" y="6573566"/>
            <a:ext cx="340970" cy="340970"/>
            <a:chOff x="0" y="0"/>
            <a:chExt cx="812800" cy="812800"/>
          </a:xfrm>
        </p:grpSpPr>
        <p:sp>
          <p:nvSpPr>
            <p:cNvPr id="264" name="Google Shape;264;h35653cd093b6f3e8_0_15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7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 name="Google Shape;265;h35653cd093b6f3e8_0_155"/>
            <p:cNvSpPr txBox="1"/>
            <p:nvPr/>
          </p:nvSpPr>
          <p:spPr>
            <a:xfrm>
              <a:off x="76200" y="38100"/>
              <a:ext cx="660300" cy="698400"/>
            </a:xfrm>
            <a:prstGeom prst="rect">
              <a:avLst/>
            </a:prstGeom>
            <a:noFill/>
            <a:ln>
              <a:noFill/>
            </a:ln>
          </p:spPr>
          <p:txBody>
            <a:bodyPr anchorCtr="0" anchor="ctr" bIns="40450" lIns="40450" spcFirstLastPara="1" rIns="40450" wrap="square" tIns="40450">
              <a:noAutofit/>
            </a:bodyPr>
            <a:lstStyle/>
            <a:p>
              <a:pPr indent="0" lvl="0" marL="0" marR="0" rtl="0" algn="ctr">
                <a:lnSpc>
                  <a:spcPct val="147777"/>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66" name="Google Shape;266;h35653cd093b6f3e8_0_155"/>
          <p:cNvSpPr/>
          <p:nvPr/>
        </p:nvSpPr>
        <p:spPr>
          <a:xfrm>
            <a:off x="10841975" y="527751"/>
            <a:ext cx="7754717" cy="10174724"/>
          </a:xfrm>
          <a:custGeom>
            <a:rect b="b" l="l" r="r" t="t"/>
            <a:pathLst>
              <a:path extrusionOk="0" h="10174724" w="10696161">
                <a:moveTo>
                  <a:pt x="0" y="0"/>
                </a:moveTo>
                <a:lnTo>
                  <a:pt x="10696161" y="0"/>
                </a:lnTo>
                <a:lnTo>
                  <a:pt x="10696161" y="10174723"/>
                </a:lnTo>
                <a:lnTo>
                  <a:pt x="0" y="10174723"/>
                </a:lnTo>
                <a:lnTo>
                  <a:pt x="0" y="0"/>
                </a:lnTo>
                <a:close/>
              </a:path>
            </a:pathLst>
          </a:custGeom>
          <a:blipFill rotWithShape="1">
            <a:blip r:embed="rId3">
              <a:alphaModFix amt="58000"/>
            </a:blip>
            <a:stretch>
              <a:fillRect b="0" l="0" r="-3800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67" name="Google Shape;267;h35653cd093b6f3e8_0_155"/>
          <p:cNvGrpSpPr/>
          <p:nvPr/>
        </p:nvGrpSpPr>
        <p:grpSpPr>
          <a:xfrm>
            <a:off x="3505200" y="8460681"/>
            <a:ext cx="11856309" cy="999209"/>
            <a:chOff x="0" y="0"/>
            <a:chExt cx="10688100" cy="1332279"/>
          </a:xfrm>
        </p:grpSpPr>
        <p:sp>
          <p:nvSpPr>
            <p:cNvPr id="268" name="Google Shape;268;h35653cd093b6f3e8_0_155"/>
            <p:cNvSpPr txBox="1"/>
            <p:nvPr/>
          </p:nvSpPr>
          <p:spPr>
            <a:xfrm>
              <a:off x="0" y="0"/>
              <a:ext cx="10688100" cy="71820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b="1" lang="en-US" sz="3500">
                  <a:solidFill>
                    <a:srgbClr val="000000"/>
                  </a:solidFill>
                  <a:latin typeface="Roboto"/>
                  <a:ea typeface="Roboto"/>
                  <a:cs typeface="Roboto"/>
                  <a:sym typeface="Roboto"/>
                </a:rPr>
                <a:t>202</a:t>
              </a:r>
              <a:r>
                <a:rPr b="1" lang="en-US" sz="3500">
                  <a:latin typeface="Roboto"/>
                  <a:ea typeface="Roboto"/>
                  <a:cs typeface="Roboto"/>
                  <a:sym typeface="Roboto"/>
                </a:rPr>
                <a:t>6</a:t>
              </a:r>
              <a:r>
                <a:rPr b="1" lang="en-US" sz="3500">
                  <a:solidFill>
                    <a:srgbClr val="000000"/>
                  </a:solidFill>
                  <a:latin typeface="Roboto"/>
                  <a:ea typeface="Roboto"/>
                  <a:cs typeface="Roboto"/>
                  <a:sym typeface="Roboto"/>
                </a:rPr>
                <a:t> so far (through October 1</a:t>
              </a:r>
              <a:r>
                <a:rPr b="1" lang="en-US" sz="3500">
                  <a:latin typeface="Roboto"/>
                  <a:ea typeface="Roboto"/>
                  <a:cs typeface="Roboto"/>
                  <a:sym typeface="Roboto"/>
                </a:rPr>
                <a:t>7</a:t>
              </a:r>
              <a:r>
                <a:rPr b="1" lang="en-US" sz="3500">
                  <a:solidFill>
                    <a:srgbClr val="000000"/>
                  </a:solidFill>
                  <a:latin typeface="Roboto"/>
                  <a:ea typeface="Roboto"/>
                  <a:cs typeface="Roboto"/>
                  <a:sym typeface="Roboto"/>
                </a:rPr>
                <a:t>)</a:t>
              </a:r>
              <a:endParaRPr/>
            </a:p>
          </p:txBody>
        </p:sp>
        <p:sp>
          <p:nvSpPr>
            <p:cNvPr id="269" name="Google Shape;269;h35653cd093b6f3e8_0_155"/>
            <p:cNvSpPr txBox="1"/>
            <p:nvPr/>
          </p:nvSpPr>
          <p:spPr>
            <a:xfrm>
              <a:off x="0" y="881079"/>
              <a:ext cx="10013100" cy="451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JTWC data via </a:t>
              </a:r>
              <a:r>
                <a:rPr lang="en-US" sz="2199" u="sng">
                  <a:solidFill>
                    <a:srgbClr val="000000"/>
                  </a:solidFill>
                  <a:latin typeface="Lato"/>
                  <a:ea typeface="Lato"/>
                  <a:cs typeface="Lato"/>
                  <a:sym typeface="Lato"/>
                  <a:hlinkClick r:id="rId4">
                    <a:extLst>
                      <a:ext uri="{A12FA001-AC4F-418D-AE19-62706E023703}">
                        <ahyp:hlinkClr val="tx"/>
                      </a:ext>
                    </a:extLst>
                  </a:hlinkClick>
                </a:rPr>
                <a:t>https://tropical.atmos.colostate.edu/Realtime/</a:t>
              </a:r>
              <a:endParaRPr sz="2199">
                <a:solidFill>
                  <a:srgbClr val="000000"/>
                </a:solidFill>
                <a:latin typeface="Lato"/>
                <a:ea typeface="Lato"/>
                <a:cs typeface="Lato"/>
                <a:sym typeface="Lato"/>
              </a:endParaRPr>
            </a:p>
          </p:txBody>
        </p:sp>
      </p:grpSp>
      <p:sp>
        <p:nvSpPr>
          <p:cNvPr id="270" name="Google Shape;270;h35653cd093b6f3e8_0_155"/>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 name="Google Shape;271;h35653cd093b6f3e8_0_155"/>
          <p:cNvSpPr txBox="1"/>
          <p:nvPr/>
        </p:nvSpPr>
        <p:spPr>
          <a:xfrm>
            <a:off x="484475" y="1715325"/>
            <a:ext cx="3181200" cy="5866500"/>
          </a:xfrm>
          <a:prstGeom prst="rect">
            <a:avLst/>
          </a:prstGeom>
          <a:noFill/>
          <a:ln>
            <a:noFill/>
          </a:ln>
        </p:spPr>
        <p:txBody>
          <a:bodyPr anchorCtr="0" anchor="t" bIns="45700" lIns="91425" spcFirstLastPara="1" rIns="91425" wrap="square" tIns="45700">
            <a:noAutofit/>
          </a:bodyPr>
          <a:lstStyle/>
          <a:p>
            <a:pPr indent="-165100" lvl="0" marL="342900" marR="0" rtl="0" algn="l">
              <a:spcBef>
                <a:spcPts val="0"/>
              </a:spcBef>
              <a:spcAft>
                <a:spcPts val="0"/>
              </a:spcAft>
              <a:buClr>
                <a:schemeClr val="dk1"/>
              </a:buClr>
              <a:buSzPts val="2800"/>
              <a:buFont typeface="Arial"/>
              <a:buNone/>
            </a:pPr>
            <a:r>
              <a:t/>
            </a:r>
            <a:endParaRPr sz="2800">
              <a:solidFill>
                <a:srgbClr val="000000"/>
              </a:solidFill>
              <a:latin typeface="Calibri"/>
              <a:ea typeface="Calibri"/>
              <a:cs typeface="Calibri"/>
              <a:sym typeface="Calibri"/>
            </a:endParaRPr>
          </a:p>
          <a:p>
            <a:pPr indent="0" lvl="0" marL="0" marR="0" rtl="0" algn="l">
              <a:spcBef>
                <a:spcPts val="640"/>
              </a:spcBef>
              <a:spcAft>
                <a:spcPts val="0"/>
              </a:spcAft>
              <a:buNone/>
            </a:pPr>
            <a:r>
              <a:rPr lang="en-US" sz="3900">
                <a:latin typeface="Calibri"/>
                <a:ea typeface="Calibri"/>
                <a:cs typeface="Calibri"/>
                <a:sym typeface="Calibri"/>
              </a:rPr>
              <a:t>***All metrics above normal</a:t>
            </a:r>
            <a:endParaRPr sz="3900">
              <a:latin typeface="Calibri"/>
              <a:ea typeface="Calibri"/>
              <a:cs typeface="Calibri"/>
              <a:sym typeface="Calibri"/>
            </a:endParaRPr>
          </a:p>
          <a:p>
            <a:pPr indent="0" lvl="0" marL="0" marR="0" rtl="0" algn="l">
              <a:spcBef>
                <a:spcPts val="640"/>
              </a:spcBef>
              <a:spcAft>
                <a:spcPts val="0"/>
              </a:spcAft>
              <a:buNone/>
            </a:pPr>
            <a:r>
              <a:t/>
            </a:r>
            <a:endParaRPr sz="3900">
              <a:latin typeface="Calibri"/>
              <a:ea typeface="Calibri"/>
              <a:cs typeface="Calibri"/>
              <a:sym typeface="Calibri"/>
            </a:endParaRPr>
          </a:p>
          <a:p>
            <a:pPr indent="0" lvl="0" marL="0" marR="0" rtl="0" algn="l">
              <a:spcBef>
                <a:spcPts val="640"/>
              </a:spcBef>
              <a:spcAft>
                <a:spcPts val="0"/>
              </a:spcAft>
              <a:buNone/>
            </a:pPr>
            <a:r>
              <a:rPr lang="en-US" sz="3300">
                <a:latin typeface="Calibri"/>
                <a:ea typeface="Calibri"/>
                <a:cs typeface="Calibri"/>
                <a:sym typeface="Calibri"/>
              </a:rPr>
              <a:t>***</a:t>
            </a:r>
            <a:r>
              <a:rPr lang="en-US" sz="3300">
                <a:latin typeface="Calibri"/>
                <a:ea typeface="Calibri"/>
                <a:cs typeface="Calibri"/>
                <a:sym typeface="Calibri"/>
              </a:rPr>
              <a:t>North Pacific east of the dateline at record ACE levels</a:t>
            </a:r>
            <a:endParaRPr sz="3300">
              <a:latin typeface="Calibri"/>
              <a:ea typeface="Calibri"/>
              <a:cs typeface="Calibri"/>
              <a:sym typeface="Calibri"/>
            </a:endParaRPr>
          </a:p>
        </p:txBody>
      </p:sp>
      <p:sp>
        <p:nvSpPr>
          <p:cNvPr id="272" name="Google Shape;272;h35653cd093b6f3e8_0_155"/>
          <p:cNvSpPr txBox="1"/>
          <p:nvPr/>
        </p:nvSpPr>
        <p:spPr>
          <a:xfrm>
            <a:off x="2143471" y="342900"/>
            <a:ext cx="14001000" cy="1180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0000"/>
              </a:buClr>
              <a:buSzPts val="4000"/>
              <a:buFont typeface="Arial"/>
              <a:buNone/>
            </a:pPr>
            <a:r>
              <a:rPr b="1" lang="en-US" sz="4000" u="sng">
                <a:solidFill>
                  <a:srgbClr val="000000"/>
                </a:solidFill>
                <a:latin typeface="Calibri"/>
                <a:ea typeface="Calibri"/>
                <a:cs typeface="Calibri"/>
                <a:sym typeface="Calibri"/>
              </a:rPr>
              <a:t>202</a:t>
            </a:r>
            <a:r>
              <a:rPr b="1" lang="en-US" sz="4000" u="sng">
                <a:latin typeface="Calibri"/>
                <a:ea typeface="Calibri"/>
                <a:cs typeface="Calibri"/>
                <a:sym typeface="Calibri"/>
              </a:rPr>
              <a:t>6</a:t>
            </a:r>
            <a:r>
              <a:rPr b="1" lang="en-US" sz="4000" u="sng">
                <a:solidFill>
                  <a:srgbClr val="000000"/>
                </a:solidFill>
                <a:latin typeface="Calibri"/>
                <a:ea typeface="Calibri"/>
                <a:cs typeface="Calibri"/>
                <a:sym typeface="Calibri"/>
              </a:rPr>
              <a:t> Tropical Cyclone Activity (through Oct 1</a:t>
            </a:r>
            <a:r>
              <a:rPr b="1" lang="en-US" sz="4000" u="sng">
                <a:latin typeface="Calibri"/>
                <a:ea typeface="Calibri"/>
                <a:cs typeface="Calibri"/>
                <a:sym typeface="Calibri"/>
              </a:rPr>
              <a:t>7</a:t>
            </a:r>
            <a:r>
              <a:rPr b="1" lang="en-US" sz="4000" u="sng">
                <a:solidFill>
                  <a:srgbClr val="000000"/>
                </a:solidFill>
                <a:latin typeface="Calibri"/>
                <a:ea typeface="Calibri"/>
                <a:cs typeface="Calibri"/>
                <a:sym typeface="Calibri"/>
              </a:rPr>
              <a:t>)</a:t>
            </a:r>
            <a:endParaRPr/>
          </a:p>
        </p:txBody>
      </p:sp>
      <p:pic>
        <p:nvPicPr>
          <p:cNvPr id="273" name="Google Shape;273;h35653cd093b6f3e8_0_155"/>
          <p:cNvPicPr preferRelativeResize="0"/>
          <p:nvPr/>
        </p:nvPicPr>
        <p:blipFill>
          <a:blip r:embed="rId6">
            <a:alphaModFix/>
          </a:blip>
          <a:stretch>
            <a:fillRect/>
          </a:stretch>
        </p:blipFill>
        <p:spPr>
          <a:xfrm>
            <a:off x="3804825" y="1364912"/>
            <a:ext cx="14202501" cy="65673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grpSp>
        <p:nvGrpSpPr>
          <p:cNvPr id="278" name="Google Shape;278;h35653cd093b6f3e8_0_175"/>
          <p:cNvGrpSpPr/>
          <p:nvPr/>
        </p:nvGrpSpPr>
        <p:grpSpPr>
          <a:xfrm>
            <a:off x="3505200" y="8460681"/>
            <a:ext cx="11856309" cy="999209"/>
            <a:chOff x="0" y="0"/>
            <a:chExt cx="10688100" cy="1332279"/>
          </a:xfrm>
        </p:grpSpPr>
        <p:sp>
          <p:nvSpPr>
            <p:cNvPr id="279" name="Google Shape;279;h35653cd093b6f3e8_0_175"/>
            <p:cNvSpPr txBox="1"/>
            <p:nvPr/>
          </p:nvSpPr>
          <p:spPr>
            <a:xfrm>
              <a:off x="0" y="0"/>
              <a:ext cx="10688100" cy="71820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b="1" lang="en-US" sz="3500">
                  <a:solidFill>
                    <a:srgbClr val="000000"/>
                  </a:solidFill>
                  <a:latin typeface="Roboto"/>
                  <a:ea typeface="Roboto"/>
                  <a:cs typeface="Roboto"/>
                  <a:sym typeface="Roboto"/>
                </a:rPr>
                <a:t>202</a:t>
              </a:r>
              <a:r>
                <a:rPr b="1" lang="en-US" sz="3500">
                  <a:latin typeface="Roboto"/>
                  <a:ea typeface="Roboto"/>
                  <a:cs typeface="Roboto"/>
                  <a:sym typeface="Roboto"/>
                </a:rPr>
                <a:t>6</a:t>
              </a:r>
              <a:r>
                <a:rPr b="1" lang="en-US" sz="3500">
                  <a:solidFill>
                    <a:srgbClr val="000000"/>
                  </a:solidFill>
                  <a:latin typeface="Roboto"/>
                  <a:ea typeface="Roboto"/>
                  <a:cs typeface="Roboto"/>
                  <a:sym typeface="Roboto"/>
                </a:rPr>
                <a:t> so far (through October 1</a:t>
              </a:r>
              <a:r>
                <a:rPr b="1" lang="en-US" sz="3500">
                  <a:latin typeface="Roboto"/>
                  <a:ea typeface="Roboto"/>
                  <a:cs typeface="Roboto"/>
                  <a:sym typeface="Roboto"/>
                </a:rPr>
                <a:t>5</a:t>
              </a:r>
              <a:r>
                <a:rPr b="1" lang="en-US" sz="3500">
                  <a:solidFill>
                    <a:srgbClr val="000000"/>
                  </a:solidFill>
                  <a:latin typeface="Roboto"/>
                  <a:ea typeface="Roboto"/>
                  <a:cs typeface="Roboto"/>
                  <a:sym typeface="Roboto"/>
                </a:rPr>
                <a:t>)</a:t>
              </a:r>
              <a:endParaRPr/>
            </a:p>
          </p:txBody>
        </p:sp>
        <p:sp>
          <p:nvSpPr>
            <p:cNvPr id="280" name="Google Shape;280;h35653cd093b6f3e8_0_175"/>
            <p:cNvSpPr txBox="1"/>
            <p:nvPr/>
          </p:nvSpPr>
          <p:spPr>
            <a:xfrm>
              <a:off x="0" y="881079"/>
              <a:ext cx="10013100" cy="451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a:t>
              </a:r>
              <a:r>
                <a:rPr lang="en-US" sz="2199" u="sng">
                  <a:solidFill>
                    <a:schemeClr val="hlink"/>
                  </a:solidFill>
                  <a:latin typeface="Lato"/>
                  <a:ea typeface="Lato"/>
                  <a:cs typeface="Lato"/>
                  <a:sym typeface="Lato"/>
                  <a:hlinkClick r:id="rId3"/>
                </a:rPr>
                <a:t>https://cyclonicwx.com/</a:t>
              </a:r>
              <a:endParaRPr sz="2199">
                <a:solidFill>
                  <a:srgbClr val="000000"/>
                </a:solidFill>
                <a:latin typeface="Lato"/>
                <a:ea typeface="Lato"/>
                <a:cs typeface="Lato"/>
                <a:sym typeface="Lato"/>
              </a:endParaRPr>
            </a:p>
          </p:txBody>
        </p:sp>
      </p:grpSp>
      <p:sp>
        <p:nvSpPr>
          <p:cNvPr id="281" name="Google Shape;281;h35653cd093b6f3e8_0_175"/>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h35653cd093b6f3e8_0_175"/>
          <p:cNvSpPr txBox="1"/>
          <p:nvPr/>
        </p:nvSpPr>
        <p:spPr>
          <a:xfrm>
            <a:off x="471225" y="431625"/>
            <a:ext cx="15959700" cy="1219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0000"/>
              </a:buClr>
              <a:buSzPts val="3600"/>
              <a:buFont typeface="Arial"/>
              <a:buNone/>
            </a:pPr>
            <a:r>
              <a:rPr b="1" lang="en-US" sz="3600" u="sng">
                <a:solidFill>
                  <a:srgbClr val="000000"/>
                </a:solidFill>
                <a:latin typeface="Calibri"/>
                <a:ea typeface="Calibri"/>
                <a:cs typeface="Calibri"/>
                <a:sym typeface="Calibri"/>
              </a:rPr>
              <a:t>Accumulated Cyclone Energy (ACE) for the WNP Basin (west of the dateline)</a:t>
            </a:r>
            <a:endParaRPr/>
          </a:p>
          <a:p>
            <a:pPr indent="0" lvl="0" marL="0" marR="0" rtl="0" algn="ctr">
              <a:spcBef>
                <a:spcPts val="560"/>
              </a:spcBef>
              <a:spcAft>
                <a:spcPts val="0"/>
              </a:spcAft>
              <a:buClr>
                <a:schemeClr val="dk1"/>
              </a:buClr>
              <a:buSzPts val="2800"/>
              <a:buFont typeface="Arial"/>
              <a:buNone/>
            </a:pPr>
            <a:r>
              <a:t/>
            </a:r>
            <a:endParaRPr b="1" sz="2800">
              <a:solidFill>
                <a:srgbClr val="0070C0"/>
              </a:solidFill>
              <a:latin typeface="Calibri"/>
              <a:ea typeface="Calibri"/>
              <a:cs typeface="Calibri"/>
              <a:sym typeface="Calibri"/>
            </a:endParaRPr>
          </a:p>
          <a:p>
            <a:pPr indent="0" lvl="0" marL="0" marR="0" rtl="0" algn="l">
              <a:spcBef>
                <a:spcPts val="560"/>
              </a:spcBef>
              <a:spcAft>
                <a:spcPts val="0"/>
              </a:spcAft>
              <a:buNone/>
            </a:pPr>
            <a:r>
              <a:t/>
            </a:r>
            <a:endParaRPr b="0" i="0" sz="2800" u="none" cap="none" strike="noStrike">
              <a:solidFill>
                <a:srgbClr val="000000"/>
              </a:solidFill>
              <a:latin typeface="Calibri"/>
              <a:ea typeface="Calibri"/>
              <a:cs typeface="Calibri"/>
              <a:sym typeface="Calibri"/>
            </a:endParaRPr>
          </a:p>
        </p:txBody>
      </p:sp>
      <p:sp>
        <p:nvSpPr>
          <p:cNvPr id="283" name="Google Shape;283;h35653cd093b6f3e8_0_175"/>
          <p:cNvSpPr/>
          <p:nvPr/>
        </p:nvSpPr>
        <p:spPr>
          <a:xfrm>
            <a:off x="12268200" y="5905500"/>
            <a:ext cx="762000" cy="1219200"/>
          </a:xfrm>
          <a:prstGeom prst="rect">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4" name="Google Shape;284;h35653cd093b6f3e8_0_175"/>
          <p:cNvSpPr txBox="1"/>
          <p:nvPr/>
        </p:nvSpPr>
        <p:spPr>
          <a:xfrm>
            <a:off x="10972800" y="4213421"/>
            <a:ext cx="1676400" cy="1385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chemeClr val="dk1"/>
                </a:solidFill>
                <a:latin typeface="Calibri"/>
                <a:ea typeface="Calibri"/>
                <a:cs typeface="Calibri"/>
                <a:sym typeface="Calibri"/>
              </a:rPr>
              <a:t>Slow start.. </a:t>
            </a:r>
            <a:endParaRPr/>
          </a:p>
        </p:txBody>
      </p:sp>
      <p:cxnSp>
        <p:nvCxnSpPr>
          <p:cNvPr id="285" name="Google Shape;285;h35653cd093b6f3e8_0_175"/>
          <p:cNvCxnSpPr/>
          <p:nvPr/>
        </p:nvCxnSpPr>
        <p:spPr>
          <a:xfrm>
            <a:off x="11933220" y="5598416"/>
            <a:ext cx="716100" cy="1284300"/>
          </a:xfrm>
          <a:prstGeom prst="straightConnector1">
            <a:avLst/>
          </a:prstGeom>
          <a:noFill/>
          <a:ln cap="flat" cmpd="sng" w="28575">
            <a:solidFill>
              <a:srgbClr val="FF0000"/>
            </a:solidFill>
            <a:prstDash val="solid"/>
            <a:round/>
            <a:headEnd len="sm" w="sm" type="none"/>
            <a:tailEnd len="med" w="med" type="triangle"/>
          </a:ln>
        </p:spPr>
      </p:cxnSp>
      <p:pic>
        <p:nvPicPr>
          <p:cNvPr id="286" name="Google Shape;286;h35653cd093b6f3e8_0_175"/>
          <p:cNvPicPr preferRelativeResize="0"/>
          <p:nvPr/>
        </p:nvPicPr>
        <p:blipFill>
          <a:blip r:embed="rId5">
            <a:alphaModFix/>
          </a:blip>
          <a:stretch>
            <a:fillRect/>
          </a:stretch>
        </p:blipFill>
        <p:spPr>
          <a:xfrm>
            <a:off x="6699300" y="1198276"/>
            <a:ext cx="11261501" cy="6860150"/>
          </a:xfrm>
          <a:prstGeom prst="rect">
            <a:avLst/>
          </a:prstGeom>
          <a:noFill/>
          <a:ln>
            <a:noFill/>
          </a:ln>
        </p:spPr>
      </p:pic>
      <p:sp>
        <p:nvSpPr>
          <p:cNvPr id="287" name="Google Shape;287;h35653cd093b6f3e8_0_175"/>
          <p:cNvSpPr txBox="1"/>
          <p:nvPr/>
        </p:nvSpPr>
        <p:spPr>
          <a:xfrm>
            <a:off x="632701" y="1434206"/>
            <a:ext cx="5810700" cy="71925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0000"/>
              </a:buClr>
              <a:buSzPts val="3600"/>
              <a:buFont typeface="Arial"/>
              <a:buNone/>
            </a:pPr>
            <a:r>
              <a:t/>
            </a:r>
            <a:endParaRPr/>
          </a:p>
          <a:p>
            <a:pPr indent="-342900" lvl="0" marL="342900" marR="0" rtl="0" algn="l">
              <a:spcBef>
                <a:spcPts val="56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ACE is </a:t>
            </a:r>
            <a:r>
              <a:rPr lang="en-US" sz="2800">
                <a:latin typeface="Calibri"/>
                <a:ea typeface="Calibri"/>
                <a:cs typeface="Calibri"/>
                <a:sym typeface="Calibri"/>
              </a:rPr>
              <a:t>a </a:t>
            </a:r>
            <a:r>
              <a:rPr lang="en-US" sz="2800">
                <a:solidFill>
                  <a:srgbClr val="000000"/>
                </a:solidFill>
                <a:latin typeface="Calibri"/>
                <a:ea typeface="Calibri"/>
                <a:cs typeface="Calibri"/>
                <a:sym typeface="Calibri"/>
              </a:rPr>
              <a:t>measure of TC activity…</a:t>
            </a:r>
            <a:endParaRPr/>
          </a:p>
          <a:p>
            <a:pPr indent="-285750" lvl="1" marL="742950" marR="0" rtl="0" algn="l">
              <a:spcBef>
                <a:spcPts val="560"/>
              </a:spcBef>
              <a:spcAft>
                <a:spcPts val="0"/>
              </a:spcAft>
              <a:buClr>
                <a:srgbClr val="000000"/>
              </a:buClr>
              <a:buSzPts val="2800"/>
              <a:buFont typeface="Arial"/>
              <a:buChar char="–"/>
            </a:pPr>
            <a:r>
              <a:rPr b="0" i="0" lang="en-US" sz="2800" u="none" cap="none" strike="noStrike">
                <a:solidFill>
                  <a:srgbClr val="000000"/>
                </a:solidFill>
                <a:latin typeface="Calibri"/>
                <a:ea typeface="Calibri"/>
                <a:cs typeface="Calibri"/>
                <a:sym typeface="Calibri"/>
              </a:rPr>
              <a:t>Weaker, short-lived TCs produce minimal ACE whereas very intense, long-duration TCs produce big ACE values</a:t>
            </a:r>
            <a:endParaRPr b="0" i="0" sz="2800" u="none" cap="none" strike="noStrike">
              <a:solidFill>
                <a:srgbClr val="000000"/>
              </a:solidFill>
              <a:latin typeface="Calibri"/>
              <a:ea typeface="Calibri"/>
              <a:cs typeface="Calibri"/>
              <a:sym typeface="Calibri"/>
            </a:endParaRPr>
          </a:p>
          <a:p>
            <a:pPr indent="0" lvl="0" marL="0" marR="0" rtl="0" algn="l">
              <a:spcBef>
                <a:spcPts val="560"/>
              </a:spcBef>
              <a:spcAft>
                <a:spcPts val="0"/>
              </a:spcAft>
              <a:buNone/>
            </a:pPr>
            <a:r>
              <a:t/>
            </a:r>
            <a:endParaRPr sz="2800">
              <a:latin typeface="Calibri"/>
              <a:ea typeface="Calibri"/>
              <a:cs typeface="Calibri"/>
              <a:sym typeface="Calibri"/>
            </a:endParaRPr>
          </a:p>
          <a:p>
            <a:pPr indent="-406400" lvl="0" marL="457200" marR="0" rtl="0" algn="l">
              <a:spcBef>
                <a:spcPts val="560"/>
              </a:spcBef>
              <a:spcAft>
                <a:spcPts val="0"/>
              </a:spcAft>
              <a:buClr>
                <a:srgbClr val="000000"/>
              </a:buClr>
              <a:buSzPts val="2800"/>
              <a:buFont typeface="Arial"/>
              <a:buChar char="•"/>
            </a:pPr>
            <a:r>
              <a:rPr b="0" i="0" lang="en-US" sz="2800" u="none" cap="none" strike="noStrike">
                <a:solidFill>
                  <a:srgbClr val="000000"/>
                </a:solidFill>
                <a:latin typeface="Calibri"/>
                <a:ea typeface="Calibri"/>
                <a:cs typeface="Calibri"/>
                <a:sym typeface="Calibri"/>
              </a:rPr>
              <a:t>202</a:t>
            </a:r>
            <a:r>
              <a:rPr lang="en-US" sz="2800">
                <a:latin typeface="Calibri"/>
                <a:ea typeface="Calibri"/>
                <a:cs typeface="Calibri"/>
                <a:sym typeface="Calibri"/>
              </a:rPr>
              <a:t>6</a:t>
            </a:r>
            <a:r>
              <a:rPr b="0" i="0" lang="en-US" sz="2800" u="none" cap="none" strike="noStrike">
                <a:solidFill>
                  <a:srgbClr val="000000"/>
                </a:solidFill>
                <a:latin typeface="Calibri"/>
                <a:ea typeface="Calibri"/>
                <a:cs typeface="Calibri"/>
                <a:sym typeface="Calibri"/>
              </a:rPr>
              <a:t> ACE is ~</a:t>
            </a:r>
            <a:r>
              <a:rPr lang="en-US" sz="2800">
                <a:latin typeface="Calibri"/>
                <a:ea typeface="Calibri"/>
                <a:cs typeface="Calibri"/>
                <a:sym typeface="Calibri"/>
              </a:rPr>
              <a:t>139</a:t>
            </a:r>
            <a:r>
              <a:rPr b="0" i="0" lang="en-US" sz="2800" u="none" cap="none" strike="noStrike">
                <a:solidFill>
                  <a:srgbClr val="000000"/>
                </a:solidFill>
                <a:latin typeface="Calibri"/>
                <a:ea typeface="Calibri"/>
                <a:cs typeface="Calibri"/>
                <a:sym typeface="Calibri"/>
              </a:rPr>
              <a:t>% of normal</a:t>
            </a:r>
            <a:endParaRPr/>
          </a:p>
          <a:p>
            <a:pPr indent="-285750" lvl="1" marL="742950" marR="0" rtl="0" algn="l">
              <a:spcBef>
                <a:spcPts val="560"/>
              </a:spcBef>
              <a:spcAft>
                <a:spcPts val="0"/>
              </a:spcAft>
              <a:buClr>
                <a:srgbClr val="000000"/>
              </a:buClr>
              <a:buSzPts val="2800"/>
              <a:buFont typeface="Arial"/>
              <a:buChar char="–"/>
            </a:pPr>
            <a:r>
              <a:rPr lang="en-US" sz="2800">
                <a:latin typeface="Calibri"/>
                <a:ea typeface="Calibri"/>
                <a:cs typeface="Calibri"/>
                <a:sym typeface="Calibri"/>
              </a:rPr>
              <a:t>Higher than</a:t>
            </a:r>
            <a:r>
              <a:rPr b="0" i="0" lang="en-US" sz="2800" u="none" cap="none" strike="noStrike">
                <a:solidFill>
                  <a:srgbClr val="000000"/>
                </a:solidFill>
                <a:latin typeface="Calibri"/>
                <a:ea typeface="Calibri"/>
                <a:cs typeface="Calibri"/>
                <a:sym typeface="Calibri"/>
              </a:rPr>
              <a:t> normal ACE aligns with </a:t>
            </a:r>
            <a:r>
              <a:rPr lang="en-US" sz="2800">
                <a:latin typeface="Calibri"/>
                <a:ea typeface="Calibri"/>
                <a:cs typeface="Calibri"/>
                <a:sym typeface="Calibri"/>
              </a:rPr>
              <a:t>El</a:t>
            </a:r>
            <a:r>
              <a:rPr b="0" i="0" lang="en-US" sz="2800" u="none" cap="none" strike="noStrike">
                <a:solidFill>
                  <a:srgbClr val="000000"/>
                </a:solidFill>
                <a:latin typeface="Calibri"/>
                <a:ea typeface="Calibri"/>
                <a:cs typeface="Calibri"/>
                <a:sym typeface="Calibri"/>
              </a:rPr>
              <a:t> Ni</a:t>
            </a:r>
            <a:r>
              <a:rPr b="0" i="0" lang="en-US" sz="2800" u="none" cap="none" strike="noStrike">
                <a:solidFill>
                  <a:schemeClr val="dk1"/>
                </a:solidFill>
                <a:latin typeface="Calibri"/>
                <a:ea typeface="Calibri"/>
                <a:cs typeface="Calibri"/>
                <a:sym typeface="Calibri"/>
              </a:rPr>
              <a:t>ñ</a:t>
            </a:r>
            <a:r>
              <a:rPr lang="en-US" sz="2800">
                <a:solidFill>
                  <a:schemeClr val="dk1"/>
                </a:solidFill>
                <a:latin typeface="Calibri"/>
                <a:ea typeface="Calibri"/>
                <a:cs typeface="Calibri"/>
                <a:sym typeface="Calibri"/>
              </a:rPr>
              <a:t>o</a:t>
            </a:r>
            <a:endParaRPr sz="2800">
              <a:latin typeface="Calibri"/>
              <a:ea typeface="Calibri"/>
              <a:cs typeface="Calibri"/>
              <a:sym typeface="Calibri"/>
            </a:endParaRPr>
          </a:p>
          <a:p>
            <a:pPr indent="-285750" lvl="1" marL="742950" marR="0" rtl="0" algn="l">
              <a:spcBef>
                <a:spcPts val="560"/>
              </a:spcBef>
              <a:spcAft>
                <a:spcPts val="0"/>
              </a:spcAft>
              <a:buSzPts val="2800"/>
              <a:buFont typeface="Calibri"/>
              <a:buChar char="–"/>
            </a:pPr>
            <a:r>
              <a:rPr lang="en-US" sz="2800">
                <a:latin typeface="Calibri"/>
                <a:ea typeface="Calibri"/>
                <a:cs typeface="Calibri"/>
                <a:sym typeface="Calibri"/>
              </a:rPr>
              <a:t>Why? storms tend to form farther east and so they last longer</a:t>
            </a:r>
            <a:endParaRPr sz="2800">
              <a:latin typeface="Calibri"/>
              <a:ea typeface="Calibri"/>
              <a:cs typeface="Calibri"/>
              <a:sym typeface="Calibri"/>
            </a:endParaRPr>
          </a:p>
          <a:p>
            <a:pPr indent="-107950" lvl="1" marL="742950" marR="0" rtl="0" algn="l">
              <a:spcBef>
                <a:spcPts val="56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1" marL="457200" marR="0" rtl="0" algn="l">
              <a:spcBef>
                <a:spcPts val="56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grpSp>
        <p:nvGrpSpPr>
          <p:cNvPr id="292" name="Google Shape;292;h35653cd093b6f3e8_0_192"/>
          <p:cNvGrpSpPr/>
          <p:nvPr/>
        </p:nvGrpSpPr>
        <p:grpSpPr>
          <a:xfrm>
            <a:off x="3505200" y="8460681"/>
            <a:ext cx="11856309" cy="999209"/>
            <a:chOff x="0" y="0"/>
            <a:chExt cx="10688100" cy="1332279"/>
          </a:xfrm>
        </p:grpSpPr>
        <p:sp>
          <p:nvSpPr>
            <p:cNvPr id="293" name="Google Shape;293;h35653cd093b6f3e8_0_192"/>
            <p:cNvSpPr txBox="1"/>
            <p:nvPr/>
          </p:nvSpPr>
          <p:spPr>
            <a:xfrm>
              <a:off x="0" y="0"/>
              <a:ext cx="10688100" cy="71820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b="1" lang="en-US" sz="3500">
                  <a:solidFill>
                    <a:srgbClr val="000000"/>
                  </a:solidFill>
                  <a:latin typeface="Roboto"/>
                  <a:ea typeface="Roboto"/>
                  <a:cs typeface="Roboto"/>
                  <a:sym typeface="Roboto"/>
                </a:rPr>
                <a:t>202</a:t>
              </a:r>
              <a:r>
                <a:rPr b="1" lang="en-US" sz="3500">
                  <a:latin typeface="Roboto"/>
                  <a:ea typeface="Roboto"/>
                  <a:cs typeface="Roboto"/>
                  <a:sym typeface="Roboto"/>
                </a:rPr>
                <a:t>6</a:t>
              </a:r>
              <a:r>
                <a:rPr b="1" lang="en-US" sz="3500">
                  <a:solidFill>
                    <a:srgbClr val="000000"/>
                  </a:solidFill>
                  <a:latin typeface="Roboto"/>
                  <a:ea typeface="Roboto"/>
                  <a:cs typeface="Roboto"/>
                  <a:sym typeface="Roboto"/>
                </a:rPr>
                <a:t> so far (through October 18)</a:t>
              </a:r>
              <a:endParaRPr/>
            </a:p>
          </p:txBody>
        </p:sp>
        <p:sp>
          <p:nvSpPr>
            <p:cNvPr id="294" name="Google Shape;294;h35653cd093b6f3e8_0_192"/>
            <p:cNvSpPr txBox="1"/>
            <p:nvPr/>
          </p:nvSpPr>
          <p:spPr>
            <a:xfrm>
              <a:off x="0" y="881079"/>
              <a:ext cx="10013100" cy="451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a:t>
              </a:r>
              <a:r>
                <a:rPr lang="en-US" sz="2199" u="sng">
                  <a:solidFill>
                    <a:schemeClr val="hlink"/>
                  </a:solidFill>
                  <a:latin typeface="Lato"/>
                  <a:ea typeface="Lato"/>
                  <a:cs typeface="Lato"/>
                  <a:sym typeface="Lato"/>
                  <a:hlinkClick r:id="rId3"/>
                </a:rPr>
                <a:t>https://cyclonicwx.com/</a:t>
              </a:r>
              <a:endParaRPr sz="2199">
                <a:solidFill>
                  <a:srgbClr val="000000"/>
                </a:solidFill>
                <a:latin typeface="Lato"/>
                <a:ea typeface="Lato"/>
                <a:cs typeface="Lato"/>
                <a:sym typeface="Lato"/>
              </a:endParaRPr>
            </a:p>
          </p:txBody>
        </p:sp>
      </p:grpSp>
      <p:sp>
        <p:nvSpPr>
          <p:cNvPr id="295" name="Google Shape;295;h35653cd093b6f3e8_0_192"/>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h35653cd093b6f3e8_0_192"/>
          <p:cNvSpPr txBox="1"/>
          <p:nvPr/>
        </p:nvSpPr>
        <p:spPr>
          <a:xfrm>
            <a:off x="334983" y="473608"/>
            <a:ext cx="6950400" cy="71925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0000"/>
              </a:buClr>
              <a:buSzPts val="3600"/>
              <a:buFont typeface="Arial"/>
              <a:buNone/>
            </a:pPr>
            <a:r>
              <a:rPr b="1" lang="en-US" sz="3600" u="sng">
                <a:latin typeface="Calibri"/>
                <a:ea typeface="Calibri"/>
                <a:cs typeface="Calibri"/>
                <a:sym typeface="Calibri"/>
              </a:rPr>
              <a:t>Quick Look at the </a:t>
            </a:r>
            <a:endParaRPr b="1" sz="3600" u="sng">
              <a:latin typeface="Calibri"/>
              <a:ea typeface="Calibri"/>
              <a:cs typeface="Calibri"/>
              <a:sym typeface="Calibri"/>
            </a:endParaRPr>
          </a:p>
          <a:p>
            <a:pPr indent="0" lvl="0" marL="0" marR="0" rtl="0" algn="ctr">
              <a:spcBef>
                <a:spcPts val="0"/>
              </a:spcBef>
              <a:spcAft>
                <a:spcPts val="0"/>
              </a:spcAft>
              <a:buClr>
                <a:srgbClr val="000000"/>
              </a:buClr>
              <a:buSzPts val="3600"/>
              <a:buFont typeface="Arial"/>
              <a:buNone/>
            </a:pPr>
            <a:r>
              <a:rPr b="1" lang="en-US" sz="3600" u="sng">
                <a:solidFill>
                  <a:srgbClr val="000000"/>
                </a:solidFill>
                <a:latin typeface="Calibri"/>
                <a:ea typeface="Calibri"/>
                <a:cs typeface="Calibri"/>
                <a:sym typeface="Calibri"/>
              </a:rPr>
              <a:t>Eastern/Central Pacific</a:t>
            </a:r>
            <a:endParaRPr/>
          </a:p>
          <a:p>
            <a:pPr indent="0" lvl="0" marL="0" marR="0" rtl="0" algn="ctr">
              <a:spcBef>
                <a:spcPts val="560"/>
              </a:spcBef>
              <a:spcAft>
                <a:spcPts val="0"/>
              </a:spcAft>
              <a:buClr>
                <a:schemeClr val="dk1"/>
              </a:buClr>
              <a:buSzPts val="2800"/>
              <a:buFont typeface="Arial"/>
              <a:buNone/>
            </a:pPr>
            <a:r>
              <a:t/>
            </a:r>
            <a:endParaRPr b="1" sz="2800">
              <a:solidFill>
                <a:srgbClr val="0070C0"/>
              </a:solidFill>
              <a:latin typeface="Calibri"/>
              <a:ea typeface="Calibri"/>
              <a:cs typeface="Calibri"/>
              <a:sym typeface="Calibri"/>
            </a:endParaRPr>
          </a:p>
          <a:p>
            <a:pPr indent="-342900" lvl="0" marL="342900" marR="0" rtl="0" algn="l">
              <a:spcBef>
                <a:spcPts val="560"/>
              </a:spcBef>
              <a:spcAft>
                <a:spcPts val="0"/>
              </a:spcAft>
              <a:buClr>
                <a:srgbClr val="000000"/>
              </a:buClr>
              <a:buSzPts val="2800"/>
              <a:buChar char="•"/>
            </a:pPr>
            <a:r>
              <a:rPr b="1" lang="en-US" sz="2800">
                <a:latin typeface="Calibri"/>
                <a:ea typeface="Calibri"/>
                <a:cs typeface="Calibri"/>
                <a:sym typeface="Calibri"/>
              </a:rPr>
              <a:t>Record ACE for the North Pacific east of the dateline! </a:t>
            </a:r>
            <a:endParaRPr b="1" sz="2800">
              <a:latin typeface="Calibri"/>
              <a:ea typeface="Calibri"/>
              <a:cs typeface="Calibri"/>
              <a:sym typeface="Calibri"/>
            </a:endParaRPr>
          </a:p>
          <a:p>
            <a:pPr indent="-342900" lvl="0" marL="342900" marR="0" rtl="0" algn="l">
              <a:spcBef>
                <a:spcPts val="560"/>
              </a:spcBef>
              <a:spcAft>
                <a:spcPts val="0"/>
              </a:spcAft>
              <a:buSzPts val="2800"/>
              <a:buFont typeface="Calibri"/>
              <a:buChar char="•"/>
            </a:pPr>
            <a:r>
              <a:rPr lang="en-US" sz="2800">
                <a:latin typeface="Calibri"/>
                <a:ea typeface="Calibri"/>
                <a:cs typeface="Calibri"/>
                <a:sym typeface="Calibri"/>
              </a:rPr>
              <a:t>Ties in very well with the overarching purpose/existence of TCs… to distribute heat from the tropics to higher latitudes</a:t>
            </a:r>
            <a:endParaRPr sz="2800">
              <a:latin typeface="Calibri"/>
              <a:ea typeface="Calibri"/>
              <a:cs typeface="Calibri"/>
              <a:sym typeface="Calibri"/>
            </a:endParaRPr>
          </a:p>
          <a:p>
            <a:pPr indent="-406400" lvl="1" marL="914400" marR="0" rtl="0" algn="l">
              <a:spcBef>
                <a:spcPts val="560"/>
              </a:spcBef>
              <a:spcAft>
                <a:spcPts val="0"/>
              </a:spcAft>
              <a:buSzPts val="2800"/>
              <a:buFont typeface="Calibri"/>
              <a:buChar char="–"/>
            </a:pPr>
            <a:r>
              <a:rPr i="1" lang="en-US" sz="2800">
                <a:latin typeface="Calibri"/>
                <a:ea typeface="Calibri"/>
                <a:cs typeface="Calibri"/>
                <a:sym typeface="Calibri"/>
              </a:rPr>
              <a:t>where is the source of this excess heat? the very strong El Nino!</a:t>
            </a:r>
            <a:endParaRPr i="1" sz="2800">
              <a:latin typeface="Calibri"/>
              <a:ea typeface="Calibri"/>
              <a:cs typeface="Calibri"/>
              <a:sym typeface="Calibri"/>
            </a:endParaRPr>
          </a:p>
          <a:p>
            <a:pPr indent="-107950" lvl="1" marL="742950" marR="0" rtl="0" algn="l">
              <a:spcBef>
                <a:spcPts val="56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a:p>
            <a:pPr indent="0" lvl="1" marL="457200" marR="0" rtl="0" algn="l">
              <a:spcBef>
                <a:spcPts val="560"/>
              </a:spcBef>
              <a:spcAft>
                <a:spcPts val="0"/>
              </a:spcAft>
              <a:buClr>
                <a:schemeClr val="dk1"/>
              </a:buClr>
              <a:buSzPts val="2800"/>
              <a:buFont typeface="Arial"/>
              <a:buNone/>
            </a:pPr>
            <a:r>
              <a:t/>
            </a:r>
            <a:endParaRPr b="0" i="0" sz="2800" u="none" cap="none" strike="noStrike">
              <a:solidFill>
                <a:srgbClr val="000000"/>
              </a:solidFill>
              <a:latin typeface="Calibri"/>
              <a:ea typeface="Calibri"/>
              <a:cs typeface="Calibri"/>
              <a:sym typeface="Calibri"/>
            </a:endParaRPr>
          </a:p>
        </p:txBody>
      </p:sp>
      <p:sp>
        <p:nvSpPr>
          <p:cNvPr id="297" name="Google Shape;297;h35653cd093b6f3e8_0_192"/>
          <p:cNvSpPr/>
          <p:nvPr/>
        </p:nvSpPr>
        <p:spPr>
          <a:xfrm>
            <a:off x="12268200" y="5905500"/>
            <a:ext cx="762000" cy="1219200"/>
          </a:xfrm>
          <a:prstGeom prst="rect">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8" name="Google Shape;298;h35653cd093b6f3e8_0_192"/>
          <p:cNvSpPr txBox="1"/>
          <p:nvPr/>
        </p:nvSpPr>
        <p:spPr>
          <a:xfrm>
            <a:off x="10972800" y="4213421"/>
            <a:ext cx="1676400" cy="1385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2000">
              <a:solidFill>
                <a:srgbClr val="FFFF00"/>
              </a:solidFill>
              <a:latin typeface="Calibri"/>
              <a:ea typeface="Calibri"/>
              <a:cs typeface="Calibri"/>
              <a:sym typeface="Calibri"/>
            </a:endParaRPr>
          </a:p>
          <a:p>
            <a:pPr indent="0" lvl="0" marL="0" marR="0" rtl="0" algn="ctr">
              <a:spcBef>
                <a:spcPts val="0"/>
              </a:spcBef>
              <a:spcAft>
                <a:spcPts val="0"/>
              </a:spcAft>
              <a:buNone/>
            </a:pPr>
            <a:r>
              <a:rPr b="1" lang="en-US" sz="3200">
                <a:solidFill>
                  <a:schemeClr val="dk1"/>
                </a:solidFill>
                <a:latin typeface="Calibri"/>
                <a:ea typeface="Calibri"/>
                <a:cs typeface="Calibri"/>
                <a:sym typeface="Calibri"/>
              </a:rPr>
              <a:t>Slow start.. </a:t>
            </a:r>
            <a:endParaRPr/>
          </a:p>
        </p:txBody>
      </p:sp>
      <p:cxnSp>
        <p:nvCxnSpPr>
          <p:cNvPr id="299" name="Google Shape;299;h35653cd093b6f3e8_0_192"/>
          <p:cNvCxnSpPr/>
          <p:nvPr/>
        </p:nvCxnSpPr>
        <p:spPr>
          <a:xfrm>
            <a:off x="11933220" y="5598416"/>
            <a:ext cx="716100" cy="1284300"/>
          </a:xfrm>
          <a:prstGeom prst="straightConnector1">
            <a:avLst/>
          </a:prstGeom>
          <a:noFill/>
          <a:ln cap="flat" cmpd="sng" w="28575">
            <a:solidFill>
              <a:srgbClr val="FF0000"/>
            </a:solidFill>
            <a:prstDash val="solid"/>
            <a:round/>
            <a:headEnd len="sm" w="sm" type="none"/>
            <a:tailEnd len="med" w="med" type="triangle"/>
          </a:ln>
        </p:spPr>
      </p:cxnSp>
      <p:pic>
        <p:nvPicPr>
          <p:cNvPr id="300" name="Google Shape;300;h35653cd093b6f3e8_0_192"/>
          <p:cNvPicPr preferRelativeResize="0"/>
          <p:nvPr/>
        </p:nvPicPr>
        <p:blipFill>
          <a:blip r:embed="rId5">
            <a:alphaModFix/>
          </a:blip>
          <a:stretch>
            <a:fillRect/>
          </a:stretch>
        </p:blipFill>
        <p:spPr>
          <a:xfrm>
            <a:off x="7446845" y="930658"/>
            <a:ext cx="10169201" cy="6194763"/>
          </a:xfrm>
          <a:prstGeom prst="rect">
            <a:avLst/>
          </a:prstGeom>
          <a:noFill/>
          <a:ln>
            <a:noFill/>
          </a:ln>
        </p:spPr>
      </p:pic>
      <p:pic>
        <p:nvPicPr>
          <p:cNvPr id="301" name="Google Shape;301;h35653cd093b6f3e8_0_192"/>
          <p:cNvPicPr preferRelativeResize="0"/>
          <p:nvPr/>
        </p:nvPicPr>
        <p:blipFill>
          <a:blip r:embed="rId6">
            <a:alphaModFix/>
          </a:blip>
          <a:stretch>
            <a:fillRect/>
          </a:stretch>
        </p:blipFill>
        <p:spPr>
          <a:xfrm>
            <a:off x="369625" y="5598825"/>
            <a:ext cx="6881110" cy="2456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h35653cd093b6f3e8_0_393"/>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7" name="Google Shape;307;h35653cd093b6f3e8_0_393"/>
          <p:cNvSpPr txBox="1"/>
          <p:nvPr/>
        </p:nvSpPr>
        <p:spPr>
          <a:xfrm>
            <a:off x="744074" y="2196450"/>
            <a:ext cx="9349200" cy="76512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000000"/>
              </a:buClr>
              <a:buSzPts val="3200"/>
              <a:buFont typeface="Arial"/>
              <a:buChar char="•"/>
            </a:pPr>
            <a:r>
              <a:rPr b="1" lang="en-US" sz="3200">
                <a:latin typeface="Calibri"/>
                <a:ea typeface="Calibri"/>
                <a:cs typeface="Calibri"/>
                <a:sym typeface="Calibri"/>
              </a:rPr>
              <a:t>Fairly classic El Nino pattern for TCs with a distinct eastward shift in TC genesis</a:t>
            </a:r>
            <a:endParaRPr/>
          </a:p>
          <a:p>
            <a:pPr indent="-342900" lvl="0" marL="342900" marR="0" rtl="0" algn="l">
              <a:spcBef>
                <a:spcPts val="640"/>
              </a:spcBef>
              <a:spcAft>
                <a:spcPts val="0"/>
              </a:spcAft>
              <a:buClr>
                <a:srgbClr val="000000"/>
              </a:buClr>
              <a:buSzPts val="3200"/>
              <a:buFont typeface="Arial"/>
              <a:buChar char="•"/>
            </a:pPr>
            <a:r>
              <a:rPr lang="en-US" sz="3200">
                <a:latin typeface="Calibri"/>
                <a:ea typeface="Calibri"/>
                <a:cs typeface="Calibri"/>
                <a:sym typeface="Calibri"/>
              </a:rPr>
              <a:t>The Marianas have been a nexus of activity with multiple major typhoons (Sinlaku in April, Bavi in July, Saudel in August, Choi-wan in October, Champi in October)</a:t>
            </a:r>
            <a:endParaRPr sz="3200">
              <a:latin typeface="Calibri"/>
              <a:ea typeface="Calibri"/>
              <a:cs typeface="Calibri"/>
              <a:sym typeface="Calibri"/>
            </a:endParaRPr>
          </a:p>
          <a:p>
            <a:pPr indent="-342900" lvl="0" marL="342900" marR="0" rtl="0" algn="l">
              <a:spcBef>
                <a:spcPts val="640"/>
              </a:spcBef>
              <a:spcAft>
                <a:spcPts val="0"/>
              </a:spcAft>
              <a:buSzPts val="3200"/>
              <a:buFont typeface="Calibri"/>
              <a:buChar char="•"/>
            </a:pPr>
            <a:r>
              <a:rPr lang="en-US" sz="3200">
                <a:latin typeface="Calibri"/>
                <a:ea typeface="Calibri"/>
                <a:cs typeface="Calibri"/>
                <a:sym typeface="Calibri"/>
              </a:rPr>
              <a:t>Nolo developing in East Pacific and </a:t>
            </a:r>
            <a:r>
              <a:rPr lang="en-US" sz="3200">
                <a:latin typeface="Calibri"/>
                <a:ea typeface="Calibri"/>
                <a:cs typeface="Calibri"/>
                <a:sym typeface="Calibri"/>
              </a:rPr>
              <a:t>maintaining</a:t>
            </a:r>
            <a:r>
              <a:rPr lang="en-US" sz="3200">
                <a:latin typeface="Calibri"/>
                <a:ea typeface="Calibri"/>
                <a:cs typeface="Calibri"/>
                <a:sym typeface="Calibri"/>
              </a:rPr>
              <a:t> itself into the West Pacific</a:t>
            </a:r>
            <a:endParaRPr sz="3200">
              <a:latin typeface="Calibri"/>
              <a:ea typeface="Calibri"/>
              <a:cs typeface="Calibri"/>
              <a:sym typeface="Calibri"/>
            </a:endParaRPr>
          </a:p>
          <a:p>
            <a:pPr indent="-342900" lvl="0" marL="342900" marR="0" rtl="0" algn="l">
              <a:spcBef>
                <a:spcPts val="640"/>
              </a:spcBef>
              <a:spcAft>
                <a:spcPts val="0"/>
              </a:spcAft>
              <a:buSzPts val="3200"/>
              <a:buFont typeface="Calibri"/>
              <a:buChar char="•"/>
            </a:pPr>
            <a:r>
              <a:rPr lang="en-US" sz="3200">
                <a:latin typeface="Calibri"/>
                <a:ea typeface="Calibri"/>
                <a:cs typeface="Calibri"/>
                <a:sym typeface="Calibri"/>
              </a:rPr>
              <a:t>Impactful TCs to Hawaii, central to eastern Micronesia, Marianas</a:t>
            </a:r>
            <a:endParaRPr sz="3200">
              <a:solidFill>
                <a:srgbClr val="000000"/>
              </a:solidFill>
              <a:latin typeface="Calibri"/>
              <a:ea typeface="Calibri"/>
              <a:cs typeface="Calibri"/>
              <a:sym typeface="Calibri"/>
            </a:endParaRPr>
          </a:p>
        </p:txBody>
      </p:sp>
      <p:sp>
        <p:nvSpPr>
          <p:cNvPr id="308" name="Google Shape;308;h35653cd093b6f3e8_0_393"/>
          <p:cNvSpPr txBox="1"/>
          <p:nvPr/>
        </p:nvSpPr>
        <p:spPr>
          <a:xfrm>
            <a:off x="-4" y="387957"/>
            <a:ext cx="18288000" cy="1021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0000"/>
              </a:buClr>
              <a:buSzPts val="4800"/>
              <a:buFont typeface="Arial"/>
              <a:buNone/>
            </a:pPr>
            <a:r>
              <a:rPr b="1" lang="en-US" sz="4800">
                <a:solidFill>
                  <a:srgbClr val="000000"/>
                </a:solidFill>
                <a:latin typeface="Calibri"/>
                <a:ea typeface="Calibri"/>
                <a:cs typeface="Calibri"/>
                <a:sym typeface="Calibri"/>
              </a:rPr>
              <a:t>202</a:t>
            </a:r>
            <a:r>
              <a:rPr b="1" lang="en-US" sz="4800">
                <a:latin typeface="Calibri"/>
                <a:ea typeface="Calibri"/>
                <a:cs typeface="Calibri"/>
                <a:sym typeface="Calibri"/>
              </a:rPr>
              <a:t>6</a:t>
            </a:r>
            <a:r>
              <a:rPr b="1" lang="en-US" sz="4800">
                <a:solidFill>
                  <a:srgbClr val="000000"/>
                </a:solidFill>
                <a:latin typeface="Calibri"/>
                <a:ea typeface="Calibri"/>
                <a:cs typeface="Calibri"/>
                <a:sym typeface="Calibri"/>
              </a:rPr>
              <a:t> WNP Basin</a:t>
            </a:r>
            <a:r>
              <a:rPr b="1" lang="en-US" sz="4800">
                <a:latin typeface="Calibri"/>
                <a:ea typeface="Calibri"/>
                <a:cs typeface="Calibri"/>
                <a:sym typeface="Calibri"/>
              </a:rPr>
              <a:t> Overview</a:t>
            </a:r>
            <a:endParaRPr/>
          </a:p>
        </p:txBody>
      </p:sp>
      <p:pic>
        <p:nvPicPr>
          <p:cNvPr id="309" name="Google Shape;309;h35653cd093b6f3e8_0_393"/>
          <p:cNvPicPr preferRelativeResize="0"/>
          <p:nvPr/>
        </p:nvPicPr>
        <p:blipFill rotWithShape="1">
          <a:blip r:embed="rId4">
            <a:alphaModFix/>
          </a:blip>
          <a:srcRect b="0" l="0" r="0" t="0"/>
          <a:stretch/>
        </p:blipFill>
        <p:spPr>
          <a:xfrm>
            <a:off x="10739175" y="2477162"/>
            <a:ext cx="7234000" cy="203611"/>
          </a:xfrm>
          <a:prstGeom prst="rect">
            <a:avLst/>
          </a:prstGeom>
          <a:noFill/>
          <a:ln>
            <a:noFill/>
          </a:ln>
        </p:spPr>
      </p:pic>
      <p:grpSp>
        <p:nvGrpSpPr>
          <p:cNvPr id="310" name="Google Shape;310;h35653cd093b6f3e8_0_393"/>
          <p:cNvGrpSpPr/>
          <p:nvPr/>
        </p:nvGrpSpPr>
        <p:grpSpPr>
          <a:xfrm>
            <a:off x="3505200" y="8966958"/>
            <a:ext cx="9905982" cy="999209"/>
            <a:chOff x="-1" y="0"/>
            <a:chExt cx="11700900" cy="1332279"/>
          </a:xfrm>
        </p:grpSpPr>
        <p:sp>
          <p:nvSpPr>
            <p:cNvPr id="311" name="Google Shape;311;h35653cd093b6f3e8_0_393"/>
            <p:cNvSpPr txBox="1"/>
            <p:nvPr/>
          </p:nvSpPr>
          <p:spPr>
            <a:xfrm>
              <a:off x="-1" y="0"/>
              <a:ext cx="11700900" cy="71820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b="1" lang="en-US" sz="3500">
                  <a:solidFill>
                    <a:srgbClr val="000000"/>
                  </a:solidFill>
                  <a:latin typeface="Roboto"/>
                  <a:ea typeface="Roboto"/>
                  <a:cs typeface="Roboto"/>
                  <a:sym typeface="Roboto"/>
                </a:rPr>
                <a:t>202</a:t>
              </a:r>
              <a:r>
                <a:rPr b="1" lang="en-US" sz="3500">
                  <a:latin typeface="Roboto"/>
                  <a:ea typeface="Roboto"/>
                  <a:cs typeface="Roboto"/>
                  <a:sym typeface="Roboto"/>
                </a:rPr>
                <a:t>6</a:t>
              </a:r>
              <a:r>
                <a:rPr b="1" lang="en-US" sz="3500">
                  <a:solidFill>
                    <a:srgbClr val="000000"/>
                  </a:solidFill>
                  <a:latin typeface="Roboto"/>
                  <a:ea typeface="Roboto"/>
                  <a:cs typeface="Roboto"/>
                  <a:sym typeface="Roboto"/>
                </a:rPr>
                <a:t> WNP Tropical Cyclones… through Oct 18</a:t>
              </a:r>
              <a:endParaRPr/>
            </a:p>
          </p:txBody>
        </p:sp>
        <p:sp>
          <p:nvSpPr>
            <p:cNvPr id="312" name="Google Shape;312;h35653cd093b6f3e8_0_393"/>
            <p:cNvSpPr txBox="1"/>
            <p:nvPr/>
          </p:nvSpPr>
          <p:spPr>
            <a:xfrm>
              <a:off x="0" y="881079"/>
              <a:ext cx="10013100" cy="451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Joint Typhoon Warning Center / FEMA / NOAA</a:t>
              </a:r>
              <a:endParaRPr/>
            </a:p>
          </p:txBody>
        </p:sp>
      </p:grpSp>
      <p:sp>
        <p:nvSpPr>
          <p:cNvPr id="313" name="Google Shape;313;h35653cd093b6f3e8_0_393"/>
          <p:cNvSpPr/>
          <p:nvPr/>
        </p:nvSpPr>
        <p:spPr>
          <a:xfrm rot="801273">
            <a:off x="398480" y="323749"/>
            <a:ext cx="3290363" cy="1003335"/>
          </a:xfrm>
          <a:prstGeom prst="irregularSeal2">
            <a:avLst/>
          </a:prstGeom>
          <a:solidFill>
            <a:srgbClr val="F2DADA"/>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4" name="Google Shape;314;h35653cd093b6f3e8_0_393"/>
          <p:cNvSpPr txBox="1"/>
          <p:nvPr/>
        </p:nvSpPr>
        <p:spPr>
          <a:xfrm>
            <a:off x="521422" y="646742"/>
            <a:ext cx="29430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dk1"/>
                </a:solidFill>
                <a:latin typeface="Calibri"/>
                <a:ea typeface="Calibri"/>
                <a:cs typeface="Calibri"/>
                <a:sym typeface="Calibri"/>
              </a:rPr>
              <a:t>Preliminary Data</a:t>
            </a:r>
            <a:endParaRPr/>
          </a:p>
        </p:txBody>
      </p:sp>
      <p:pic>
        <p:nvPicPr>
          <p:cNvPr id="315" name="Google Shape;315;h35653cd093b6f3e8_0_393"/>
          <p:cNvPicPr preferRelativeResize="0"/>
          <p:nvPr/>
        </p:nvPicPr>
        <p:blipFill rotWithShape="1">
          <a:blip r:embed="rId5">
            <a:alphaModFix/>
          </a:blip>
          <a:srcRect b="17659" l="39118" r="33870" t="43420"/>
          <a:stretch/>
        </p:blipFill>
        <p:spPr>
          <a:xfrm>
            <a:off x="10544987" y="1612775"/>
            <a:ext cx="7137925" cy="60760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grpSp>
        <p:nvGrpSpPr>
          <p:cNvPr id="320" name="Google Shape;320;h35653cd093b6f3e8_0_227"/>
          <p:cNvGrpSpPr/>
          <p:nvPr/>
        </p:nvGrpSpPr>
        <p:grpSpPr>
          <a:xfrm>
            <a:off x="3657599" y="8933621"/>
            <a:ext cx="10744747" cy="999209"/>
            <a:chOff x="0" y="0"/>
            <a:chExt cx="10688100" cy="1332278"/>
          </a:xfrm>
        </p:grpSpPr>
        <p:sp>
          <p:nvSpPr>
            <p:cNvPr id="321" name="Google Shape;321;h35653cd093b6f3e8_0_227"/>
            <p:cNvSpPr txBox="1"/>
            <p:nvPr/>
          </p:nvSpPr>
          <p:spPr>
            <a:xfrm>
              <a:off x="0" y="0"/>
              <a:ext cx="10688100" cy="71820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b="1" lang="en-US" sz="3500">
                  <a:latin typeface="Roboto"/>
                  <a:ea typeface="Roboto"/>
                  <a:cs typeface="Roboto"/>
                  <a:sym typeface="Roboto"/>
                </a:rPr>
                <a:t>Sinlaku</a:t>
              </a:r>
              <a:r>
                <a:rPr b="1" lang="en-US" sz="3500">
                  <a:solidFill>
                    <a:srgbClr val="000000"/>
                  </a:solidFill>
                  <a:latin typeface="Roboto"/>
                  <a:ea typeface="Roboto"/>
                  <a:cs typeface="Roboto"/>
                  <a:sym typeface="Roboto"/>
                </a:rPr>
                <a:t> (</a:t>
              </a:r>
              <a:r>
                <a:rPr b="1" lang="en-US" sz="3500">
                  <a:latin typeface="Roboto"/>
                  <a:ea typeface="Roboto"/>
                  <a:cs typeface="Roboto"/>
                  <a:sym typeface="Roboto"/>
                </a:rPr>
                <a:t>04</a:t>
              </a:r>
              <a:r>
                <a:rPr b="1" lang="en-US" sz="3500">
                  <a:solidFill>
                    <a:srgbClr val="000000"/>
                  </a:solidFill>
                  <a:latin typeface="Roboto"/>
                  <a:ea typeface="Roboto"/>
                  <a:cs typeface="Roboto"/>
                  <a:sym typeface="Roboto"/>
                </a:rPr>
                <a:t>W)  </a:t>
              </a:r>
              <a:endParaRPr/>
            </a:p>
          </p:txBody>
        </p:sp>
        <p:sp>
          <p:nvSpPr>
            <p:cNvPr id="322" name="Google Shape;322;h35653cd093b6f3e8_0_227"/>
            <p:cNvSpPr txBox="1"/>
            <p:nvPr/>
          </p:nvSpPr>
          <p:spPr>
            <a:xfrm>
              <a:off x="0" y="881078"/>
              <a:ext cx="10013100" cy="451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JTWC / FEMA</a:t>
              </a:r>
              <a:r>
                <a:rPr lang="en-US" sz="2199">
                  <a:latin typeface="Lato"/>
                  <a:ea typeface="Lato"/>
                  <a:cs typeface="Lato"/>
                  <a:sym typeface="Lato"/>
                </a:rPr>
                <a:t> / NOAA / </a:t>
              </a:r>
              <a:r>
                <a:rPr lang="en-US" sz="2199">
                  <a:solidFill>
                    <a:srgbClr val="000000"/>
                  </a:solidFill>
                  <a:latin typeface="Lato"/>
                  <a:ea typeface="Lato"/>
                  <a:cs typeface="Lato"/>
                  <a:sym typeface="Lato"/>
                </a:rPr>
                <a:t>NASA / Lahaina Philip </a:t>
              </a:r>
              <a:endParaRPr/>
            </a:p>
          </p:txBody>
        </p:sp>
      </p:grpSp>
      <p:sp>
        <p:nvSpPr>
          <p:cNvPr id="323" name="Google Shape;323;h35653cd093b6f3e8_0_227"/>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4" name="Google Shape;324;h35653cd093b6f3e8_0_227"/>
          <p:cNvSpPr txBox="1"/>
          <p:nvPr/>
        </p:nvSpPr>
        <p:spPr>
          <a:xfrm>
            <a:off x="507584" y="1535625"/>
            <a:ext cx="8444700" cy="66744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000000"/>
              </a:buClr>
              <a:buSzPts val="3200"/>
              <a:buFont typeface="Arial"/>
              <a:buChar char="•"/>
            </a:pPr>
            <a:r>
              <a:rPr lang="en-US" sz="3200">
                <a:latin typeface="Calibri"/>
                <a:ea typeface="Calibri"/>
                <a:cs typeface="Calibri"/>
                <a:sym typeface="Calibri"/>
              </a:rPr>
              <a:t>strengthened in northern Chuuk State to category 1-2 typhoon</a:t>
            </a:r>
            <a:endParaRPr sz="3200">
              <a:latin typeface="Calibri"/>
              <a:ea typeface="Calibri"/>
              <a:cs typeface="Calibri"/>
              <a:sym typeface="Calibri"/>
            </a:endParaRPr>
          </a:p>
          <a:p>
            <a:pPr indent="-342900" lvl="0" marL="342900" marR="0" rtl="0" algn="l">
              <a:spcBef>
                <a:spcPts val="0"/>
              </a:spcBef>
              <a:spcAft>
                <a:spcPts val="0"/>
              </a:spcAft>
              <a:buSzPts val="3200"/>
              <a:buFont typeface="Calibri"/>
              <a:buChar char="•"/>
            </a:pPr>
            <a:r>
              <a:rPr lang="en-US" sz="3200">
                <a:latin typeface="Calibri"/>
                <a:ea typeface="Calibri"/>
                <a:cs typeface="Calibri"/>
                <a:sym typeface="Calibri"/>
              </a:rPr>
              <a:t>prolonged impacts across Chuuk State (+ eastern Yap State) due to size, intensity and longevity (9 deaths)</a:t>
            </a:r>
            <a:endParaRPr sz="3200">
              <a:latin typeface="Calibri"/>
              <a:ea typeface="Calibri"/>
              <a:cs typeface="Calibri"/>
              <a:sym typeface="Calibri"/>
            </a:endParaRPr>
          </a:p>
          <a:p>
            <a:pPr indent="-342900" lvl="0" marL="342900" marR="0" rtl="0" algn="l">
              <a:spcBef>
                <a:spcPts val="0"/>
              </a:spcBef>
              <a:spcAft>
                <a:spcPts val="0"/>
              </a:spcAft>
              <a:buSzPts val="3200"/>
              <a:buFont typeface="Calibri"/>
              <a:buChar char="•"/>
            </a:pPr>
            <a:r>
              <a:rPr lang="en-US" sz="3200">
                <a:latin typeface="Calibri"/>
                <a:ea typeface="Calibri"/>
                <a:cs typeface="Calibri"/>
                <a:sym typeface="Calibri"/>
              </a:rPr>
              <a:t>category 4 Super Typhoon for Saipan/Tinian</a:t>
            </a:r>
            <a:endParaRPr sz="3200">
              <a:latin typeface="Calibri"/>
              <a:ea typeface="Calibri"/>
              <a:cs typeface="Calibri"/>
              <a:sym typeface="Calibri"/>
            </a:endParaRPr>
          </a:p>
          <a:p>
            <a:pPr indent="-342900" lvl="0" marL="342900" marR="0" rtl="0" algn="l">
              <a:spcBef>
                <a:spcPts val="0"/>
              </a:spcBef>
              <a:spcAft>
                <a:spcPts val="0"/>
              </a:spcAft>
              <a:buSzPts val="3200"/>
              <a:buFont typeface="Calibri"/>
              <a:buChar char="•"/>
            </a:pPr>
            <a:r>
              <a:rPr lang="en-US" sz="3200">
                <a:latin typeface="Calibri"/>
                <a:ea typeface="Calibri"/>
                <a:cs typeface="Calibri"/>
                <a:sym typeface="Calibri"/>
              </a:rPr>
              <a:t>extremely long duration typhoon event for the Marianas (including Guam) with nearly 36 hours of typhoon conditions on Saipan and Tinian</a:t>
            </a:r>
            <a:endParaRPr sz="3200">
              <a:latin typeface="Calibri"/>
              <a:ea typeface="Calibri"/>
              <a:cs typeface="Calibri"/>
              <a:sym typeface="Calibri"/>
            </a:endParaRPr>
          </a:p>
          <a:p>
            <a:pPr indent="-342900" lvl="0" marL="342900" marR="0" rtl="0" algn="l">
              <a:spcBef>
                <a:spcPts val="0"/>
              </a:spcBef>
              <a:spcAft>
                <a:spcPts val="0"/>
              </a:spcAft>
              <a:buSzPts val="3200"/>
              <a:buFont typeface="Calibri"/>
              <a:buChar char="•"/>
            </a:pPr>
            <a:r>
              <a:rPr b="1" lang="en-US" sz="3200">
                <a:latin typeface="Calibri"/>
                <a:ea typeface="Calibri"/>
                <a:cs typeface="Calibri"/>
                <a:sym typeface="Calibri"/>
              </a:rPr>
              <a:t>BIG</a:t>
            </a:r>
            <a:r>
              <a:rPr lang="en-US" sz="3200">
                <a:latin typeface="Calibri"/>
                <a:ea typeface="Calibri"/>
                <a:cs typeface="Calibri"/>
                <a:sym typeface="Calibri"/>
              </a:rPr>
              <a:t>…. Sinlaku was not only strong, but it was BIG… leading to </a:t>
            </a:r>
            <a:r>
              <a:rPr b="1" lang="en-US" sz="3200">
                <a:latin typeface="Calibri"/>
                <a:ea typeface="Calibri"/>
                <a:cs typeface="Calibri"/>
                <a:sym typeface="Calibri"/>
              </a:rPr>
              <a:t>substantial coastal impacts across Marianas, Chuuk State and eastern Yap State</a:t>
            </a:r>
            <a:endParaRPr sz="3200">
              <a:latin typeface="Calibri"/>
              <a:ea typeface="Calibri"/>
              <a:cs typeface="Calibri"/>
              <a:sym typeface="Calibri"/>
            </a:endParaRPr>
          </a:p>
        </p:txBody>
      </p:sp>
      <p:sp>
        <p:nvSpPr>
          <p:cNvPr id="325" name="Google Shape;325;h35653cd093b6f3e8_0_227"/>
          <p:cNvSpPr txBox="1"/>
          <p:nvPr/>
        </p:nvSpPr>
        <p:spPr>
          <a:xfrm>
            <a:off x="0" y="597165"/>
            <a:ext cx="18288000" cy="10515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0000"/>
              </a:buClr>
              <a:buSzPts val="4400"/>
              <a:buFont typeface="Arial"/>
              <a:buNone/>
            </a:pPr>
            <a:r>
              <a:rPr b="1" lang="en-US" sz="4400">
                <a:latin typeface="Calibri"/>
                <a:ea typeface="Calibri"/>
                <a:cs typeface="Calibri"/>
                <a:sym typeface="Calibri"/>
              </a:rPr>
              <a:t>Sinlaku</a:t>
            </a:r>
            <a:r>
              <a:rPr b="1" lang="en-US" sz="4400">
                <a:solidFill>
                  <a:srgbClr val="000000"/>
                </a:solidFill>
                <a:latin typeface="Calibri"/>
                <a:ea typeface="Calibri"/>
                <a:cs typeface="Calibri"/>
                <a:sym typeface="Calibri"/>
              </a:rPr>
              <a:t> (</a:t>
            </a:r>
            <a:r>
              <a:rPr b="1" lang="en-US" sz="4400">
                <a:latin typeface="Calibri"/>
                <a:ea typeface="Calibri"/>
                <a:cs typeface="Calibri"/>
                <a:sym typeface="Calibri"/>
              </a:rPr>
              <a:t>04</a:t>
            </a:r>
            <a:r>
              <a:rPr b="1" lang="en-US" sz="4400">
                <a:solidFill>
                  <a:srgbClr val="000000"/>
                </a:solidFill>
                <a:latin typeface="Calibri"/>
                <a:ea typeface="Calibri"/>
                <a:cs typeface="Calibri"/>
                <a:sym typeface="Calibri"/>
              </a:rPr>
              <a:t>W) – </a:t>
            </a:r>
            <a:r>
              <a:rPr b="1" lang="en-US" sz="4400">
                <a:latin typeface="Calibri"/>
                <a:ea typeface="Calibri"/>
                <a:cs typeface="Calibri"/>
                <a:sym typeface="Calibri"/>
              </a:rPr>
              <a:t>Mid April</a:t>
            </a:r>
            <a:endParaRPr/>
          </a:p>
        </p:txBody>
      </p:sp>
      <p:pic>
        <p:nvPicPr>
          <p:cNvPr id="326" name="Google Shape;326;h35653cd093b6f3e8_0_227"/>
          <p:cNvPicPr preferRelativeResize="0"/>
          <p:nvPr/>
        </p:nvPicPr>
        <p:blipFill>
          <a:blip r:embed="rId4">
            <a:alphaModFix/>
          </a:blip>
          <a:stretch>
            <a:fillRect/>
          </a:stretch>
        </p:blipFill>
        <p:spPr>
          <a:xfrm>
            <a:off x="9218636" y="1365268"/>
            <a:ext cx="4232600" cy="4249852"/>
          </a:xfrm>
          <a:prstGeom prst="rect">
            <a:avLst/>
          </a:prstGeom>
          <a:noFill/>
          <a:ln>
            <a:noFill/>
          </a:ln>
        </p:spPr>
      </p:pic>
      <p:pic>
        <p:nvPicPr>
          <p:cNvPr id="327" name="Google Shape;327;h35653cd093b6f3e8_0_227"/>
          <p:cNvPicPr preferRelativeResize="0"/>
          <p:nvPr/>
        </p:nvPicPr>
        <p:blipFill rotWithShape="1">
          <a:blip r:embed="rId5">
            <a:alphaModFix/>
          </a:blip>
          <a:srcRect b="55548" l="0" r="53740" t="0"/>
          <a:stretch/>
        </p:blipFill>
        <p:spPr>
          <a:xfrm>
            <a:off x="13149481" y="1365275"/>
            <a:ext cx="5034945" cy="4249850"/>
          </a:xfrm>
          <a:prstGeom prst="rect">
            <a:avLst/>
          </a:prstGeom>
          <a:noFill/>
          <a:ln>
            <a:noFill/>
          </a:ln>
        </p:spPr>
      </p:pic>
      <p:sp>
        <p:nvSpPr>
          <p:cNvPr id="328" name="Google Shape;328;h35653cd093b6f3e8_0_227"/>
          <p:cNvSpPr/>
          <p:nvPr/>
        </p:nvSpPr>
        <p:spPr>
          <a:xfrm>
            <a:off x="14466117" y="3769590"/>
            <a:ext cx="506400" cy="420000"/>
          </a:xfrm>
          <a:prstGeom prst="star5">
            <a:avLst>
              <a:gd fmla="val 19098" name="adj"/>
              <a:gd fmla="val 105146" name="hf"/>
              <a:gd fmla="val 110557" name="vf"/>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329" name="Google Shape;329;h35653cd093b6f3e8_0_227"/>
          <p:cNvPicPr preferRelativeResize="0"/>
          <p:nvPr/>
        </p:nvPicPr>
        <p:blipFill>
          <a:blip r:embed="rId6">
            <a:alphaModFix/>
          </a:blip>
          <a:stretch>
            <a:fillRect/>
          </a:stretch>
        </p:blipFill>
        <p:spPr>
          <a:xfrm>
            <a:off x="11043975" y="5615125"/>
            <a:ext cx="7140451" cy="4041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grpSp>
        <p:nvGrpSpPr>
          <p:cNvPr id="334" name="Google Shape;334;h35653cd093b6f3e8_0_250"/>
          <p:cNvGrpSpPr/>
          <p:nvPr/>
        </p:nvGrpSpPr>
        <p:grpSpPr>
          <a:xfrm>
            <a:off x="3657599" y="8933621"/>
            <a:ext cx="10744747" cy="999209"/>
            <a:chOff x="0" y="0"/>
            <a:chExt cx="10688100" cy="1332278"/>
          </a:xfrm>
        </p:grpSpPr>
        <p:sp>
          <p:nvSpPr>
            <p:cNvPr id="335" name="Google Shape;335;h35653cd093b6f3e8_0_250"/>
            <p:cNvSpPr txBox="1"/>
            <p:nvPr/>
          </p:nvSpPr>
          <p:spPr>
            <a:xfrm>
              <a:off x="0" y="0"/>
              <a:ext cx="10688100" cy="71820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b="1" lang="en-US" sz="3500">
                  <a:latin typeface="Roboto"/>
                  <a:ea typeface="Roboto"/>
                  <a:cs typeface="Roboto"/>
                  <a:sym typeface="Roboto"/>
                </a:rPr>
                <a:t>Bavi</a:t>
              </a:r>
              <a:r>
                <a:rPr b="1" lang="en-US" sz="3500">
                  <a:solidFill>
                    <a:srgbClr val="000000"/>
                  </a:solidFill>
                  <a:latin typeface="Roboto"/>
                  <a:ea typeface="Roboto"/>
                  <a:cs typeface="Roboto"/>
                  <a:sym typeface="Roboto"/>
                </a:rPr>
                <a:t> (</a:t>
              </a:r>
              <a:r>
                <a:rPr b="1" lang="en-US" sz="3500">
                  <a:latin typeface="Roboto"/>
                  <a:ea typeface="Roboto"/>
                  <a:cs typeface="Roboto"/>
                  <a:sym typeface="Roboto"/>
                </a:rPr>
                <a:t>09</a:t>
              </a:r>
              <a:r>
                <a:rPr b="1" lang="en-US" sz="3500">
                  <a:solidFill>
                    <a:srgbClr val="000000"/>
                  </a:solidFill>
                  <a:latin typeface="Roboto"/>
                  <a:ea typeface="Roboto"/>
                  <a:cs typeface="Roboto"/>
                  <a:sym typeface="Roboto"/>
                </a:rPr>
                <a:t>W) </a:t>
              </a:r>
              <a:r>
                <a:rPr b="1" lang="en-US" sz="3500">
                  <a:latin typeface="Roboto"/>
                  <a:ea typeface="Roboto"/>
                  <a:cs typeface="Roboto"/>
                  <a:sym typeface="Roboto"/>
                </a:rPr>
                <a:t>Satellite &amp; Champi</a:t>
              </a:r>
              <a:r>
                <a:rPr b="1" lang="en-US" sz="3500">
                  <a:solidFill>
                    <a:srgbClr val="000000"/>
                  </a:solidFill>
                  <a:latin typeface="Roboto"/>
                  <a:ea typeface="Roboto"/>
                  <a:cs typeface="Roboto"/>
                  <a:sym typeface="Roboto"/>
                </a:rPr>
                <a:t> </a:t>
              </a:r>
              <a:endParaRPr/>
            </a:p>
          </p:txBody>
        </p:sp>
        <p:sp>
          <p:nvSpPr>
            <p:cNvPr id="336" name="Google Shape;336;h35653cd093b6f3e8_0_250"/>
            <p:cNvSpPr txBox="1"/>
            <p:nvPr/>
          </p:nvSpPr>
          <p:spPr>
            <a:xfrm>
              <a:off x="0" y="881078"/>
              <a:ext cx="10013100" cy="451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a:t>
              </a:r>
              <a:r>
                <a:rPr lang="en-US" sz="2199">
                  <a:latin typeface="Lato"/>
                  <a:ea typeface="Lato"/>
                  <a:cs typeface="Lato"/>
                  <a:sym typeface="Lato"/>
                </a:rPr>
                <a:t>CIRA</a:t>
              </a:r>
              <a:r>
                <a:rPr lang="en-US" sz="2199">
                  <a:solidFill>
                    <a:srgbClr val="000000"/>
                  </a:solidFill>
                  <a:latin typeface="Lato"/>
                  <a:ea typeface="Lato"/>
                  <a:cs typeface="Lato"/>
                  <a:sym typeface="Lato"/>
                </a:rPr>
                <a:t> / FEMA and NASA, Radarscope, CyclonicWx </a:t>
              </a:r>
              <a:endParaRPr/>
            </a:p>
          </p:txBody>
        </p:sp>
      </p:grpSp>
      <p:sp>
        <p:nvSpPr>
          <p:cNvPr id="337" name="Google Shape;337;h35653cd093b6f3e8_0_250"/>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8" name="Google Shape;338;h35653cd093b6f3e8_0_250"/>
          <p:cNvSpPr txBox="1"/>
          <p:nvPr/>
        </p:nvSpPr>
        <p:spPr>
          <a:xfrm>
            <a:off x="937850" y="1562100"/>
            <a:ext cx="8094900" cy="12639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000000"/>
              </a:buClr>
              <a:buSzPts val="3200"/>
              <a:buFont typeface="Arial"/>
              <a:buChar char="•"/>
            </a:pPr>
            <a:r>
              <a:rPr lang="en-US" sz="3200">
                <a:latin typeface="Calibri"/>
                <a:ea typeface="Calibri"/>
                <a:cs typeface="Calibri"/>
                <a:sym typeface="Calibri"/>
              </a:rPr>
              <a:t>direct hit to Rota as a Category 5 Super Typhoon</a:t>
            </a:r>
            <a:endParaRPr sz="3200">
              <a:latin typeface="Calibri"/>
              <a:ea typeface="Calibri"/>
              <a:cs typeface="Calibri"/>
              <a:sym typeface="Calibri"/>
            </a:endParaRPr>
          </a:p>
        </p:txBody>
      </p:sp>
      <p:sp>
        <p:nvSpPr>
          <p:cNvPr id="339" name="Google Shape;339;h35653cd093b6f3e8_0_250"/>
          <p:cNvSpPr txBox="1"/>
          <p:nvPr/>
        </p:nvSpPr>
        <p:spPr>
          <a:xfrm>
            <a:off x="0" y="510600"/>
            <a:ext cx="7105500" cy="10515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0000"/>
              </a:buClr>
              <a:buSzPts val="4400"/>
              <a:buFont typeface="Arial"/>
              <a:buNone/>
            </a:pPr>
            <a:r>
              <a:rPr b="1" lang="en-US" sz="4400">
                <a:latin typeface="Calibri"/>
                <a:ea typeface="Calibri"/>
                <a:cs typeface="Calibri"/>
                <a:sym typeface="Calibri"/>
              </a:rPr>
              <a:t>Bavi</a:t>
            </a:r>
            <a:r>
              <a:rPr b="1" lang="en-US" sz="4400">
                <a:solidFill>
                  <a:srgbClr val="000000"/>
                </a:solidFill>
                <a:latin typeface="Calibri"/>
                <a:ea typeface="Calibri"/>
                <a:cs typeface="Calibri"/>
                <a:sym typeface="Calibri"/>
              </a:rPr>
              <a:t> (</a:t>
            </a:r>
            <a:r>
              <a:rPr b="1" lang="en-US" sz="4400">
                <a:latin typeface="Calibri"/>
                <a:ea typeface="Calibri"/>
                <a:cs typeface="Calibri"/>
                <a:sym typeface="Calibri"/>
              </a:rPr>
              <a:t>09</a:t>
            </a:r>
            <a:r>
              <a:rPr b="1" lang="en-US" sz="4400">
                <a:solidFill>
                  <a:srgbClr val="000000"/>
                </a:solidFill>
                <a:latin typeface="Calibri"/>
                <a:ea typeface="Calibri"/>
                <a:cs typeface="Calibri"/>
                <a:sym typeface="Calibri"/>
              </a:rPr>
              <a:t>W) – </a:t>
            </a:r>
            <a:r>
              <a:rPr b="1" lang="en-US" sz="4400">
                <a:latin typeface="Calibri"/>
                <a:ea typeface="Calibri"/>
                <a:cs typeface="Calibri"/>
                <a:sym typeface="Calibri"/>
              </a:rPr>
              <a:t>July</a:t>
            </a:r>
            <a:endParaRPr/>
          </a:p>
        </p:txBody>
      </p:sp>
      <p:pic>
        <p:nvPicPr>
          <p:cNvPr id="340" name="Google Shape;340;h35653cd093b6f3e8_0_250"/>
          <p:cNvPicPr preferRelativeResize="0"/>
          <p:nvPr/>
        </p:nvPicPr>
        <p:blipFill>
          <a:blip r:embed="rId4">
            <a:alphaModFix/>
          </a:blip>
          <a:stretch>
            <a:fillRect/>
          </a:stretch>
        </p:blipFill>
        <p:spPr>
          <a:xfrm>
            <a:off x="414513" y="3258015"/>
            <a:ext cx="9141568" cy="5142124"/>
          </a:xfrm>
          <a:prstGeom prst="rect">
            <a:avLst/>
          </a:prstGeom>
          <a:noFill/>
          <a:ln>
            <a:noFill/>
          </a:ln>
        </p:spPr>
      </p:pic>
      <p:sp>
        <p:nvSpPr>
          <p:cNvPr id="341" name="Google Shape;341;h35653cd093b6f3e8_0_250"/>
          <p:cNvSpPr txBox="1"/>
          <p:nvPr/>
        </p:nvSpPr>
        <p:spPr>
          <a:xfrm>
            <a:off x="9326175" y="597175"/>
            <a:ext cx="7105500" cy="10515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0000"/>
              </a:buClr>
              <a:buSzPts val="4400"/>
              <a:buFont typeface="Arial"/>
              <a:buNone/>
            </a:pPr>
            <a:r>
              <a:rPr b="1" lang="en-US" sz="4400">
                <a:latin typeface="Calibri"/>
                <a:ea typeface="Calibri"/>
                <a:cs typeface="Calibri"/>
                <a:sym typeface="Calibri"/>
              </a:rPr>
              <a:t>Champi</a:t>
            </a:r>
            <a:r>
              <a:rPr b="1" lang="en-US" sz="4400">
                <a:solidFill>
                  <a:srgbClr val="000000"/>
                </a:solidFill>
                <a:latin typeface="Calibri"/>
                <a:ea typeface="Calibri"/>
                <a:cs typeface="Calibri"/>
                <a:sym typeface="Calibri"/>
              </a:rPr>
              <a:t> (</a:t>
            </a:r>
            <a:r>
              <a:rPr b="1" lang="en-US" sz="4400">
                <a:latin typeface="Calibri"/>
                <a:ea typeface="Calibri"/>
                <a:cs typeface="Calibri"/>
                <a:sym typeface="Calibri"/>
              </a:rPr>
              <a:t>29</a:t>
            </a:r>
            <a:r>
              <a:rPr b="1" lang="en-US" sz="4400">
                <a:solidFill>
                  <a:srgbClr val="000000"/>
                </a:solidFill>
                <a:latin typeface="Calibri"/>
                <a:ea typeface="Calibri"/>
                <a:cs typeface="Calibri"/>
                <a:sym typeface="Calibri"/>
              </a:rPr>
              <a:t>W) – </a:t>
            </a:r>
            <a:r>
              <a:rPr b="1" lang="en-US" sz="4400">
                <a:latin typeface="Calibri"/>
                <a:ea typeface="Calibri"/>
                <a:cs typeface="Calibri"/>
                <a:sym typeface="Calibri"/>
              </a:rPr>
              <a:t>October</a:t>
            </a:r>
            <a:endParaRPr/>
          </a:p>
        </p:txBody>
      </p:sp>
      <p:pic>
        <p:nvPicPr>
          <p:cNvPr id="342" name="Google Shape;342;h35653cd093b6f3e8_0_250"/>
          <p:cNvPicPr preferRelativeResize="0"/>
          <p:nvPr/>
        </p:nvPicPr>
        <p:blipFill rotWithShape="1">
          <a:blip r:embed="rId5">
            <a:alphaModFix/>
          </a:blip>
          <a:srcRect b="48005" l="0" r="56017" t="9236"/>
          <a:stretch/>
        </p:blipFill>
        <p:spPr>
          <a:xfrm>
            <a:off x="11217663" y="4344113"/>
            <a:ext cx="6492333" cy="4104475"/>
          </a:xfrm>
          <a:prstGeom prst="rect">
            <a:avLst/>
          </a:prstGeom>
          <a:noFill/>
          <a:ln>
            <a:noFill/>
          </a:ln>
        </p:spPr>
      </p:pic>
      <p:pic>
        <p:nvPicPr>
          <p:cNvPr id="343" name="Google Shape;343;h35653cd093b6f3e8_0_250"/>
          <p:cNvPicPr preferRelativeResize="0"/>
          <p:nvPr/>
        </p:nvPicPr>
        <p:blipFill>
          <a:blip r:embed="rId6">
            <a:alphaModFix/>
          </a:blip>
          <a:stretch>
            <a:fillRect/>
          </a:stretch>
        </p:blipFill>
        <p:spPr>
          <a:xfrm>
            <a:off x="10037200" y="4344113"/>
            <a:ext cx="3257370" cy="4104475"/>
          </a:xfrm>
          <a:prstGeom prst="rect">
            <a:avLst/>
          </a:prstGeom>
          <a:noFill/>
          <a:ln>
            <a:noFill/>
          </a:ln>
        </p:spPr>
      </p:pic>
      <p:pic>
        <p:nvPicPr>
          <p:cNvPr id="344" name="Google Shape;344;h35653cd093b6f3e8_0_250"/>
          <p:cNvPicPr preferRelativeResize="0"/>
          <p:nvPr/>
        </p:nvPicPr>
        <p:blipFill rotWithShape="1">
          <a:blip r:embed="rId5">
            <a:alphaModFix/>
          </a:blip>
          <a:srcRect b="0" l="90316" r="0" t="0"/>
          <a:stretch/>
        </p:blipFill>
        <p:spPr>
          <a:xfrm>
            <a:off x="17372333" y="4344113"/>
            <a:ext cx="611242" cy="4104475"/>
          </a:xfrm>
          <a:prstGeom prst="rect">
            <a:avLst/>
          </a:prstGeom>
          <a:noFill/>
          <a:ln>
            <a:noFill/>
          </a:ln>
        </p:spPr>
      </p:pic>
      <p:sp>
        <p:nvSpPr>
          <p:cNvPr id="345" name="Google Shape;345;h35653cd093b6f3e8_0_250"/>
          <p:cNvSpPr txBox="1"/>
          <p:nvPr/>
        </p:nvSpPr>
        <p:spPr>
          <a:xfrm>
            <a:off x="9964025" y="1562100"/>
            <a:ext cx="7638600" cy="2862900"/>
          </a:xfrm>
          <a:prstGeom prst="rect">
            <a:avLst/>
          </a:prstGeom>
          <a:noFill/>
          <a:ln>
            <a:noFill/>
          </a:ln>
        </p:spPr>
        <p:txBody>
          <a:bodyPr anchorCtr="0" anchor="t" bIns="91425" lIns="91425" spcFirstLastPara="1" rIns="91425" wrap="square" tIns="91425">
            <a:spAutoFit/>
          </a:bodyPr>
          <a:lstStyle/>
          <a:p>
            <a:pPr indent="-342900" lvl="0" marL="342900" rtl="0" algn="l">
              <a:spcBef>
                <a:spcPts val="0"/>
              </a:spcBef>
              <a:spcAft>
                <a:spcPts val="0"/>
              </a:spcAft>
              <a:buClr>
                <a:schemeClr val="dk1"/>
              </a:buClr>
              <a:buSzPts val="3200"/>
              <a:buChar char="•"/>
            </a:pPr>
            <a:r>
              <a:rPr lang="en-US" sz="3200">
                <a:solidFill>
                  <a:schemeClr val="dk1"/>
                </a:solidFill>
                <a:latin typeface="Calibri"/>
                <a:ea typeface="Calibri"/>
                <a:cs typeface="Calibri"/>
                <a:sym typeface="Calibri"/>
              </a:rPr>
              <a:t>Gradual development in eastern Micronesia with minimal impacts</a:t>
            </a:r>
            <a:endParaRPr sz="3200">
              <a:solidFill>
                <a:schemeClr val="dk1"/>
              </a:solidFill>
              <a:latin typeface="Calibri"/>
              <a:ea typeface="Calibri"/>
              <a:cs typeface="Calibri"/>
              <a:sym typeface="Calibri"/>
            </a:endParaRPr>
          </a:p>
          <a:p>
            <a:pPr indent="-342900" lvl="0" marL="342900" rtl="0" algn="l">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Center of Cat 4+ Champi passed just south (~21km of Guam on 10/18 with only strong tropical storm impacts to Guam</a:t>
            </a:r>
            <a:endParaRPr sz="3200">
              <a:solidFill>
                <a:schemeClr val="dk1"/>
              </a:solidFill>
              <a:latin typeface="Calibri"/>
              <a:ea typeface="Calibri"/>
              <a:cs typeface="Calibri"/>
              <a:sym typeface="Calibri"/>
            </a:endParaRPr>
          </a:p>
          <a:p>
            <a:pPr indent="0" lvl="0" marL="45720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grpSp>
        <p:nvGrpSpPr>
          <p:cNvPr id="350" name="Google Shape;350;h35653cd093b6f3e8_0_430"/>
          <p:cNvGrpSpPr/>
          <p:nvPr/>
        </p:nvGrpSpPr>
        <p:grpSpPr>
          <a:xfrm>
            <a:off x="3657599" y="8933621"/>
            <a:ext cx="10744747" cy="999209"/>
            <a:chOff x="0" y="0"/>
            <a:chExt cx="10688100" cy="1332278"/>
          </a:xfrm>
        </p:grpSpPr>
        <p:sp>
          <p:nvSpPr>
            <p:cNvPr id="351" name="Google Shape;351;h35653cd093b6f3e8_0_430"/>
            <p:cNvSpPr txBox="1"/>
            <p:nvPr/>
          </p:nvSpPr>
          <p:spPr>
            <a:xfrm>
              <a:off x="0" y="0"/>
              <a:ext cx="10688100" cy="71820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b="1" lang="en-US" sz="3500">
                  <a:latin typeface="Roboto"/>
                  <a:ea typeface="Roboto"/>
                  <a:cs typeface="Roboto"/>
                  <a:sym typeface="Roboto"/>
                </a:rPr>
                <a:t>Westerly Wind Bursts</a:t>
              </a:r>
              <a:endParaRPr/>
            </a:p>
          </p:txBody>
        </p:sp>
        <p:sp>
          <p:nvSpPr>
            <p:cNvPr id="352" name="Google Shape;352;h35653cd093b6f3e8_0_430"/>
            <p:cNvSpPr txBox="1"/>
            <p:nvPr/>
          </p:nvSpPr>
          <p:spPr>
            <a:xfrm>
              <a:off x="0" y="881078"/>
              <a:ext cx="10013100" cy="451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a:t>
              </a:r>
              <a:r>
                <a:rPr lang="en-US" sz="2199">
                  <a:latin typeface="Lato"/>
                  <a:ea typeface="Lato"/>
                  <a:cs typeface="Lato"/>
                  <a:sym typeface="Lato"/>
                </a:rPr>
                <a:t>CyclonicWx</a:t>
              </a:r>
              <a:endParaRPr/>
            </a:p>
          </p:txBody>
        </p:sp>
      </p:grpSp>
      <p:sp>
        <p:nvSpPr>
          <p:cNvPr id="353" name="Google Shape;353;h35653cd093b6f3e8_0_430"/>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 name="Google Shape;354;h35653cd093b6f3e8_0_430"/>
          <p:cNvSpPr txBox="1"/>
          <p:nvPr/>
        </p:nvSpPr>
        <p:spPr>
          <a:xfrm>
            <a:off x="2138625" y="2315035"/>
            <a:ext cx="6791700" cy="53721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000000"/>
              </a:buClr>
              <a:buSzPts val="3200"/>
              <a:buFont typeface="Arial"/>
              <a:buChar char="•"/>
            </a:pPr>
            <a:r>
              <a:rPr lang="en-US" sz="3200">
                <a:latin typeface="Calibri"/>
                <a:ea typeface="Calibri"/>
                <a:cs typeface="Calibri"/>
                <a:sym typeface="Calibri"/>
              </a:rPr>
              <a:t>Westerly wind bursts (WWBs) have been extremely impressive across the eastern Micronesia region the last several months</a:t>
            </a:r>
            <a:endParaRPr sz="3200">
              <a:latin typeface="Calibri"/>
              <a:ea typeface="Calibri"/>
              <a:cs typeface="Calibri"/>
              <a:sym typeface="Calibri"/>
            </a:endParaRPr>
          </a:p>
          <a:p>
            <a:pPr indent="-342900" lvl="0" marL="342900" marR="0" rtl="0" algn="l">
              <a:spcBef>
                <a:spcPts val="0"/>
              </a:spcBef>
              <a:spcAft>
                <a:spcPts val="0"/>
              </a:spcAft>
              <a:buClr>
                <a:srgbClr val="000000"/>
              </a:buClr>
              <a:buSzPts val="3200"/>
              <a:buFont typeface="Arial"/>
              <a:buChar char="•"/>
            </a:pPr>
            <a:r>
              <a:rPr b="1" lang="en-US" sz="3200">
                <a:latin typeface="Calibri"/>
                <a:ea typeface="Calibri"/>
                <a:cs typeface="Calibri"/>
                <a:sym typeface="Calibri"/>
              </a:rPr>
              <a:t>While not directly tied to TCs, these</a:t>
            </a:r>
            <a:r>
              <a:rPr lang="en-US" sz="3200">
                <a:latin typeface="Calibri"/>
                <a:ea typeface="Calibri"/>
                <a:cs typeface="Calibri"/>
                <a:sym typeface="Calibri"/>
              </a:rPr>
              <a:t> </a:t>
            </a:r>
            <a:r>
              <a:rPr b="1" lang="en-US" sz="3200">
                <a:latin typeface="Calibri"/>
                <a:ea typeface="Calibri"/>
                <a:cs typeface="Calibri"/>
                <a:sym typeface="Calibri"/>
              </a:rPr>
              <a:t>WWBs often serve as precursors to TC development</a:t>
            </a:r>
            <a:endParaRPr b="1" sz="3200">
              <a:latin typeface="Calibri"/>
              <a:ea typeface="Calibri"/>
              <a:cs typeface="Calibri"/>
              <a:sym typeface="Calibri"/>
            </a:endParaRPr>
          </a:p>
          <a:p>
            <a:pPr indent="-342900" lvl="0" marL="342900" marR="0" rtl="0" algn="l">
              <a:spcBef>
                <a:spcPts val="0"/>
              </a:spcBef>
              <a:spcAft>
                <a:spcPts val="0"/>
              </a:spcAft>
              <a:buClr>
                <a:srgbClr val="000000"/>
              </a:buClr>
              <a:buSzPts val="3200"/>
              <a:buFont typeface="Arial"/>
              <a:buChar char="•"/>
            </a:pPr>
            <a:r>
              <a:rPr lang="en-US" sz="3200">
                <a:solidFill>
                  <a:schemeClr val="dk1"/>
                </a:solidFill>
                <a:latin typeface="Calibri"/>
                <a:ea typeface="Calibri"/>
                <a:cs typeface="Calibri"/>
                <a:sym typeface="Calibri"/>
              </a:rPr>
              <a:t>These WWBs have led to notable impacts across the FSM and the RMI (50kt severe west wind event in Majuro on September 21, etc)</a:t>
            </a:r>
            <a:endParaRPr b="1" sz="3200">
              <a:latin typeface="Calibri"/>
              <a:ea typeface="Calibri"/>
              <a:cs typeface="Calibri"/>
              <a:sym typeface="Calibri"/>
            </a:endParaRPr>
          </a:p>
        </p:txBody>
      </p:sp>
      <p:sp>
        <p:nvSpPr>
          <p:cNvPr id="355" name="Google Shape;355;h35653cd093b6f3e8_0_430"/>
          <p:cNvSpPr txBox="1"/>
          <p:nvPr/>
        </p:nvSpPr>
        <p:spPr>
          <a:xfrm>
            <a:off x="0" y="597165"/>
            <a:ext cx="18288000" cy="10515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0000"/>
              </a:buClr>
              <a:buSzPts val="4400"/>
              <a:buFont typeface="Arial"/>
              <a:buNone/>
            </a:pPr>
            <a:r>
              <a:rPr b="1" lang="en-US" sz="4400">
                <a:latin typeface="Calibri"/>
                <a:ea typeface="Calibri"/>
                <a:cs typeface="Calibri"/>
                <a:sym typeface="Calibri"/>
              </a:rPr>
              <a:t>Quick Note on Westerly Wind Bursts</a:t>
            </a:r>
            <a:endParaRPr/>
          </a:p>
        </p:txBody>
      </p:sp>
      <p:pic>
        <p:nvPicPr>
          <p:cNvPr id="356" name="Google Shape;356;h35653cd093b6f3e8_0_430"/>
          <p:cNvPicPr preferRelativeResize="0"/>
          <p:nvPr/>
        </p:nvPicPr>
        <p:blipFill>
          <a:blip r:embed="rId4">
            <a:alphaModFix/>
          </a:blip>
          <a:stretch>
            <a:fillRect/>
          </a:stretch>
        </p:blipFill>
        <p:spPr>
          <a:xfrm>
            <a:off x="10558073" y="1477277"/>
            <a:ext cx="7127402" cy="8633576"/>
          </a:xfrm>
          <a:prstGeom prst="rect">
            <a:avLst/>
          </a:prstGeom>
          <a:noFill/>
          <a:ln>
            <a:noFill/>
          </a:ln>
        </p:spPr>
      </p:pic>
      <p:sp>
        <p:nvSpPr>
          <p:cNvPr id="357" name="Google Shape;357;h35653cd093b6f3e8_0_430"/>
          <p:cNvSpPr/>
          <p:nvPr/>
        </p:nvSpPr>
        <p:spPr>
          <a:xfrm>
            <a:off x="13662175" y="2357775"/>
            <a:ext cx="1663200" cy="5506800"/>
          </a:xfrm>
          <a:prstGeom prst="rect">
            <a:avLst/>
          </a:prstGeom>
          <a:noFill/>
          <a:ln cap="flat" cmpd="sng" w="571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grpSp>
        <p:nvGrpSpPr>
          <p:cNvPr id="362" name="Google Shape;362;h35653cd093b6f3e8_0_447"/>
          <p:cNvGrpSpPr/>
          <p:nvPr/>
        </p:nvGrpSpPr>
        <p:grpSpPr>
          <a:xfrm>
            <a:off x="3657599" y="8933621"/>
            <a:ext cx="10744747" cy="999209"/>
            <a:chOff x="0" y="0"/>
            <a:chExt cx="10688100" cy="1332278"/>
          </a:xfrm>
        </p:grpSpPr>
        <p:sp>
          <p:nvSpPr>
            <p:cNvPr id="363" name="Google Shape;363;h35653cd093b6f3e8_0_447"/>
            <p:cNvSpPr txBox="1"/>
            <p:nvPr/>
          </p:nvSpPr>
          <p:spPr>
            <a:xfrm>
              <a:off x="0" y="0"/>
              <a:ext cx="10688100" cy="71820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b="1" lang="en-US" sz="3500">
                  <a:latin typeface="Roboto"/>
                  <a:ea typeface="Roboto"/>
                  <a:cs typeface="Roboto"/>
                  <a:sym typeface="Roboto"/>
                </a:rPr>
                <a:t>Wati (01P)</a:t>
              </a:r>
              <a:endParaRPr/>
            </a:p>
          </p:txBody>
        </p:sp>
        <p:sp>
          <p:nvSpPr>
            <p:cNvPr id="364" name="Google Shape;364;h35653cd093b6f3e8_0_447"/>
            <p:cNvSpPr txBox="1"/>
            <p:nvPr/>
          </p:nvSpPr>
          <p:spPr>
            <a:xfrm>
              <a:off x="0" y="881078"/>
              <a:ext cx="10013100" cy="451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a:t>
              </a:r>
              <a:r>
                <a:rPr lang="en-US" sz="2199">
                  <a:latin typeface="Lato"/>
                  <a:ea typeface="Lato"/>
                  <a:cs typeface="Lato"/>
                  <a:sym typeface="Lato"/>
                </a:rPr>
                <a:t>NASA / CyclonicWx</a:t>
              </a:r>
              <a:endParaRPr/>
            </a:p>
          </p:txBody>
        </p:sp>
      </p:grpSp>
      <p:sp>
        <p:nvSpPr>
          <p:cNvPr id="365" name="Google Shape;365;h35653cd093b6f3e8_0_447"/>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 name="Google Shape;366;h35653cd093b6f3e8_0_447"/>
          <p:cNvSpPr txBox="1"/>
          <p:nvPr/>
        </p:nvSpPr>
        <p:spPr>
          <a:xfrm>
            <a:off x="2138625" y="2315035"/>
            <a:ext cx="6791700" cy="53721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000000"/>
              </a:buClr>
              <a:buSzPts val="3200"/>
              <a:buFont typeface="Arial"/>
              <a:buChar char="•"/>
            </a:pPr>
            <a:r>
              <a:rPr lang="en-US" sz="3200">
                <a:latin typeface="Calibri"/>
                <a:ea typeface="Calibri"/>
                <a:cs typeface="Calibri"/>
                <a:sym typeface="Calibri"/>
              </a:rPr>
              <a:t>The recent extremely strong WWB helped spawn 01P Wati</a:t>
            </a:r>
            <a:endParaRPr b="1" sz="3200">
              <a:latin typeface="Calibri"/>
              <a:ea typeface="Calibri"/>
              <a:cs typeface="Calibri"/>
              <a:sym typeface="Calibri"/>
            </a:endParaRPr>
          </a:p>
        </p:txBody>
      </p:sp>
      <p:sp>
        <p:nvSpPr>
          <p:cNvPr id="367" name="Google Shape;367;h35653cd093b6f3e8_0_447"/>
          <p:cNvSpPr txBox="1"/>
          <p:nvPr/>
        </p:nvSpPr>
        <p:spPr>
          <a:xfrm>
            <a:off x="0" y="597165"/>
            <a:ext cx="18288000" cy="10515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0000"/>
              </a:buClr>
              <a:buSzPts val="4400"/>
              <a:buFont typeface="Arial"/>
              <a:buNone/>
            </a:pPr>
            <a:r>
              <a:rPr b="1" lang="en-US" sz="4400">
                <a:latin typeface="Calibri"/>
                <a:ea typeface="Calibri"/>
                <a:cs typeface="Calibri"/>
                <a:sym typeface="Calibri"/>
              </a:rPr>
              <a:t>Wati (01P)</a:t>
            </a:r>
            <a:endParaRPr/>
          </a:p>
        </p:txBody>
      </p:sp>
      <p:pic>
        <p:nvPicPr>
          <p:cNvPr id="368" name="Google Shape;368;h35653cd093b6f3e8_0_447"/>
          <p:cNvPicPr preferRelativeResize="0"/>
          <p:nvPr/>
        </p:nvPicPr>
        <p:blipFill>
          <a:blip r:embed="rId4">
            <a:alphaModFix/>
          </a:blip>
          <a:stretch>
            <a:fillRect/>
          </a:stretch>
        </p:blipFill>
        <p:spPr>
          <a:xfrm>
            <a:off x="9890175" y="1363700"/>
            <a:ext cx="7648575" cy="4324350"/>
          </a:xfrm>
          <a:prstGeom prst="rect">
            <a:avLst/>
          </a:prstGeom>
          <a:noFill/>
          <a:ln>
            <a:noFill/>
          </a:ln>
        </p:spPr>
      </p:pic>
      <p:pic>
        <p:nvPicPr>
          <p:cNvPr id="369" name="Google Shape;369;h35653cd093b6f3e8_0_447"/>
          <p:cNvPicPr preferRelativeResize="0"/>
          <p:nvPr/>
        </p:nvPicPr>
        <p:blipFill>
          <a:blip r:embed="rId5">
            <a:alphaModFix/>
          </a:blip>
          <a:stretch>
            <a:fillRect/>
          </a:stretch>
        </p:blipFill>
        <p:spPr>
          <a:xfrm>
            <a:off x="9890175" y="5204000"/>
            <a:ext cx="7532253" cy="49068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h35653cd093b6f3e8_0_292"/>
          <p:cNvSpPr/>
          <p:nvPr/>
        </p:nvSpPr>
        <p:spPr>
          <a:xfrm>
            <a:off x="241165" y="9258300"/>
            <a:ext cx="2828611" cy="852553"/>
          </a:xfrm>
          <a:custGeom>
            <a:rect b="b" l="l" r="r" t="t"/>
            <a:pathLst>
              <a:path extrusionOk="0" h="852553" w="2828611">
                <a:moveTo>
                  <a:pt x="0" y="0"/>
                </a:moveTo>
                <a:lnTo>
                  <a:pt x="2828611" y="0"/>
                </a:lnTo>
                <a:lnTo>
                  <a:pt x="2828611" y="852553"/>
                </a:lnTo>
                <a:lnTo>
                  <a:pt x="0" y="8525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5" name="Google Shape;375;h35653cd093b6f3e8_0_292"/>
          <p:cNvSpPr txBox="1"/>
          <p:nvPr/>
        </p:nvSpPr>
        <p:spPr>
          <a:xfrm>
            <a:off x="241175" y="1221125"/>
            <a:ext cx="7980000" cy="7360500"/>
          </a:xfrm>
          <a:prstGeom prst="rect">
            <a:avLst/>
          </a:prstGeom>
          <a:noFill/>
          <a:ln>
            <a:noFill/>
          </a:ln>
        </p:spPr>
        <p:txBody>
          <a:bodyPr anchorCtr="0" anchor="t" bIns="45700" lIns="91425" spcFirstLastPara="1" rIns="91425" wrap="square" tIns="45700">
            <a:noAutofit/>
          </a:bodyPr>
          <a:lstStyle/>
          <a:p>
            <a:pPr indent="0" lvl="0" marL="457200" marR="0" rtl="0" algn="l">
              <a:spcBef>
                <a:spcPts val="0"/>
              </a:spcBef>
              <a:spcAft>
                <a:spcPts val="0"/>
              </a:spcAft>
              <a:buNone/>
            </a:pPr>
            <a:r>
              <a:t/>
            </a:r>
            <a:endParaRPr/>
          </a:p>
          <a:p>
            <a:pPr indent="-342900" lvl="0" marL="342900" marR="0" rtl="0" algn="l">
              <a:spcBef>
                <a:spcPts val="640"/>
              </a:spcBef>
              <a:spcAft>
                <a:spcPts val="0"/>
              </a:spcAft>
              <a:buClr>
                <a:srgbClr val="000000"/>
              </a:buClr>
              <a:buSzPts val="3200"/>
              <a:buFont typeface="Arial"/>
              <a:buChar char="•"/>
            </a:pPr>
            <a:r>
              <a:rPr lang="en-US" sz="3200">
                <a:solidFill>
                  <a:schemeClr val="dk1"/>
                </a:solidFill>
                <a:latin typeface="Calibri"/>
                <a:ea typeface="Calibri"/>
                <a:cs typeface="Calibri"/>
                <a:sym typeface="Calibri"/>
              </a:rPr>
              <a:t>7 named TCs so far in 2026 (</a:t>
            </a:r>
            <a:r>
              <a:rPr lang="en-US" sz="3200">
                <a:solidFill>
                  <a:srgbClr val="000000"/>
                </a:solidFill>
                <a:latin typeface="Calibri"/>
                <a:ea typeface="Calibri"/>
                <a:cs typeface="Calibri"/>
                <a:sym typeface="Calibri"/>
              </a:rPr>
              <a:t>typical year closes out with 4-5 TCs</a:t>
            </a:r>
            <a:r>
              <a:rPr lang="en-US" sz="3200">
                <a:latin typeface="Calibri"/>
                <a:ea typeface="Calibri"/>
                <a:cs typeface="Calibri"/>
                <a:sym typeface="Calibri"/>
              </a:rPr>
              <a:t>)</a:t>
            </a:r>
            <a:endParaRPr sz="3200">
              <a:latin typeface="Calibri"/>
              <a:ea typeface="Calibri"/>
              <a:cs typeface="Calibri"/>
              <a:sym typeface="Calibri"/>
            </a:endParaRPr>
          </a:p>
          <a:p>
            <a:pPr indent="-342900" lvl="0" marL="342900" marR="0" rtl="0" algn="l">
              <a:spcBef>
                <a:spcPts val="640"/>
              </a:spcBef>
              <a:spcAft>
                <a:spcPts val="0"/>
              </a:spcAft>
              <a:buClr>
                <a:srgbClr val="000000"/>
              </a:buClr>
              <a:buSzPts val="3200"/>
              <a:buFont typeface="Arial"/>
              <a:buChar char="•"/>
            </a:pPr>
            <a:r>
              <a:rPr lang="en-US" sz="3200">
                <a:latin typeface="Calibri"/>
                <a:ea typeface="Calibri"/>
                <a:cs typeface="Calibri"/>
                <a:sym typeface="Calibri"/>
              </a:rPr>
              <a:t>High impact year for Hawaii with Lala, Lowell and Nolo</a:t>
            </a:r>
            <a:endParaRPr sz="3200">
              <a:latin typeface="Calibri"/>
              <a:ea typeface="Calibri"/>
              <a:cs typeface="Calibri"/>
              <a:sym typeface="Calibri"/>
            </a:endParaRPr>
          </a:p>
          <a:p>
            <a:pPr indent="-431800" lvl="1" marL="914400" marR="0" rtl="0" algn="l">
              <a:spcBef>
                <a:spcPts val="640"/>
              </a:spcBef>
              <a:spcAft>
                <a:spcPts val="0"/>
              </a:spcAft>
              <a:buSzPts val="3200"/>
              <a:buFont typeface="Calibri"/>
              <a:buChar char="–"/>
            </a:pPr>
            <a:r>
              <a:rPr lang="en-US" sz="3200">
                <a:latin typeface="Calibri"/>
                <a:ea typeface="Calibri"/>
                <a:cs typeface="Calibri"/>
                <a:sym typeface="Calibri"/>
              </a:rPr>
              <a:t>Lala:</a:t>
            </a:r>
            <a:r>
              <a:rPr lang="en-US" sz="3200">
                <a:solidFill>
                  <a:schemeClr val="dk1"/>
                </a:solidFill>
                <a:latin typeface="Calibri"/>
                <a:ea typeface="Calibri"/>
                <a:cs typeface="Calibri"/>
                <a:sym typeface="Calibri"/>
              </a:rPr>
              <a:t> Category 1 just south of Big Island with catastrophic flooding due to slow, pivoting motion. 2 deaths. Many downed trees across all islands due to wind/rain</a:t>
            </a:r>
            <a:endParaRPr sz="3200">
              <a:solidFill>
                <a:schemeClr val="dk1"/>
              </a:solidFill>
              <a:latin typeface="Calibri"/>
              <a:ea typeface="Calibri"/>
              <a:cs typeface="Calibri"/>
              <a:sym typeface="Calibri"/>
            </a:endParaRPr>
          </a:p>
          <a:p>
            <a:pPr indent="-431800" lvl="1" marL="914400" rtl="0" algn="l">
              <a:spcBef>
                <a:spcPts val="64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Lowell: Cat 2 just west of Kauai. Big coastal impacts to south side of Kauai </a:t>
            </a:r>
            <a:endParaRPr sz="3200">
              <a:latin typeface="Calibri"/>
              <a:ea typeface="Calibri"/>
              <a:cs typeface="Calibri"/>
              <a:sym typeface="Calibri"/>
            </a:endParaRPr>
          </a:p>
          <a:p>
            <a:pPr indent="-431800" lvl="1" marL="914400" marR="0" rtl="0" algn="l">
              <a:spcBef>
                <a:spcPts val="640"/>
              </a:spcBef>
              <a:spcAft>
                <a:spcPts val="0"/>
              </a:spcAft>
              <a:buSzPts val="3200"/>
              <a:buFont typeface="Calibri"/>
              <a:buChar char="–"/>
            </a:pPr>
            <a:r>
              <a:rPr lang="en-US" sz="3200">
                <a:latin typeface="Calibri"/>
                <a:ea typeface="Calibri"/>
                <a:cs typeface="Calibri"/>
                <a:sym typeface="Calibri"/>
              </a:rPr>
              <a:t>Nolo: Mainly flooding impacts to Big Island and Kauai</a:t>
            </a:r>
            <a:endParaRPr sz="3200">
              <a:latin typeface="Calibri"/>
              <a:ea typeface="Calibri"/>
              <a:cs typeface="Calibri"/>
              <a:sym typeface="Calibri"/>
            </a:endParaRPr>
          </a:p>
        </p:txBody>
      </p:sp>
      <p:sp>
        <p:nvSpPr>
          <p:cNvPr id="376" name="Google Shape;376;h35653cd093b6f3e8_0_292"/>
          <p:cNvSpPr txBox="1"/>
          <p:nvPr/>
        </p:nvSpPr>
        <p:spPr>
          <a:xfrm>
            <a:off x="-4" y="387957"/>
            <a:ext cx="18288000" cy="1021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000000"/>
              </a:buClr>
              <a:buSzPts val="4800"/>
              <a:buFont typeface="Arial"/>
              <a:buNone/>
            </a:pPr>
            <a:r>
              <a:rPr b="1" lang="en-US" sz="4800">
                <a:solidFill>
                  <a:srgbClr val="000000"/>
                </a:solidFill>
                <a:latin typeface="Calibri"/>
                <a:ea typeface="Calibri"/>
                <a:cs typeface="Calibri"/>
                <a:sym typeface="Calibri"/>
              </a:rPr>
              <a:t>202</a:t>
            </a:r>
            <a:r>
              <a:rPr b="1" lang="en-US" sz="4800">
                <a:latin typeface="Calibri"/>
                <a:ea typeface="Calibri"/>
                <a:cs typeface="Calibri"/>
                <a:sym typeface="Calibri"/>
              </a:rPr>
              <a:t>6</a:t>
            </a:r>
            <a:r>
              <a:rPr b="1" lang="en-US" sz="4800">
                <a:solidFill>
                  <a:srgbClr val="000000"/>
                </a:solidFill>
                <a:latin typeface="Calibri"/>
                <a:ea typeface="Calibri"/>
                <a:cs typeface="Calibri"/>
                <a:sym typeface="Calibri"/>
              </a:rPr>
              <a:t> Central Pacific</a:t>
            </a:r>
            <a:r>
              <a:rPr b="1" lang="en-US" sz="4800">
                <a:latin typeface="Calibri"/>
                <a:ea typeface="Calibri"/>
                <a:cs typeface="Calibri"/>
                <a:sym typeface="Calibri"/>
              </a:rPr>
              <a:t>: Quick Look at Impactful TCs</a:t>
            </a:r>
            <a:endParaRPr/>
          </a:p>
        </p:txBody>
      </p:sp>
      <p:grpSp>
        <p:nvGrpSpPr>
          <p:cNvPr id="377" name="Google Shape;377;h35653cd093b6f3e8_0_292"/>
          <p:cNvGrpSpPr/>
          <p:nvPr/>
        </p:nvGrpSpPr>
        <p:grpSpPr>
          <a:xfrm>
            <a:off x="3505200" y="8966950"/>
            <a:ext cx="12256425" cy="999217"/>
            <a:chOff x="-1" y="-11"/>
            <a:chExt cx="16341900" cy="1332290"/>
          </a:xfrm>
        </p:grpSpPr>
        <p:sp>
          <p:nvSpPr>
            <p:cNvPr id="378" name="Google Shape;378;h35653cd093b6f3e8_0_292"/>
            <p:cNvSpPr txBox="1"/>
            <p:nvPr/>
          </p:nvSpPr>
          <p:spPr>
            <a:xfrm>
              <a:off x="-1" y="-11"/>
              <a:ext cx="16341900" cy="718200"/>
            </a:xfrm>
            <a:prstGeom prst="rect">
              <a:avLst/>
            </a:prstGeom>
            <a:noFill/>
            <a:ln>
              <a:noFill/>
            </a:ln>
          </p:spPr>
          <p:txBody>
            <a:bodyPr anchorCtr="0" anchor="t" bIns="0" lIns="0" spcFirstLastPara="1" rIns="0" wrap="square" tIns="0">
              <a:spAutoFit/>
            </a:bodyPr>
            <a:lstStyle/>
            <a:p>
              <a:pPr indent="0" lvl="0" marL="0" marR="0" rtl="0" algn="l">
                <a:lnSpc>
                  <a:spcPct val="116000"/>
                </a:lnSpc>
                <a:spcBef>
                  <a:spcPts val="0"/>
                </a:spcBef>
                <a:spcAft>
                  <a:spcPts val="0"/>
                </a:spcAft>
                <a:buNone/>
              </a:pPr>
              <a:r>
                <a:rPr b="1" lang="en-US" sz="3500">
                  <a:solidFill>
                    <a:srgbClr val="000000"/>
                  </a:solidFill>
                  <a:latin typeface="Roboto"/>
                  <a:ea typeface="Roboto"/>
                  <a:cs typeface="Roboto"/>
                  <a:sym typeface="Roboto"/>
                </a:rPr>
                <a:t>202</a:t>
              </a:r>
              <a:r>
                <a:rPr b="1" lang="en-US" sz="3500">
                  <a:latin typeface="Roboto"/>
                  <a:ea typeface="Roboto"/>
                  <a:cs typeface="Roboto"/>
                  <a:sym typeface="Roboto"/>
                </a:rPr>
                <a:t>6</a:t>
              </a:r>
              <a:r>
                <a:rPr b="1" lang="en-US" sz="3500">
                  <a:solidFill>
                    <a:srgbClr val="000000"/>
                  </a:solidFill>
                  <a:latin typeface="Roboto"/>
                  <a:ea typeface="Roboto"/>
                  <a:cs typeface="Roboto"/>
                  <a:sym typeface="Roboto"/>
                </a:rPr>
                <a:t> Central Pacifc Tropical Cyclones… thru Oct 18</a:t>
              </a:r>
              <a:endParaRPr/>
            </a:p>
          </p:txBody>
        </p:sp>
        <p:sp>
          <p:nvSpPr>
            <p:cNvPr id="379" name="Google Shape;379;h35653cd093b6f3e8_0_292"/>
            <p:cNvSpPr txBox="1"/>
            <p:nvPr/>
          </p:nvSpPr>
          <p:spPr>
            <a:xfrm>
              <a:off x="0" y="881079"/>
              <a:ext cx="10013100" cy="4512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199">
                  <a:solidFill>
                    <a:srgbClr val="000000"/>
                  </a:solidFill>
                  <a:latin typeface="Lato"/>
                  <a:ea typeface="Lato"/>
                  <a:cs typeface="Lato"/>
                  <a:sym typeface="Lato"/>
                </a:rPr>
                <a:t>Source: NOAA </a:t>
              </a:r>
              <a:endParaRPr/>
            </a:p>
          </p:txBody>
        </p:sp>
      </p:grpSp>
      <p:pic>
        <p:nvPicPr>
          <p:cNvPr id="380" name="Google Shape;380;h35653cd093b6f3e8_0_292"/>
          <p:cNvPicPr preferRelativeResize="0"/>
          <p:nvPr/>
        </p:nvPicPr>
        <p:blipFill>
          <a:blip r:embed="rId4">
            <a:alphaModFix/>
          </a:blip>
          <a:stretch>
            <a:fillRect/>
          </a:stretch>
        </p:blipFill>
        <p:spPr>
          <a:xfrm>
            <a:off x="8418025" y="1246452"/>
            <a:ext cx="9522900" cy="68346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6"/>
          <p:cNvSpPr txBox="1"/>
          <p:nvPr/>
        </p:nvSpPr>
        <p:spPr>
          <a:xfrm>
            <a:off x="1506554" y="852014"/>
            <a:ext cx="9560700" cy="1015500"/>
          </a:xfrm>
          <a:prstGeom prst="rect">
            <a:avLst/>
          </a:prstGeom>
          <a:noFill/>
          <a:ln>
            <a:noFill/>
          </a:ln>
        </p:spPr>
        <p:txBody>
          <a:bodyPr anchorCtr="0" anchor="t" bIns="0" lIns="0" spcFirstLastPara="1" rIns="0" wrap="square" tIns="0">
            <a:spAutoFit/>
          </a:bodyPr>
          <a:lstStyle/>
          <a:p>
            <a:pPr indent="0" lvl="0" marL="0" marR="0" rtl="0" algn="l">
              <a:lnSpc>
                <a:spcPct val="116002"/>
              </a:lnSpc>
              <a:spcBef>
                <a:spcPts val="0"/>
              </a:spcBef>
              <a:spcAft>
                <a:spcPts val="0"/>
              </a:spcAft>
              <a:buNone/>
            </a:pPr>
            <a:r>
              <a:rPr b="1" lang="en-US" sz="6799">
                <a:solidFill>
                  <a:srgbClr val="0892CD"/>
                </a:solidFill>
                <a:latin typeface="Roboto"/>
                <a:ea typeface="Roboto"/>
                <a:cs typeface="Roboto"/>
                <a:sym typeface="Roboto"/>
              </a:rPr>
              <a:t>Summary</a:t>
            </a:r>
            <a:endParaRPr/>
          </a:p>
        </p:txBody>
      </p:sp>
      <p:sp>
        <p:nvSpPr>
          <p:cNvPr id="386" name="Google Shape;386;p6"/>
          <p:cNvSpPr txBox="1"/>
          <p:nvPr/>
        </p:nvSpPr>
        <p:spPr>
          <a:xfrm>
            <a:off x="1894148" y="3041425"/>
            <a:ext cx="14051700" cy="6297300"/>
          </a:xfrm>
          <a:prstGeom prst="rect">
            <a:avLst/>
          </a:prstGeom>
          <a:noFill/>
          <a:ln>
            <a:noFill/>
          </a:ln>
        </p:spPr>
        <p:txBody>
          <a:bodyPr anchorCtr="0" anchor="t" bIns="0" lIns="0" spcFirstLastPara="1" rIns="0" wrap="square" tIns="0">
            <a:spAutoFit/>
          </a:bodyPr>
          <a:lstStyle/>
          <a:p>
            <a:pPr indent="0" lvl="0" marL="0" marR="0" rtl="0" algn="l">
              <a:lnSpc>
                <a:spcPct val="134015"/>
              </a:lnSpc>
              <a:spcBef>
                <a:spcPts val="0"/>
              </a:spcBef>
              <a:spcAft>
                <a:spcPts val="0"/>
              </a:spcAft>
              <a:buNone/>
            </a:pPr>
            <a:r>
              <a:rPr lang="en-US" sz="2599">
                <a:latin typeface="Lato"/>
                <a:ea typeface="Lato"/>
                <a:cs typeface="Lato"/>
                <a:sym typeface="Lato"/>
              </a:rPr>
              <a:t>Weather Forecast Office (WFO) </a:t>
            </a:r>
            <a:r>
              <a:rPr lang="en-US" sz="2599">
                <a:latin typeface="Lato"/>
                <a:ea typeface="Lato"/>
                <a:cs typeface="Lato"/>
                <a:sym typeface="Lato"/>
              </a:rPr>
              <a:t>Guam’s</a:t>
            </a:r>
            <a:r>
              <a:rPr lang="en-US" sz="2599">
                <a:latin typeface="Lato"/>
                <a:ea typeface="Lato"/>
                <a:cs typeface="Lato"/>
                <a:sym typeface="Lato"/>
              </a:rPr>
              <a:t> tropical cyclone (TC) outlook, issued early June 2026, focused on a heightened risk of TCs for the Marianas, central/eastern states of the Federated States of Micronesia, and the Republic of the Marshall Islands. Reduced activity was favored for the Republic of Palau and far western Yap state. This outlook was based on initial </a:t>
            </a:r>
            <a:r>
              <a:rPr lang="en-US" sz="2599">
                <a:latin typeface="Lato"/>
                <a:ea typeface="Lato"/>
                <a:cs typeface="Lato"/>
                <a:sym typeface="Lato"/>
              </a:rPr>
              <a:t>atmospheric</a:t>
            </a:r>
            <a:r>
              <a:rPr lang="en-US" sz="2599">
                <a:latin typeface="Lato"/>
                <a:ea typeface="Lato"/>
                <a:cs typeface="Lato"/>
                <a:sym typeface="Lato"/>
              </a:rPr>
              <a:t> signals and seasonal model support for a very strong El Nino. </a:t>
            </a:r>
            <a:endParaRPr sz="2599">
              <a:latin typeface="Lato"/>
              <a:ea typeface="Lato"/>
              <a:cs typeface="Lato"/>
              <a:sym typeface="Lato"/>
            </a:endParaRPr>
          </a:p>
          <a:p>
            <a:pPr indent="0" lvl="0" marL="0" marR="0" rtl="0" algn="l">
              <a:lnSpc>
                <a:spcPct val="134015"/>
              </a:lnSpc>
              <a:spcBef>
                <a:spcPts val="0"/>
              </a:spcBef>
              <a:spcAft>
                <a:spcPts val="0"/>
              </a:spcAft>
              <a:buNone/>
            </a:pPr>
            <a:r>
              <a:t/>
            </a:r>
            <a:endParaRPr sz="2599">
              <a:latin typeface="Lato"/>
              <a:ea typeface="Lato"/>
              <a:cs typeface="Lato"/>
              <a:sym typeface="Lato"/>
            </a:endParaRPr>
          </a:p>
          <a:p>
            <a:pPr indent="0" lvl="0" marL="0" marR="0" rtl="0" algn="l">
              <a:lnSpc>
                <a:spcPct val="134015"/>
              </a:lnSpc>
              <a:spcBef>
                <a:spcPts val="0"/>
              </a:spcBef>
              <a:spcAft>
                <a:spcPts val="0"/>
              </a:spcAft>
              <a:buNone/>
            </a:pPr>
            <a:r>
              <a:rPr lang="en-US" sz="2599">
                <a:latin typeface="Lato"/>
                <a:ea typeface="Lato"/>
                <a:cs typeface="Lato"/>
                <a:sym typeface="Lato"/>
              </a:rPr>
              <a:t>Through mid October, </a:t>
            </a:r>
            <a:r>
              <a:rPr lang="en-US" sz="2599">
                <a:solidFill>
                  <a:schemeClr val="dk1"/>
                </a:solidFill>
                <a:latin typeface="Lato"/>
                <a:ea typeface="Lato"/>
                <a:cs typeface="Lato"/>
                <a:sym typeface="Lato"/>
              </a:rPr>
              <a:t>TC genesis has been farther east across the Micronesia region due to the development of the ongoing very strong El Nino. All TC metrics have been above normal. </a:t>
            </a:r>
            <a:endParaRPr sz="2599">
              <a:solidFill>
                <a:schemeClr val="dk1"/>
              </a:solidFill>
              <a:latin typeface="Lato"/>
              <a:ea typeface="Lato"/>
              <a:cs typeface="Lato"/>
              <a:sym typeface="Lato"/>
            </a:endParaRPr>
          </a:p>
          <a:p>
            <a:pPr indent="0" lvl="0" marL="0" marR="0" rtl="0" algn="l">
              <a:lnSpc>
                <a:spcPct val="134015"/>
              </a:lnSpc>
              <a:spcBef>
                <a:spcPts val="0"/>
              </a:spcBef>
              <a:spcAft>
                <a:spcPts val="0"/>
              </a:spcAft>
              <a:buNone/>
            </a:pPr>
            <a:r>
              <a:t/>
            </a:r>
            <a:endParaRPr sz="2599">
              <a:solidFill>
                <a:schemeClr val="dk1"/>
              </a:solidFill>
              <a:latin typeface="Lato"/>
              <a:ea typeface="Lato"/>
              <a:cs typeface="Lato"/>
              <a:sym typeface="Lato"/>
            </a:endParaRPr>
          </a:p>
          <a:p>
            <a:pPr indent="0" lvl="0" marL="0" marR="0" rtl="0" algn="l">
              <a:lnSpc>
                <a:spcPct val="134015"/>
              </a:lnSpc>
              <a:spcBef>
                <a:spcPts val="0"/>
              </a:spcBef>
              <a:spcAft>
                <a:spcPts val="0"/>
              </a:spcAft>
              <a:buNone/>
            </a:pPr>
            <a:r>
              <a:rPr lang="en-US" sz="2599">
                <a:solidFill>
                  <a:schemeClr val="dk1"/>
                </a:solidFill>
                <a:latin typeface="Lato"/>
                <a:ea typeface="Lato"/>
                <a:cs typeface="Lato"/>
                <a:sym typeface="Lato"/>
              </a:rPr>
              <a:t>Very strong El Nino onset years tend to see an extended TC season through the end of December, or even the first month or two of the following year. Island residents are encouraged to stay calm and prepared for more TC activity. </a:t>
            </a:r>
            <a:endParaRPr sz="2599">
              <a:solidFill>
                <a:srgbClr val="000000"/>
              </a:solidFill>
              <a:latin typeface="Lato"/>
              <a:ea typeface="Lato"/>
              <a:cs typeface="Lato"/>
              <a:sym typeface="Lato"/>
            </a:endParaRPr>
          </a:p>
        </p:txBody>
      </p:sp>
      <p:sp>
        <p:nvSpPr>
          <p:cNvPr id="387" name="Google Shape;387;p6"/>
          <p:cNvSpPr/>
          <p:nvPr/>
        </p:nvSpPr>
        <p:spPr>
          <a:xfrm>
            <a:off x="305852" y="315761"/>
            <a:ext cx="1200702" cy="2462979"/>
          </a:xfrm>
          <a:custGeom>
            <a:rect b="b" l="l" r="r" t="t"/>
            <a:pathLst>
              <a:path extrusionOk="0" h="2462979" w="1200702">
                <a:moveTo>
                  <a:pt x="0" y="0"/>
                </a:moveTo>
                <a:lnTo>
                  <a:pt x="1200702" y="0"/>
                </a:lnTo>
                <a:lnTo>
                  <a:pt x="1200702" y="2462978"/>
                </a:lnTo>
                <a:lnTo>
                  <a:pt x="0" y="246297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7"/>
          <p:cNvSpPr/>
          <p:nvPr/>
        </p:nvSpPr>
        <p:spPr>
          <a:xfrm>
            <a:off x="5138001" y="4327760"/>
            <a:ext cx="866346" cy="629184"/>
          </a:xfrm>
          <a:custGeom>
            <a:rect b="b" l="l" r="r" t="t"/>
            <a:pathLst>
              <a:path extrusionOk="0" h="629184" w="866346">
                <a:moveTo>
                  <a:pt x="0" y="0"/>
                </a:moveTo>
                <a:lnTo>
                  <a:pt x="866346" y="0"/>
                </a:lnTo>
                <a:lnTo>
                  <a:pt x="866346" y="629184"/>
                </a:lnTo>
                <a:lnTo>
                  <a:pt x="0" y="62918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3" name="Google Shape;393;p7"/>
          <p:cNvSpPr/>
          <p:nvPr/>
        </p:nvSpPr>
        <p:spPr>
          <a:xfrm>
            <a:off x="0" y="-33337"/>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4" name="Google Shape;394;p7"/>
          <p:cNvSpPr txBox="1"/>
          <p:nvPr/>
        </p:nvSpPr>
        <p:spPr>
          <a:xfrm>
            <a:off x="382916" y="2672911"/>
            <a:ext cx="10376400" cy="615600"/>
          </a:xfrm>
          <a:prstGeom prst="rect">
            <a:avLst/>
          </a:prstGeom>
          <a:noFill/>
          <a:ln>
            <a:noFill/>
          </a:ln>
        </p:spPr>
        <p:txBody>
          <a:bodyPr anchorCtr="0" anchor="t" bIns="0" lIns="0" spcFirstLastPara="1" rIns="0" wrap="square" tIns="0">
            <a:spAutoFit/>
          </a:bodyPr>
          <a:lstStyle/>
          <a:p>
            <a:pPr indent="0" lvl="0" marL="0" marR="0" rtl="0" algn="ctr">
              <a:lnSpc>
                <a:spcPct val="119004"/>
              </a:lnSpc>
              <a:spcBef>
                <a:spcPts val="0"/>
              </a:spcBef>
              <a:spcAft>
                <a:spcPts val="0"/>
              </a:spcAft>
              <a:buNone/>
            </a:pPr>
            <a:r>
              <a:rPr b="1" lang="en-US" sz="3999">
                <a:solidFill>
                  <a:srgbClr val="072C4F"/>
                </a:solidFill>
                <a:latin typeface="Roboto"/>
                <a:ea typeface="Roboto"/>
                <a:cs typeface="Roboto"/>
                <a:sym typeface="Roboto"/>
              </a:rPr>
              <a:t>Brandon Bukunt</a:t>
            </a:r>
            <a:r>
              <a:rPr b="1" lang="en-US" sz="3999">
                <a:solidFill>
                  <a:srgbClr val="072C4F"/>
                </a:solidFill>
                <a:latin typeface="Roboto"/>
                <a:ea typeface="Roboto"/>
                <a:cs typeface="Roboto"/>
                <a:sym typeface="Roboto"/>
              </a:rPr>
              <a:t> </a:t>
            </a:r>
            <a:endParaRPr/>
          </a:p>
        </p:txBody>
      </p:sp>
      <p:sp>
        <p:nvSpPr>
          <p:cNvPr id="395" name="Google Shape;395;p7"/>
          <p:cNvSpPr txBox="1"/>
          <p:nvPr/>
        </p:nvSpPr>
        <p:spPr>
          <a:xfrm>
            <a:off x="4491517" y="4192262"/>
            <a:ext cx="2159400" cy="384600"/>
          </a:xfrm>
          <a:prstGeom prst="rect">
            <a:avLst/>
          </a:prstGeom>
          <a:noFill/>
          <a:ln>
            <a:noFill/>
          </a:ln>
        </p:spPr>
        <p:txBody>
          <a:bodyPr anchorCtr="0" anchor="t" bIns="0" lIns="0" spcFirstLastPara="1" rIns="0" wrap="square" tIns="0">
            <a:spAutoFit/>
          </a:bodyPr>
          <a:lstStyle/>
          <a:p>
            <a:pPr indent="0" lvl="0" marL="0" marR="0" rtl="0" algn="ctr">
              <a:lnSpc>
                <a:spcPct val="150020"/>
              </a:lnSpc>
              <a:spcBef>
                <a:spcPts val="0"/>
              </a:spcBef>
              <a:spcAft>
                <a:spcPts val="0"/>
              </a:spcAft>
              <a:buNone/>
            </a:pPr>
            <a:r>
              <a:rPr lang="en-US" sz="2499">
                <a:solidFill>
                  <a:srgbClr val="072C4F"/>
                </a:solidFill>
                <a:latin typeface="Roboto"/>
                <a:ea typeface="Roboto"/>
                <a:cs typeface="Roboto"/>
                <a:sym typeface="Roboto"/>
              </a:rPr>
              <a:t>My Email</a:t>
            </a:r>
            <a:endParaRPr/>
          </a:p>
        </p:txBody>
      </p:sp>
      <p:sp>
        <p:nvSpPr>
          <p:cNvPr id="396" name="Google Shape;396;p7"/>
          <p:cNvSpPr txBox="1"/>
          <p:nvPr/>
        </p:nvSpPr>
        <p:spPr>
          <a:xfrm>
            <a:off x="3114525" y="4554212"/>
            <a:ext cx="4913400" cy="415500"/>
          </a:xfrm>
          <a:prstGeom prst="rect">
            <a:avLst/>
          </a:prstGeom>
          <a:noFill/>
          <a:ln>
            <a:noFill/>
          </a:ln>
        </p:spPr>
        <p:txBody>
          <a:bodyPr anchorCtr="0" anchor="t" bIns="0" lIns="0" spcFirstLastPara="1" rIns="0" wrap="square" tIns="0">
            <a:spAutoFit/>
          </a:bodyPr>
          <a:lstStyle/>
          <a:p>
            <a:pPr indent="0" lvl="0" marL="0" marR="0" rtl="0" algn="ctr">
              <a:lnSpc>
                <a:spcPct val="150018"/>
              </a:lnSpc>
              <a:spcBef>
                <a:spcPts val="0"/>
              </a:spcBef>
              <a:spcAft>
                <a:spcPts val="0"/>
              </a:spcAft>
              <a:buNone/>
            </a:pPr>
            <a:r>
              <a:rPr b="1" lang="en-US" sz="2699">
                <a:solidFill>
                  <a:srgbClr val="072C4F"/>
                </a:solidFill>
                <a:latin typeface="Roboto"/>
                <a:ea typeface="Roboto"/>
                <a:cs typeface="Roboto"/>
                <a:sym typeface="Roboto"/>
              </a:rPr>
              <a:t>brandon.bukunt@noaa.gov</a:t>
            </a:r>
            <a:endParaRPr/>
          </a:p>
        </p:txBody>
      </p:sp>
      <p:grpSp>
        <p:nvGrpSpPr>
          <p:cNvPr id="397" name="Google Shape;397;p7"/>
          <p:cNvGrpSpPr/>
          <p:nvPr/>
        </p:nvGrpSpPr>
        <p:grpSpPr>
          <a:xfrm>
            <a:off x="382916" y="387434"/>
            <a:ext cx="3479756" cy="1176286"/>
            <a:chOff x="0" y="0"/>
            <a:chExt cx="4639674" cy="1568381"/>
          </a:xfrm>
        </p:grpSpPr>
        <p:sp>
          <p:nvSpPr>
            <p:cNvPr id="398" name="Google Shape;398;p7"/>
            <p:cNvSpPr/>
            <p:nvPr/>
          </p:nvSpPr>
          <p:spPr>
            <a:xfrm>
              <a:off x="0" y="0"/>
              <a:ext cx="1153622" cy="1568381"/>
            </a:xfrm>
            <a:custGeom>
              <a:rect b="b" l="l" r="r" t="t"/>
              <a:pathLst>
                <a:path extrusionOk="0" h="1568381" w="1153622">
                  <a:moveTo>
                    <a:pt x="0" y="0"/>
                  </a:moveTo>
                  <a:lnTo>
                    <a:pt x="1153622" y="0"/>
                  </a:lnTo>
                  <a:lnTo>
                    <a:pt x="1153622" y="1568381"/>
                  </a:lnTo>
                  <a:lnTo>
                    <a:pt x="0" y="1568381"/>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9" name="Google Shape;399;p7"/>
            <p:cNvSpPr/>
            <p:nvPr/>
          </p:nvSpPr>
          <p:spPr>
            <a:xfrm>
              <a:off x="1054303" y="162835"/>
              <a:ext cx="1301041" cy="1242711"/>
            </a:xfrm>
            <a:custGeom>
              <a:rect b="b" l="l" r="r" t="t"/>
              <a:pathLst>
                <a:path extrusionOk="0" h="1242711" w="1301041">
                  <a:moveTo>
                    <a:pt x="0" y="0"/>
                  </a:moveTo>
                  <a:lnTo>
                    <a:pt x="1301041" y="0"/>
                  </a:lnTo>
                  <a:lnTo>
                    <a:pt x="1301041" y="1242711"/>
                  </a:lnTo>
                  <a:lnTo>
                    <a:pt x="0" y="1242711"/>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0" name="Google Shape;400;p7"/>
            <p:cNvSpPr/>
            <p:nvPr/>
          </p:nvSpPr>
          <p:spPr>
            <a:xfrm>
              <a:off x="2280093" y="350238"/>
              <a:ext cx="2359581" cy="867906"/>
            </a:xfrm>
            <a:custGeom>
              <a:rect b="b" l="l" r="r" t="t"/>
              <a:pathLst>
                <a:path extrusionOk="0" h="867906" w="2359581">
                  <a:moveTo>
                    <a:pt x="0" y="0"/>
                  </a:moveTo>
                  <a:lnTo>
                    <a:pt x="2359581" y="0"/>
                  </a:lnTo>
                  <a:lnTo>
                    <a:pt x="2359581" y="867905"/>
                  </a:lnTo>
                  <a:lnTo>
                    <a:pt x="0" y="86790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1" name="Google Shape;401;p7"/>
            <p:cNvSpPr/>
            <p:nvPr/>
          </p:nvSpPr>
          <p:spPr>
            <a:xfrm>
              <a:off x="1152543" y="271961"/>
              <a:ext cx="1104562" cy="1024460"/>
            </a:xfrm>
            <a:custGeom>
              <a:rect b="b" l="l" r="r" t="t"/>
              <a:pathLst>
                <a:path extrusionOk="0" h="1024460" w="1104562">
                  <a:moveTo>
                    <a:pt x="0" y="0"/>
                  </a:moveTo>
                  <a:lnTo>
                    <a:pt x="1104562" y="0"/>
                  </a:lnTo>
                  <a:lnTo>
                    <a:pt x="1104562" y="1024459"/>
                  </a:lnTo>
                  <a:lnTo>
                    <a:pt x="0" y="1024459"/>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02" name="Google Shape;402;p7"/>
          <p:cNvSpPr txBox="1"/>
          <p:nvPr/>
        </p:nvSpPr>
        <p:spPr>
          <a:xfrm>
            <a:off x="412675" y="5907328"/>
            <a:ext cx="7887900" cy="1662000"/>
          </a:xfrm>
          <a:prstGeom prst="rect">
            <a:avLst/>
          </a:prstGeom>
          <a:noFill/>
          <a:ln>
            <a:noFill/>
          </a:ln>
        </p:spPr>
        <p:txBody>
          <a:bodyPr anchorCtr="0" anchor="t" bIns="0" lIns="0" spcFirstLastPara="1" rIns="0" wrap="square" tIns="0">
            <a:spAutoFit/>
          </a:bodyPr>
          <a:lstStyle/>
          <a:p>
            <a:pPr indent="0" lvl="0" marL="0" marR="0" rtl="0" algn="l">
              <a:lnSpc>
                <a:spcPct val="150018"/>
              </a:lnSpc>
              <a:spcBef>
                <a:spcPts val="0"/>
              </a:spcBef>
              <a:spcAft>
                <a:spcPts val="0"/>
              </a:spcAft>
              <a:buNone/>
            </a:pPr>
            <a:r>
              <a:rPr b="1" i="1" lang="en-US" sz="2699">
                <a:solidFill>
                  <a:srgbClr val="072C4F"/>
                </a:solidFill>
                <a:latin typeface="Roboto"/>
                <a:ea typeface="Roboto"/>
                <a:cs typeface="Roboto"/>
                <a:sym typeface="Roboto"/>
              </a:rPr>
              <a:t>Special thanks to WFO Guam and the Micronesia WSOs for their unrelenting service to their communities so far during this active El Nino year</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