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63" r:id="rId4"/>
    <p:sldId id="273" r:id="rId5"/>
    <p:sldId id="275" r:id="rId6"/>
    <p:sldId id="259" r:id="rId7"/>
    <p:sldId id="264" r:id="rId8"/>
    <p:sldId id="266" r:id="rId9"/>
    <p:sldId id="265" r:id="rId10"/>
    <p:sldId id="267" r:id="rId11"/>
    <p:sldId id="274" r:id="rId12"/>
    <p:sldId id="271" r:id="rId13"/>
    <p:sldId id="268" r:id="rId14"/>
    <p:sldId id="272" r:id="rId15"/>
    <p:sldId id="261" r:id="rId16"/>
    <p:sldId id="262" r:id="rId17"/>
  </p:sldIdLst>
  <p:sldSz cx="18288000" cy="10287000"/>
  <p:notesSz cx="6858000" cy="9144000"/>
  <p:embeddedFontLst>
    <p:embeddedFont>
      <p:font typeface="Barlow SemiCondensed" pitchFamily="2" charset="77"/>
      <p:regular r:id="rId18"/>
    </p:embeddedFont>
    <p:embeddedFont>
      <p:font typeface="Barlow SemiCondensed Semi-Bold" pitchFamily="2" charset="77"/>
      <p:regular r:id="rId19"/>
      <p:bold r:id="rId20"/>
    </p:embeddedFont>
    <p:embeddedFont>
      <p:font typeface="Bebas Neue Bold" panose="020B0606020202050201"/>
      <p:regular r:id="rId21"/>
      <p:bold r:id="rId22"/>
    </p:embeddedFont>
    <p:embeddedFont>
      <p:font typeface="Lato 2" panose="020F0502020204030203"/>
      <p:regular r:id="rId23"/>
    </p:embeddedFont>
    <p:embeddedFont>
      <p:font typeface="Poppins Bold"/>
      <p:regular r:id="rId24"/>
      <p:bold r:id="rId25"/>
    </p:embeddedFont>
    <p:embeddedFont>
      <p:font typeface="Roboto Bold" panose="02000000000000000000" pitchFamily="2" charset="0"/>
      <p:regular r:id="rId26"/>
      <p:bold r:id="rId2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1"/>
    </p:ext>
    <p:ext uri="{D31A062A-798A-4329-ABDD-BBA856620510}">
      <p14:defaultImageDpi xmlns:p14="http://schemas.microsoft.com/office/powerpoint/2010/main" val="96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366B348-58B1-4B34-9303-9D3992ECDF73}" v="29" dt="2026-04-21T20:46:37.08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99"/>
  </p:normalViewPr>
  <p:slideViewPr>
    <p:cSldViewPr snapToGrid="0">
      <p:cViewPr varScale="1">
        <p:scale>
          <a:sx n="76" d="100"/>
          <a:sy n="76" d="100"/>
        </p:scale>
        <p:origin x="544" y="21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26" Type="http://schemas.openxmlformats.org/officeDocument/2006/relationships/font" Target="fonts/font9.fntdata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8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7.fntdata"/><Relationship Id="rId32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6.fntdata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5.fntdata"/><Relationship Id="rId27" Type="http://schemas.openxmlformats.org/officeDocument/2006/relationships/font" Target="fonts/font10.fntdata"/><Relationship Id="rId30" Type="http://schemas.openxmlformats.org/officeDocument/2006/relationships/theme" Target="theme/theme1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4-21T02:35:47.351"/>
    </inkml:context>
    <inkml:brush xml:id="br0">
      <inkml:brushProperty name="width" value="0.2" units="cm"/>
      <inkml:brushProperty name="height" value="0.4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14 81,'23'11,"1"-2,0-1,0 0,1-2,0-1,47 3,159-7,-115-4,668 3,-2005 0,1215 1,0-1,0 0,1 0,-1-1,0 0,1 0,-1 0,1-1,-7-2,11 4,1 0,0 0,0-1,-1 1,1 0,0 0,0 0,-1-1,1 1,0 0,0 0,-1-1,1 1,0 0,0 0,0-1,0 1,-1 0,1-1,0 1,0 0,0 0,0-1,0 1,0 0,0-1,0 1,0 0,0-1,0 1,0 0,0-1,0 1,0 0,0-1,1 1,-1 0,0 0,0-1,0 1,0 0,1-1,-1 1,0 0,0 0,0 0,1-1,-1 1,0 0,0 0,1 0,-1-1,0 1,1 0,-1 0,1 0,19-9,13 2,0 1,1 1,63 0,47-5,-117 6,67-12,180-6,42 23,-1467-1,1428-13,23-1,190 14,-464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4-21T02:35:50.268"/>
    </inkml:context>
    <inkml:brush xml:id="br0">
      <inkml:brushProperty name="width" value="0.2" units="cm"/>
      <inkml:brushProperty name="height" value="0.4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54,'0'1,"1"0,-1-1,0 1,0-1,1 1,-1 0,1-1,-1 1,0-1,1 1,-1-1,1 0,-1 1,1-1,-1 1,1-1,0 0,-1 1,1-1,-1 0,1 0,0 0,-1 1,1-1,0 0,-1 0,1 0,0 0,-1 0,2 0,0 0,45 6,0-2,1-1,70-7,2 1,470-15,-483 6,-62 5,50 0,70-7,-44 2,-619 15,247-6,-85 20,115 10,192-22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4/23/26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4/23/26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4/23/26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4/23/26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4/23/26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4/23/26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4/23/26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16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customXml" Target="../ink/ink2.xml"/><Relationship Id="rId3" Type="http://schemas.openxmlformats.org/officeDocument/2006/relationships/image" Target="../media/image18.png"/><Relationship Id="rId7" Type="http://schemas.openxmlformats.org/officeDocument/2006/relationships/image" Target="../media/image21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1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Relationship Id="rId9" Type="http://schemas.openxmlformats.org/officeDocument/2006/relationships/image" Target="../media/image2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1.sv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1.sv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1.sv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1.sv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34.png"/><Relationship Id="rId2" Type="http://schemas.openxmlformats.org/officeDocument/2006/relationships/image" Target="../media/image21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39.png"/><Relationship Id="rId2" Type="http://schemas.openxmlformats.org/officeDocument/2006/relationships/image" Target="../media/image21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43.png"/><Relationship Id="rId2" Type="http://schemas.openxmlformats.org/officeDocument/2006/relationships/image" Target="../media/image21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15.png"/><Relationship Id="rId7" Type="http://schemas.openxmlformats.org/officeDocument/2006/relationships/image" Target="../media/image47.png"/><Relationship Id="rId2" Type="http://schemas.openxmlformats.org/officeDocument/2006/relationships/image" Target="../media/image21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gi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16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3" Type="http://schemas.openxmlformats.org/officeDocument/2006/relationships/hyperlink" Target="mailto:Hannah.Marley@earthsciences.nz" TargetMode="External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2" Type="http://schemas.openxmlformats.org/officeDocument/2006/relationships/hyperlink" Target="mailto:Nicolas.Fauchereau@earthsciences.nz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49.svg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grpSp>
        <p:nvGrpSpPr>
          <p:cNvPr id="3" name="Group 3"/>
          <p:cNvGrpSpPr/>
          <p:nvPr/>
        </p:nvGrpSpPr>
        <p:grpSpPr>
          <a:xfrm>
            <a:off x="-192674" y="-380056"/>
            <a:ext cx="18673348" cy="5523556"/>
            <a:chOff x="0" y="0"/>
            <a:chExt cx="4918083" cy="1454764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918084" cy="1454764"/>
            </a:xfrm>
            <a:custGeom>
              <a:avLst/>
              <a:gdLst/>
              <a:ahLst/>
              <a:cxnLst/>
              <a:rect l="l" t="t" r="r" b="b"/>
              <a:pathLst>
                <a:path w="4918084" h="1454764">
                  <a:moveTo>
                    <a:pt x="0" y="0"/>
                  </a:moveTo>
                  <a:lnTo>
                    <a:pt x="4918084" y="0"/>
                  </a:lnTo>
                  <a:lnTo>
                    <a:pt x="4918084" y="1454764"/>
                  </a:lnTo>
                  <a:lnTo>
                    <a:pt x="0" y="1454764"/>
                  </a:lnTo>
                  <a:close/>
                </a:path>
              </a:pathLst>
            </a:custGeom>
            <a:gradFill rotWithShape="1">
              <a:gsLst>
                <a:gs pos="0">
                  <a:srgbClr val="0B6E8E">
                    <a:alpha val="100000"/>
                  </a:srgbClr>
                </a:gs>
                <a:gs pos="100000">
                  <a:srgbClr val="1C487D">
                    <a:alpha val="0"/>
                  </a:srgbClr>
                </a:gs>
              </a:gsLst>
              <a:lin ang="5400000"/>
            </a:gradFill>
          </p:spPr>
          <p:txBody>
            <a:bodyPr/>
            <a:lstStyle/>
            <a:p>
              <a:endParaRPr lang="en-AU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57150"/>
              <a:ext cx="4918083" cy="151191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60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0" y="3037622"/>
            <a:ext cx="18288000" cy="6220678"/>
          </a:xfrm>
          <a:custGeom>
            <a:avLst/>
            <a:gdLst/>
            <a:ahLst/>
            <a:cxnLst/>
            <a:rect l="l" t="t" r="r" b="b"/>
            <a:pathLst>
              <a:path w="18288000" h="6220678">
                <a:moveTo>
                  <a:pt x="0" y="0"/>
                </a:moveTo>
                <a:lnTo>
                  <a:pt x="18288000" y="0"/>
                </a:lnTo>
                <a:lnTo>
                  <a:pt x="18288000" y="6220678"/>
                </a:lnTo>
                <a:lnTo>
                  <a:pt x="0" y="6220678"/>
                </a:lnTo>
                <a:lnTo>
                  <a:pt x="0" y="0"/>
                </a:lnTo>
                <a:close/>
              </a:path>
            </a:pathLst>
          </a:cu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grpSp>
        <p:nvGrpSpPr>
          <p:cNvPr id="7" name="Group 7"/>
          <p:cNvGrpSpPr/>
          <p:nvPr/>
        </p:nvGrpSpPr>
        <p:grpSpPr>
          <a:xfrm>
            <a:off x="0" y="9155968"/>
            <a:ext cx="18288000" cy="1131032"/>
            <a:chOff x="0" y="0"/>
            <a:chExt cx="24384000" cy="1508042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4384000" cy="1508042"/>
            </a:xfrm>
            <a:custGeom>
              <a:avLst/>
              <a:gdLst/>
              <a:ahLst/>
              <a:cxnLst/>
              <a:rect l="l" t="t" r="r" b="b"/>
              <a:pathLst>
                <a:path w="24384000" h="1508042">
                  <a:moveTo>
                    <a:pt x="0" y="0"/>
                  </a:moveTo>
                  <a:lnTo>
                    <a:pt x="24384000" y="0"/>
                  </a:lnTo>
                  <a:lnTo>
                    <a:pt x="24384000" y="1508042"/>
                  </a:lnTo>
                  <a:lnTo>
                    <a:pt x="0" y="150804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AU"/>
            </a:p>
          </p:txBody>
        </p:sp>
        <p:sp>
          <p:nvSpPr>
            <p:cNvPr id="9" name="Freeform 9"/>
            <p:cNvSpPr/>
            <p:nvPr/>
          </p:nvSpPr>
          <p:spPr>
            <a:xfrm>
              <a:off x="488982" y="213257"/>
              <a:ext cx="4647383" cy="1224107"/>
            </a:xfrm>
            <a:custGeom>
              <a:avLst/>
              <a:gdLst/>
              <a:ahLst/>
              <a:cxnLst/>
              <a:rect l="l" t="t" r="r" b="b"/>
              <a:pathLst>
                <a:path w="4647383" h="1224107">
                  <a:moveTo>
                    <a:pt x="0" y="0"/>
                  </a:moveTo>
                  <a:lnTo>
                    <a:pt x="4647382" y="0"/>
                  </a:lnTo>
                  <a:lnTo>
                    <a:pt x="4647382" y="1224107"/>
                  </a:lnTo>
                  <a:lnTo>
                    <a:pt x="0" y="12241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AU"/>
            </a:p>
          </p:txBody>
        </p:sp>
        <p:sp>
          <p:nvSpPr>
            <p:cNvPr id="10" name="Freeform 10"/>
            <p:cNvSpPr/>
            <p:nvPr/>
          </p:nvSpPr>
          <p:spPr>
            <a:xfrm>
              <a:off x="9683319" y="399936"/>
              <a:ext cx="2609535" cy="944584"/>
            </a:xfrm>
            <a:custGeom>
              <a:avLst/>
              <a:gdLst/>
              <a:ahLst/>
              <a:cxnLst/>
              <a:rect l="l" t="t" r="r" b="b"/>
              <a:pathLst>
                <a:path w="2609535" h="944584">
                  <a:moveTo>
                    <a:pt x="0" y="0"/>
                  </a:moveTo>
                  <a:lnTo>
                    <a:pt x="2609535" y="0"/>
                  </a:lnTo>
                  <a:lnTo>
                    <a:pt x="2609535" y="944585"/>
                  </a:lnTo>
                  <a:lnTo>
                    <a:pt x="0" y="94458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AU"/>
            </a:p>
          </p:txBody>
        </p:sp>
        <p:sp>
          <p:nvSpPr>
            <p:cNvPr id="11" name="Freeform 11"/>
            <p:cNvSpPr/>
            <p:nvPr/>
          </p:nvSpPr>
          <p:spPr>
            <a:xfrm>
              <a:off x="5015339" y="344897"/>
              <a:ext cx="4553680" cy="960826"/>
            </a:xfrm>
            <a:custGeom>
              <a:avLst/>
              <a:gdLst/>
              <a:ahLst/>
              <a:cxnLst/>
              <a:rect l="l" t="t" r="r" b="b"/>
              <a:pathLst>
                <a:path w="4553680" h="960826">
                  <a:moveTo>
                    <a:pt x="0" y="0"/>
                  </a:moveTo>
                  <a:lnTo>
                    <a:pt x="4553680" y="0"/>
                  </a:lnTo>
                  <a:lnTo>
                    <a:pt x="4553680" y="960827"/>
                  </a:lnTo>
                  <a:lnTo>
                    <a:pt x="0" y="96082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AU"/>
            </a:p>
          </p:txBody>
        </p:sp>
        <p:sp>
          <p:nvSpPr>
            <p:cNvPr id="12" name="Freeform 12"/>
            <p:cNvSpPr/>
            <p:nvPr/>
          </p:nvSpPr>
          <p:spPr>
            <a:xfrm>
              <a:off x="12411234" y="459748"/>
              <a:ext cx="2036445" cy="824962"/>
            </a:xfrm>
            <a:custGeom>
              <a:avLst/>
              <a:gdLst/>
              <a:ahLst/>
              <a:cxnLst/>
              <a:rect l="l" t="t" r="r" b="b"/>
              <a:pathLst>
                <a:path w="2036445" h="824962">
                  <a:moveTo>
                    <a:pt x="0" y="0"/>
                  </a:moveTo>
                  <a:lnTo>
                    <a:pt x="2036445" y="0"/>
                  </a:lnTo>
                  <a:lnTo>
                    <a:pt x="2036445" y="824962"/>
                  </a:lnTo>
                  <a:lnTo>
                    <a:pt x="0" y="82496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AU"/>
            </a:p>
          </p:txBody>
        </p:sp>
        <p:sp>
          <p:nvSpPr>
            <p:cNvPr id="13" name="Freeform 13"/>
            <p:cNvSpPr/>
            <p:nvPr/>
          </p:nvSpPr>
          <p:spPr>
            <a:xfrm>
              <a:off x="14447679" y="177980"/>
              <a:ext cx="2908340" cy="1152763"/>
            </a:xfrm>
            <a:custGeom>
              <a:avLst/>
              <a:gdLst/>
              <a:ahLst/>
              <a:cxnLst/>
              <a:rect l="l" t="t" r="r" b="b"/>
              <a:pathLst>
                <a:path w="2908340" h="1152763">
                  <a:moveTo>
                    <a:pt x="0" y="0"/>
                  </a:moveTo>
                  <a:lnTo>
                    <a:pt x="2908340" y="0"/>
                  </a:lnTo>
                  <a:lnTo>
                    <a:pt x="2908340" y="1152763"/>
                  </a:lnTo>
                  <a:lnTo>
                    <a:pt x="0" y="115276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AU"/>
            </a:p>
          </p:txBody>
        </p:sp>
        <p:sp>
          <p:nvSpPr>
            <p:cNvPr id="14" name="Freeform 14"/>
            <p:cNvSpPr/>
            <p:nvPr/>
          </p:nvSpPr>
          <p:spPr>
            <a:xfrm>
              <a:off x="17356019" y="136442"/>
              <a:ext cx="1142873" cy="1194300"/>
            </a:xfrm>
            <a:custGeom>
              <a:avLst/>
              <a:gdLst/>
              <a:ahLst/>
              <a:cxnLst/>
              <a:rect l="l" t="t" r="r" b="b"/>
              <a:pathLst>
                <a:path w="1142873" h="1194300">
                  <a:moveTo>
                    <a:pt x="0" y="0"/>
                  </a:moveTo>
                  <a:lnTo>
                    <a:pt x="1142873" y="0"/>
                  </a:lnTo>
                  <a:lnTo>
                    <a:pt x="1142873" y="1194301"/>
                  </a:lnTo>
                  <a:lnTo>
                    <a:pt x="0" y="119430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AU"/>
            </a:p>
          </p:txBody>
        </p:sp>
        <p:sp>
          <p:nvSpPr>
            <p:cNvPr id="15" name="Freeform 15"/>
            <p:cNvSpPr/>
            <p:nvPr/>
          </p:nvSpPr>
          <p:spPr>
            <a:xfrm>
              <a:off x="21328138" y="182476"/>
              <a:ext cx="943266" cy="1009295"/>
            </a:xfrm>
            <a:custGeom>
              <a:avLst/>
              <a:gdLst/>
              <a:ahLst/>
              <a:cxnLst/>
              <a:rect l="l" t="t" r="r" b="b"/>
              <a:pathLst>
                <a:path w="943266" h="1009295">
                  <a:moveTo>
                    <a:pt x="0" y="0"/>
                  </a:moveTo>
                  <a:lnTo>
                    <a:pt x="943266" y="0"/>
                  </a:lnTo>
                  <a:lnTo>
                    <a:pt x="943266" y="1009294"/>
                  </a:lnTo>
                  <a:lnTo>
                    <a:pt x="0" y="10092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AU"/>
            </a:p>
          </p:txBody>
        </p:sp>
        <p:sp>
          <p:nvSpPr>
            <p:cNvPr id="16" name="Freeform 16"/>
            <p:cNvSpPr/>
            <p:nvPr/>
          </p:nvSpPr>
          <p:spPr>
            <a:xfrm>
              <a:off x="18498892" y="182476"/>
              <a:ext cx="2829246" cy="1102234"/>
            </a:xfrm>
            <a:custGeom>
              <a:avLst/>
              <a:gdLst/>
              <a:ahLst/>
              <a:cxnLst/>
              <a:rect l="l" t="t" r="r" b="b"/>
              <a:pathLst>
                <a:path w="2829246" h="1102234">
                  <a:moveTo>
                    <a:pt x="0" y="0"/>
                  </a:moveTo>
                  <a:lnTo>
                    <a:pt x="2829246" y="0"/>
                  </a:lnTo>
                  <a:lnTo>
                    <a:pt x="2829246" y="1102234"/>
                  </a:lnTo>
                  <a:lnTo>
                    <a:pt x="0" y="110223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AU"/>
            </a:p>
          </p:txBody>
        </p:sp>
        <p:sp>
          <p:nvSpPr>
            <p:cNvPr id="17" name="Freeform 17"/>
            <p:cNvSpPr/>
            <p:nvPr/>
          </p:nvSpPr>
          <p:spPr>
            <a:xfrm>
              <a:off x="22633469" y="271703"/>
              <a:ext cx="959571" cy="970494"/>
            </a:xfrm>
            <a:custGeom>
              <a:avLst/>
              <a:gdLst/>
              <a:ahLst/>
              <a:cxnLst/>
              <a:rect l="l" t="t" r="r" b="b"/>
              <a:pathLst>
                <a:path w="959571" h="970494">
                  <a:moveTo>
                    <a:pt x="0" y="0"/>
                  </a:moveTo>
                  <a:lnTo>
                    <a:pt x="959571" y="0"/>
                  </a:lnTo>
                  <a:lnTo>
                    <a:pt x="959571" y="970494"/>
                  </a:lnTo>
                  <a:lnTo>
                    <a:pt x="0" y="9704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AU"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2282758" y="31361"/>
            <a:ext cx="13722485" cy="3006261"/>
            <a:chOff x="0" y="0"/>
            <a:chExt cx="18296646" cy="4008348"/>
          </a:xfrm>
        </p:grpSpPr>
        <p:sp>
          <p:nvSpPr>
            <p:cNvPr id="19" name="TextBox 19"/>
            <p:cNvSpPr txBox="1"/>
            <p:nvPr/>
          </p:nvSpPr>
          <p:spPr>
            <a:xfrm>
              <a:off x="0" y="180975"/>
              <a:ext cx="18296646" cy="352511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6546"/>
                </a:lnSpc>
              </a:pPr>
              <a:r>
                <a:rPr lang="en-US" sz="7194" b="1">
                  <a:solidFill>
                    <a:srgbClr val="FFFFFF"/>
                  </a:solidFill>
                  <a:latin typeface="Bebas Neue Bold"/>
                  <a:ea typeface="Bebas Neue Bold"/>
                  <a:cs typeface="Bebas Neue Bold"/>
                  <a:sym typeface="Bebas Neue Bold"/>
                </a:rPr>
                <a:t>18    session of the </a:t>
              </a:r>
            </a:p>
            <a:p>
              <a:pPr algn="ctr">
                <a:lnSpc>
                  <a:spcPts val="6546"/>
                </a:lnSpc>
              </a:pPr>
              <a:r>
                <a:rPr lang="en-US" sz="7194" b="1">
                  <a:solidFill>
                    <a:srgbClr val="FFFFFF"/>
                  </a:solidFill>
                  <a:latin typeface="Bebas Neue Bold"/>
                  <a:ea typeface="Bebas Neue Bold"/>
                  <a:cs typeface="Bebas Neue Bold"/>
                  <a:sym typeface="Bebas Neue Bold"/>
                </a:rPr>
                <a:t>pacific islands climate outlook  Forum </a:t>
              </a:r>
            </a:p>
            <a:p>
              <a:pPr algn="ctr">
                <a:lnSpc>
                  <a:spcPts val="6546"/>
                </a:lnSpc>
              </a:pPr>
              <a:r>
                <a:rPr lang="en-US" sz="7194" b="1">
                  <a:solidFill>
                    <a:srgbClr val="FFFFFF"/>
                  </a:solidFill>
                  <a:latin typeface="Bebas Neue Bold"/>
                  <a:ea typeface="Bebas Neue Bold"/>
                  <a:cs typeface="Bebas Neue Bold"/>
                  <a:sym typeface="Bebas Neue Bold"/>
                </a:rPr>
                <a:t>PICOF -18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6327634" y="76200"/>
              <a:ext cx="602587" cy="56318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2905"/>
                </a:lnSpc>
              </a:pPr>
              <a:r>
                <a:rPr lang="en-US" sz="3192" b="1" spc="79">
                  <a:solidFill>
                    <a:srgbClr val="FFFFFF"/>
                  </a:solidFill>
                  <a:latin typeface="Barlow SemiCondensed Semi-Bold"/>
                  <a:ea typeface="Barlow SemiCondensed Semi-Bold"/>
                  <a:cs typeface="Barlow SemiCondensed Semi-Bold"/>
                  <a:sym typeface="Barlow SemiCondensed Semi-Bold"/>
                </a:rPr>
                <a:t>th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3455359" y="3460977"/>
              <a:ext cx="11385928" cy="54737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2880"/>
                </a:lnSpc>
              </a:pPr>
              <a:r>
                <a:rPr lang="en-US" sz="3000" spc="-138">
                  <a:solidFill>
                    <a:srgbClr val="FFFFFF"/>
                  </a:solidFill>
                  <a:latin typeface="Barlow SemiCondensed"/>
                  <a:ea typeface="Barlow SemiCondensed"/>
                  <a:cs typeface="Barlow SemiCondensed"/>
                  <a:sym typeface="Barlow SemiCondensed"/>
                </a:rPr>
                <a:t>23 - 24 April, 2026  | Nadi, Fiji</a:t>
              </a: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CBC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917265" y="-8450056"/>
            <a:ext cx="17520116" cy="17520116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38BD0"/>
            </a:solidFill>
          </p:spPr>
          <p:txBody>
            <a:bodyPr/>
            <a:lstStyle/>
            <a:p>
              <a:endParaRPr lang="en-AU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76200" y="76200"/>
              <a:ext cx="660400" cy="6604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2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8999421" y="0"/>
            <a:ext cx="9288579" cy="8955760"/>
            <a:chOff x="0" y="0"/>
            <a:chExt cx="6585982" cy="6350000"/>
          </a:xfrm>
        </p:grpSpPr>
        <p:sp>
          <p:nvSpPr>
            <p:cNvPr id="6" name="Freeform 6"/>
            <p:cNvSpPr/>
            <p:nvPr/>
          </p:nvSpPr>
          <p:spPr>
            <a:xfrm flipH="1">
              <a:off x="0" y="0"/>
              <a:ext cx="6585982" cy="6350000"/>
            </a:xfrm>
            <a:custGeom>
              <a:avLst/>
              <a:gdLst/>
              <a:ahLst/>
              <a:cxnLst/>
              <a:rect l="l" t="t" r="r" b="b"/>
              <a:pathLst>
                <a:path w="6585982" h="6350000">
                  <a:moveTo>
                    <a:pt x="6585982" y="0"/>
                  </a:moveTo>
                  <a:cubicBezTo>
                    <a:pt x="6585982" y="3506470"/>
                    <a:pt x="3636779" y="6350000"/>
                    <a:pt x="0" y="6350000"/>
                  </a:cubicBezTo>
                  <a:lnTo>
                    <a:pt x="0" y="0"/>
                  </a:lnTo>
                  <a:lnTo>
                    <a:pt x="6585982" y="0"/>
                  </a:lnTo>
                  <a:close/>
                </a:path>
              </a:pathLst>
            </a:custGeom>
            <a:blipFill>
              <a:blip r:embed="rId2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AU"/>
            </a:p>
          </p:txBody>
        </p:sp>
      </p:grpSp>
      <p:grpSp>
        <p:nvGrpSpPr>
          <p:cNvPr id="7" name="Group 7"/>
          <p:cNvGrpSpPr>
            <a:grpSpLocks noChangeAspect="1"/>
          </p:cNvGrpSpPr>
          <p:nvPr/>
        </p:nvGrpSpPr>
        <p:grpSpPr>
          <a:xfrm>
            <a:off x="8446077" y="2640449"/>
            <a:ext cx="4062386" cy="4062386"/>
            <a:chOff x="0" y="0"/>
            <a:chExt cx="6350000" cy="6350000"/>
          </a:xfrm>
        </p:grpSpPr>
        <p:sp>
          <p:nvSpPr>
            <p:cNvPr id="8" name="Freeform 8"/>
            <p:cNvSpPr/>
            <p:nvPr/>
          </p:nvSpPr>
          <p:spPr>
            <a:xfrm>
              <a:off x="-14231" y="-32"/>
              <a:ext cx="6378462" cy="6350064"/>
            </a:xfrm>
            <a:custGeom>
              <a:avLst/>
              <a:gdLst/>
              <a:ahLst/>
              <a:cxnLst/>
              <a:rect l="l" t="t" r="r" b="b"/>
              <a:pathLst>
                <a:path w="6378462" h="6350064">
                  <a:moveTo>
                    <a:pt x="3189231" y="32"/>
                  </a:moveTo>
                  <a:lnTo>
                    <a:pt x="3189231" y="32"/>
                  </a:lnTo>
                  <a:cubicBezTo>
                    <a:pt x="2051530" y="-5056"/>
                    <a:pt x="998068" y="598980"/>
                    <a:pt x="427743" y="1583419"/>
                  </a:cubicBezTo>
                  <a:cubicBezTo>
                    <a:pt x="-142581" y="2567857"/>
                    <a:pt x="-142581" y="3782207"/>
                    <a:pt x="427743" y="4766645"/>
                  </a:cubicBezTo>
                  <a:cubicBezTo>
                    <a:pt x="998068" y="5751084"/>
                    <a:pt x="2051530" y="6355120"/>
                    <a:pt x="3189231" y="6350032"/>
                  </a:cubicBezTo>
                  <a:cubicBezTo>
                    <a:pt x="4326932" y="6355120"/>
                    <a:pt x="5380395" y="5751084"/>
                    <a:pt x="5950719" y="4766645"/>
                  </a:cubicBezTo>
                  <a:cubicBezTo>
                    <a:pt x="6521043" y="3782207"/>
                    <a:pt x="6521043" y="2567857"/>
                    <a:pt x="5950719" y="1583419"/>
                  </a:cubicBezTo>
                  <a:cubicBezTo>
                    <a:pt x="5380395" y="598980"/>
                    <a:pt x="4326932" y="-5056"/>
                    <a:pt x="3189231" y="32"/>
                  </a:cubicBezTo>
                  <a:close/>
                </a:path>
              </a:pathLst>
            </a:custGeom>
            <a:solidFill>
              <a:srgbClr val="338BD0"/>
            </a:solidFill>
          </p:spPr>
          <p:txBody>
            <a:bodyPr/>
            <a:lstStyle/>
            <a:p>
              <a:endParaRPr lang="en-AU"/>
            </a:p>
          </p:txBody>
        </p:sp>
        <p:sp>
          <p:nvSpPr>
            <p:cNvPr id="9" name="Freeform 9"/>
            <p:cNvSpPr/>
            <p:nvPr/>
          </p:nvSpPr>
          <p:spPr>
            <a:xfrm>
              <a:off x="408023" y="420342"/>
              <a:ext cx="5533953" cy="5509315"/>
            </a:xfrm>
            <a:custGeom>
              <a:avLst/>
              <a:gdLst/>
              <a:ahLst/>
              <a:cxnLst/>
              <a:rect l="l" t="t" r="r" b="b"/>
              <a:pathLst>
                <a:path w="5533953" h="5509315">
                  <a:moveTo>
                    <a:pt x="2766977" y="28"/>
                  </a:moveTo>
                  <a:cubicBezTo>
                    <a:pt x="1779908" y="-4386"/>
                    <a:pt x="865924" y="519676"/>
                    <a:pt x="371110" y="1373774"/>
                  </a:cubicBezTo>
                  <a:cubicBezTo>
                    <a:pt x="-123703" y="2227873"/>
                    <a:pt x="-123703" y="3281443"/>
                    <a:pt x="371110" y="4135542"/>
                  </a:cubicBezTo>
                  <a:cubicBezTo>
                    <a:pt x="865924" y="4989640"/>
                    <a:pt x="1779908" y="5513702"/>
                    <a:pt x="2766977" y="5509288"/>
                  </a:cubicBezTo>
                  <a:cubicBezTo>
                    <a:pt x="3754046" y="5513702"/>
                    <a:pt x="4668030" y="4989640"/>
                    <a:pt x="5162844" y="4135542"/>
                  </a:cubicBezTo>
                  <a:cubicBezTo>
                    <a:pt x="5657657" y="3281443"/>
                    <a:pt x="5657657" y="2227873"/>
                    <a:pt x="5162844" y="1373775"/>
                  </a:cubicBezTo>
                  <a:cubicBezTo>
                    <a:pt x="4668030" y="519676"/>
                    <a:pt x="3754046" y="-4386"/>
                    <a:pt x="2766977" y="28"/>
                  </a:cubicBezTo>
                  <a:close/>
                </a:path>
              </a:pathLst>
            </a:custGeom>
            <a:blipFill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 l="223" r="223"/>
              </a:stretch>
            </a:blipFill>
          </p:spPr>
          <p:txBody>
            <a:bodyPr/>
            <a:lstStyle/>
            <a:p>
              <a:endParaRPr lang="en-AU"/>
            </a:p>
          </p:txBody>
        </p:sp>
      </p:grpSp>
      <p:sp>
        <p:nvSpPr>
          <p:cNvPr id="10" name="Freeform 10"/>
          <p:cNvSpPr/>
          <p:nvPr/>
        </p:nvSpPr>
        <p:spPr>
          <a:xfrm>
            <a:off x="15162640" y="9291484"/>
            <a:ext cx="2828611" cy="852553"/>
          </a:xfrm>
          <a:custGeom>
            <a:avLst/>
            <a:gdLst/>
            <a:ahLst/>
            <a:cxnLst/>
            <a:rect l="l" t="t" r="r" b="b"/>
            <a:pathLst>
              <a:path w="2828611" h="852553">
                <a:moveTo>
                  <a:pt x="0" y="0"/>
                </a:moveTo>
                <a:lnTo>
                  <a:pt x="2828611" y="0"/>
                </a:lnTo>
                <a:lnTo>
                  <a:pt x="2828611" y="852552"/>
                </a:lnTo>
                <a:lnTo>
                  <a:pt x="0" y="852552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12" name="TextBox 12"/>
          <p:cNvSpPr txBox="1"/>
          <p:nvPr/>
        </p:nvSpPr>
        <p:spPr>
          <a:xfrm>
            <a:off x="296749" y="8312096"/>
            <a:ext cx="9448570" cy="15888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2800" b="1">
                <a:solidFill>
                  <a:srgbClr val="072C4F"/>
                </a:solidFill>
                <a:latin typeface="Poppins Bold"/>
                <a:ea typeface="Poppins Bold"/>
                <a:cs typeface="Poppins Bold"/>
                <a:sym typeface="Poppins Bold"/>
              </a:rPr>
              <a:t>Dr Nicolas Fauchereau </a:t>
            </a:r>
          </a:p>
          <a:p>
            <a:pPr algn="l">
              <a:lnSpc>
                <a:spcPts val="4200"/>
              </a:lnSpc>
            </a:pPr>
            <a:r>
              <a:rPr lang="en-US" sz="2800" b="1">
                <a:solidFill>
                  <a:srgbClr val="072C4F"/>
                </a:solidFill>
                <a:latin typeface="Poppins Bold"/>
                <a:ea typeface="Poppins Bold"/>
                <a:cs typeface="Poppins Bold"/>
                <a:sym typeface="Poppins Bold"/>
              </a:rPr>
              <a:t>Hannah Marley </a:t>
            </a:r>
          </a:p>
          <a:p>
            <a:pPr algn="l">
              <a:lnSpc>
                <a:spcPts val="4200"/>
              </a:lnSpc>
            </a:pPr>
            <a:r>
              <a:rPr lang="en-US" sz="2400" b="1">
                <a:solidFill>
                  <a:srgbClr val="072C4F"/>
                </a:solidFill>
                <a:latin typeface="Poppins Bold"/>
                <a:ea typeface="Poppins Bold"/>
                <a:cs typeface="Poppins Bold"/>
                <a:sym typeface="Poppins Bold"/>
              </a:rPr>
              <a:t>Earth Sciences New Zealand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2811402-EF52-3A1A-161F-20CEEED3CCC4}"/>
              </a:ext>
            </a:extLst>
          </p:cNvPr>
          <p:cNvSpPr txBox="1"/>
          <p:nvPr/>
        </p:nvSpPr>
        <p:spPr>
          <a:xfrm>
            <a:off x="152400" y="6601174"/>
            <a:ext cx="13244512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NZ" sz="4800" b="1"/>
              <a:t>Overview of November to April state of the climate, plus evaluation of the last PICOF outlook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8F4546-C858-515D-D53A-7289149944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B1D414B1-B313-7116-B646-C4C86B9DF7AB}"/>
              </a:ext>
            </a:extLst>
          </p:cNvPr>
          <p:cNvGrpSpPr/>
          <p:nvPr/>
        </p:nvGrpSpPr>
        <p:grpSpPr>
          <a:xfrm>
            <a:off x="0" y="0"/>
            <a:ext cx="4825388" cy="10287000"/>
            <a:chOff x="0" y="0"/>
            <a:chExt cx="1270884" cy="2709333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34430BC5-FC97-A710-593A-5C5BA19602A1}"/>
                </a:ext>
              </a:extLst>
            </p:cNvPr>
            <p:cNvSpPr/>
            <p:nvPr/>
          </p:nvSpPr>
          <p:spPr>
            <a:xfrm>
              <a:off x="0" y="0"/>
              <a:ext cx="1270884" cy="2709333"/>
            </a:xfrm>
            <a:custGeom>
              <a:avLst/>
              <a:gdLst/>
              <a:ahLst/>
              <a:cxnLst/>
              <a:rect l="l" t="t" r="r" b="b"/>
              <a:pathLst>
                <a:path w="1270884" h="2709333">
                  <a:moveTo>
                    <a:pt x="0" y="0"/>
                  </a:moveTo>
                  <a:lnTo>
                    <a:pt x="1270884" y="0"/>
                  </a:lnTo>
                  <a:lnTo>
                    <a:pt x="1270884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CBCDD"/>
            </a:solidFill>
          </p:spPr>
          <p:txBody>
            <a:bodyPr/>
            <a:lstStyle/>
            <a:p>
              <a:endParaRPr lang="en-AU"/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83A55E7C-E37F-6F7E-298C-90A7007DA2B1}"/>
                </a:ext>
              </a:extLst>
            </p:cNvPr>
            <p:cNvSpPr txBox="1"/>
            <p:nvPr/>
          </p:nvSpPr>
          <p:spPr>
            <a:xfrm>
              <a:off x="0" y="-38100"/>
              <a:ext cx="1270884" cy="27474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>
            <a:extLst>
              <a:ext uri="{FF2B5EF4-FFF2-40B4-BE49-F238E27FC236}">
                <a16:creationId xmlns:a16="http://schemas.microsoft.com/office/drawing/2014/main" id="{A5C1C54A-21F0-3DAF-E938-70C968B824D3}"/>
              </a:ext>
            </a:extLst>
          </p:cNvPr>
          <p:cNvSpPr/>
          <p:nvPr/>
        </p:nvSpPr>
        <p:spPr>
          <a:xfrm flipV="1">
            <a:off x="3773287" y="1813961"/>
            <a:ext cx="13081734" cy="1362681"/>
          </a:xfrm>
          <a:custGeom>
            <a:avLst/>
            <a:gdLst/>
            <a:ahLst/>
            <a:cxnLst/>
            <a:rect l="l" t="t" r="r" b="b"/>
            <a:pathLst>
              <a:path w="13081734" h="1362681">
                <a:moveTo>
                  <a:pt x="0" y="1362681"/>
                </a:moveTo>
                <a:lnTo>
                  <a:pt x="13081734" y="1362681"/>
                </a:lnTo>
                <a:lnTo>
                  <a:pt x="13081734" y="0"/>
                </a:lnTo>
                <a:lnTo>
                  <a:pt x="0" y="0"/>
                </a:lnTo>
                <a:lnTo>
                  <a:pt x="0" y="1362681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FD3CD6D2-50A6-405C-6CE0-69FFED116404}"/>
              </a:ext>
            </a:extLst>
          </p:cNvPr>
          <p:cNvSpPr txBox="1"/>
          <p:nvPr/>
        </p:nvSpPr>
        <p:spPr>
          <a:xfrm>
            <a:off x="4954130" y="1028700"/>
            <a:ext cx="9560583" cy="10156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887"/>
              </a:lnSpc>
            </a:pPr>
            <a:r>
              <a:rPr lang="en-US" sz="6799" b="1">
                <a:solidFill>
                  <a:srgbClr val="072C4F"/>
                </a:solidFill>
                <a:latin typeface="Roboto Bold"/>
                <a:ea typeface="Roboto Bold"/>
                <a:cs typeface="Roboto Bold"/>
                <a:sym typeface="Roboto Bold"/>
              </a:rPr>
              <a:t>Presentation outline</a:t>
            </a:r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3D0EADF5-3A31-3F6C-4440-AF9ABB934E5C}"/>
              </a:ext>
            </a:extLst>
          </p:cNvPr>
          <p:cNvSpPr/>
          <p:nvPr/>
        </p:nvSpPr>
        <p:spPr>
          <a:xfrm rot="5400000" flipV="1">
            <a:off x="-1212421" y="551887"/>
            <a:ext cx="6589696" cy="5485922"/>
          </a:xfrm>
          <a:custGeom>
            <a:avLst/>
            <a:gdLst/>
            <a:ahLst/>
            <a:cxnLst/>
            <a:rect l="l" t="t" r="r" b="b"/>
            <a:pathLst>
              <a:path w="6589696" h="5485922">
                <a:moveTo>
                  <a:pt x="0" y="5485922"/>
                </a:moveTo>
                <a:lnTo>
                  <a:pt x="6589696" y="5485922"/>
                </a:lnTo>
                <a:lnTo>
                  <a:pt x="6589696" y="0"/>
                </a:lnTo>
                <a:lnTo>
                  <a:pt x="0" y="0"/>
                </a:lnTo>
                <a:lnTo>
                  <a:pt x="0" y="5485922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219BA5A9-2D0A-3292-F066-55190299C6FD}"/>
              </a:ext>
            </a:extLst>
          </p:cNvPr>
          <p:cNvSpPr/>
          <p:nvPr/>
        </p:nvSpPr>
        <p:spPr>
          <a:xfrm>
            <a:off x="998388" y="9258300"/>
            <a:ext cx="2828611" cy="852553"/>
          </a:xfrm>
          <a:custGeom>
            <a:avLst/>
            <a:gdLst/>
            <a:ahLst/>
            <a:cxnLst/>
            <a:rect l="l" t="t" r="r" b="b"/>
            <a:pathLst>
              <a:path w="2828611" h="852553">
                <a:moveTo>
                  <a:pt x="0" y="0"/>
                </a:moveTo>
                <a:lnTo>
                  <a:pt x="2828611" y="0"/>
                </a:lnTo>
                <a:lnTo>
                  <a:pt x="2828611" y="852553"/>
                </a:lnTo>
                <a:lnTo>
                  <a:pt x="0" y="852553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0882A79-701D-AA36-0AFE-D61E32F3B71B}"/>
              </a:ext>
            </a:extLst>
          </p:cNvPr>
          <p:cNvSpPr txBox="1"/>
          <p:nvPr/>
        </p:nvSpPr>
        <p:spPr>
          <a:xfrm>
            <a:off x="5181600" y="2853447"/>
            <a:ext cx="13373229" cy="68018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NZ" sz="2800"/>
              <a:t>Review of PICOF – 17 Outlook</a:t>
            </a:r>
          </a:p>
          <a:p>
            <a:endParaRPr lang="en-NZ" sz="280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NZ" sz="2800"/>
              <a:t>ENSO outlooks vs observations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NZ" sz="280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NZ" sz="2800"/>
              <a:t>Large scale circulation (trade winds, Walker circulation)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NZ" sz="280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NZ" sz="2800"/>
              <a:t>Cloudiness / Convection</a:t>
            </a:r>
          </a:p>
          <a:p>
            <a:endParaRPr lang="en-NZ" sz="280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NZ" sz="2800"/>
              <a:t>Rainfall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NZ" sz="2400"/>
              <a:t>Rainfall observations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NZ" sz="2400"/>
              <a:t>Rainfall outlooks vs observations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NZ" sz="2400"/>
              <a:t>Rainfall observations vs typical La Nina conditions</a:t>
            </a:r>
          </a:p>
          <a:p>
            <a:pPr lvl="1"/>
            <a:endParaRPr lang="en-NZ" sz="280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NZ" sz="2800"/>
              <a:t>Temperature outlooks vs observations </a:t>
            </a:r>
          </a:p>
          <a:p>
            <a:endParaRPr lang="en-NZ" sz="280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NZ" sz="2800"/>
              <a:t>Key Points /takeaways</a:t>
            </a:r>
          </a:p>
        </p:txBody>
      </p:sp>
    </p:spTree>
    <p:extLst>
      <p:ext uri="{BB962C8B-B14F-4D97-AF65-F5344CB8AC3E}">
        <p14:creationId xmlns:p14="http://schemas.microsoft.com/office/powerpoint/2010/main" val="4666749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C7DFB5-CFCF-DD64-EC67-6E463FCD97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 14">
            <a:extLst>
              <a:ext uri="{FF2B5EF4-FFF2-40B4-BE49-F238E27FC236}">
                <a16:creationId xmlns:a16="http://schemas.microsoft.com/office/drawing/2014/main" id="{F4B1FA5E-AF72-3931-EEA3-B41E09268418}"/>
              </a:ext>
            </a:extLst>
          </p:cNvPr>
          <p:cNvSpPr/>
          <p:nvPr/>
        </p:nvSpPr>
        <p:spPr>
          <a:xfrm>
            <a:off x="241165" y="9258300"/>
            <a:ext cx="2828611" cy="852553"/>
          </a:xfrm>
          <a:custGeom>
            <a:avLst/>
            <a:gdLst/>
            <a:ahLst/>
            <a:cxnLst/>
            <a:rect l="l" t="t" r="r" b="b"/>
            <a:pathLst>
              <a:path w="2828611" h="852553">
                <a:moveTo>
                  <a:pt x="0" y="0"/>
                </a:moveTo>
                <a:lnTo>
                  <a:pt x="2828611" y="0"/>
                </a:lnTo>
                <a:lnTo>
                  <a:pt x="2828611" y="852553"/>
                </a:lnTo>
                <a:lnTo>
                  <a:pt x="0" y="852553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66B9E61-8EB5-1E4A-F1C1-1B4669535DCB}"/>
              </a:ext>
            </a:extLst>
          </p:cNvPr>
          <p:cNvSpPr txBox="1"/>
          <p:nvPr/>
        </p:nvSpPr>
        <p:spPr>
          <a:xfrm>
            <a:off x="717108" y="203858"/>
            <a:ext cx="9144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NZ" sz="4400" b="1">
                <a:solidFill>
                  <a:schemeClr val="tx2">
                    <a:lumMod val="50000"/>
                  </a:schemeClr>
                </a:solidFill>
              </a:rPr>
              <a:t>Review of PICOF-17 outlook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271BCFA-6FD4-5A2A-B2DD-EF1151334C48}"/>
              </a:ext>
            </a:extLst>
          </p:cNvPr>
          <p:cNvSpPr txBox="1"/>
          <p:nvPr/>
        </p:nvSpPr>
        <p:spPr>
          <a:xfrm>
            <a:off x="726633" y="1063261"/>
            <a:ext cx="9065067" cy="58477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NZ" sz="3200" b="1">
                <a:solidFill>
                  <a:schemeClr val="tx2"/>
                </a:solidFill>
              </a:rPr>
              <a:t>ENSO (El Nino Southern Oscillation) Outlook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721F5D4-8896-4506-B1B6-84EFF6F49BC0}"/>
              </a:ext>
            </a:extLst>
          </p:cNvPr>
          <p:cNvSpPr txBox="1"/>
          <p:nvPr/>
        </p:nvSpPr>
        <p:spPr>
          <a:xfrm>
            <a:off x="10363200" y="1055434"/>
            <a:ext cx="7391400" cy="58477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NZ" sz="3200" b="1">
                <a:solidFill>
                  <a:schemeClr val="tx2"/>
                </a:solidFill>
              </a:rPr>
              <a:t>Rainfall and Air Temperature</a:t>
            </a:r>
            <a:endParaRPr lang="en-NZ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4F54A15-C8FF-7C80-3E2A-0E7E204B7814}"/>
              </a:ext>
            </a:extLst>
          </p:cNvPr>
          <p:cNvSpPr txBox="1"/>
          <p:nvPr/>
        </p:nvSpPr>
        <p:spPr>
          <a:xfrm>
            <a:off x="762000" y="2069548"/>
            <a:ext cx="91440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NZ" sz="2400">
                <a:solidFill>
                  <a:srgbClr val="00B050"/>
                </a:solidFill>
              </a:rPr>
              <a:t>La Niña conditions very likely to become established over the next three month period (November 2025 – January 2026)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0F1D41D-767B-A7AB-7D37-FE0946A1D39C}"/>
              </a:ext>
            </a:extLst>
          </p:cNvPr>
          <p:cNvSpPr txBox="1"/>
          <p:nvPr/>
        </p:nvSpPr>
        <p:spPr>
          <a:xfrm>
            <a:off x="762000" y="3158795"/>
            <a:ext cx="92964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NZ" sz="2400">
                <a:solidFill>
                  <a:srgbClr val="00B050"/>
                </a:solidFill>
              </a:rPr>
              <a:t>Consensus is that this event will be short-lived, with a return to Neutral conditions likely in the first quarter of 2026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EA9235C-E52F-55D2-7A4C-9870F8E1AD0E}"/>
              </a:ext>
            </a:extLst>
          </p:cNvPr>
          <p:cNvSpPr txBox="1"/>
          <p:nvPr/>
        </p:nvSpPr>
        <p:spPr>
          <a:xfrm>
            <a:off x="10363200" y="1836274"/>
            <a:ext cx="7467600" cy="78483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NZ" dirty="0"/>
              <a:t>Normal air temperatures are forecast in the central equatorial Pacific, aligning with the seasonal breakdown of a La Niña-like pattern.</a:t>
            </a:r>
          </a:p>
          <a:p>
            <a:endParaRPr lang="en-NZ" dirty="0"/>
          </a:p>
          <a:p>
            <a:r>
              <a:rPr lang="en-NZ" dirty="0"/>
              <a:t>The rainfall outlook over November 2025 to January 2026 </a:t>
            </a:r>
            <a:r>
              <a:rPr lang="en-NZ" dirty="0">
                <a:solidFill>
                  <a:srgbClr val="00B050"/>
                </a:solidFill>
              </a:rPr>
              <a:t>favours below normal rainfall between Nauru and the Phoenix Islands (Kiribati), extending southwards between Tuvalu and northern French Polynesia, </a:t>
            </a:r>
            <a:r>
              <a:rPr lang="en-NZ" dirty="0"/>
              <a:t>and </a:t>
            </a:r>
            <a:r>
              <a:rPr lang="en-NZ" dirty="0">
                <a:solidFill>
                  <a:srgbClr val="FF0000"/>
                </a:solidFill>
              </a:rPr>
              <a:t>a small region over the central Federated States of Micronesia </a:t>
            </a:r>
            <a:r>
              <a:rPr lang="en-NZ" dirty="0"/>
              <a:t>and the </a:t>
            </a:r>
            <a:r>
              <a:rPr lang="en-NZ" dirty="0">
                <a:solidFill>
                  <a:srgbClr val="00B050"/>
                </a:solidFill>
              </a:rPr>
              <a:t>Republic of the Marshall Islands.</a:t>
            </a:r>
            <a:r>
              <a:rPr lang="en-NZ" dirty="0"/>
              <a:t> </a:t>
            </a:r>
            <a:r>
              <a:rPr lang="en-NZ" dirty="0">
                <a:solidFill>
                  <a:srgbClr val="00B050"/>
                </a:solidFill>
              </a:rPr>
              <a:t>Above normal rainfall is forecast over Palau, Papua New Guinea and then in a band south-eastwards to southern French Polynesia</a:t>
            </a:r>
            <a:r>
              <a:rPr lang="en-NZ" dirty="0"/>
              <a:t>. Confidence in this outlook highest along the equator and in the far western Pacific, although there is acceptable skill for most of the off-equatorial Pacific region.</a:t>
            </a:r>
          </a:p>
          <a:p>
            <a:endParaRPr lang="en-NZ" dirty="0"/>
          </a:p>
          <a:p>
            <a:endParaRPr lang="en-NZ" dirty="0"/>
          </a:p>
          <a:p>
            <a:r>
              <a:rPr lang="en-NZ" dirty="0">
                <a:solidFill>
                  <a:srgbClr val="00B050"/>
                </a:solidFill>
              </a:rPr>
              <a:t>The </a:t>
            </a:r>
            <a:r>
              <a:rPr lang="en-NZ" u="sng" dirty="0">
                <a:solidFill>
                  <a:srgbClr val="00B050"/>
                </a:solidFill>
              </a:rPr>
              <a:t>La Niña-like rainfall outlook pattern c</a:t>
            </a:r>
            <a:r>
              <a:rPr lang="en-NZ" dirty="0">
                <a:solidFill>
                  <a:srgbClr val="00B050"/>
                </a:solidFill>
              </a:rPr>
              <a:t>ontinues over February to April 2026</a:t>
            </a:r>
            <a:r>
              <a:rPr lang="en-NZ" dirty="0"/>
              <a:t>, albeit with reduced confidence due to the longer lead time of the forecast period. </a:t>
            </a:r>
            <a:r>
              <a:rPr lang="en-NZ" dirty="0">
                <a:solidFill>
                  <a:srgbClr val="00B050"/>
                </a:solidFill>
              </a:rPr>
              <a:t>Below normal rainfall is forecast to persist over Nauru eastwards to northern French Polynesia</a:t>
            </a:r>
            <a:r>
              <a:rPr lang="en-NZ" dirty="0"/>
              <a:t>, </a:t>
            </a:r>
            <a:r>
              <a:rPr lang="en-NZ" dirty="0">
                <a:solidFill>
                  <a:srgbClr val="00B050"/>
                </a:solidFill>
              </a:rPr>
              <a:t>with above normal rainfall forecast over Palau and eastwards to the Republic of the Marshall Islands</a:t>
            </a:r>
            <a:r>
              <a:rPr lang="en-NZ" dirty="0"/>
              <a:t>, as well as in a </a:t>
            </a:r>
            <a:r>
              <a:rPr lang="en-NZ" dirty="0">
                <a:solidFill>
                  <a:srgbClr val="00B050"/>
                </a:solidFill>
              </a:rPr>
              <a:t>broad band from Papua New Guinea </a:t>
            </a:r>
            <a:r>
              <a:rPr lang="en-NZ" dirty="0">
                <a:solidFill>
                  <a:srgbClr val="FF0000"/>
                </a:solidFill>
              </a:rPr>
              <a:t>south-eastwards to the southern Cook Islands</a:t>
            </a:r>
          </a:p>
          <a:p>
            <a:endParaRPr lang="en-NZ" dirty="0"/>
          </a:p>
          <a:p>
            <a:r>
              <a:rPr lang="en-NZ" dirty="0">
                <a:solidFill>
                  <a:srgbClr val="00B050"/>
                </a:solidFill>
              </a:rPr>
              <a:t>Above normal air temperatures are favoured across the Pacific for November 2025 to January 2026 </a:t>
            </a:r>
            <a:r>
              <a:rPr lang="en-NZ" dirty="0"/>
              <a:t>for all countries excluding a small band along the equator from Nauru eastwards to the Phoenix Islands (Kiribati) where </a:t>
            </a:r>
            <a:r>
              <a:rPr lang="en-NZ" dirty="0">
                <a:solidFill>
                  <a:srgbClr val="FF0000"/>
                </a:solidFill>
              </a:rPr>
              <a:t>near normal air temperatures are predicted</a:t>
            </a:r>
            <a:r>
              <a:rPr lang="en-NZ" dirty="0"/>
              <a:t>, and </a:t>
            </a:r>
            <a:r>
              <a:rPr lang="en-NZ" dirty="0">
                <a:solidFill>
                  <a:srgbClr val="00B050"/>
                </a:solidFill>
              </a:rPr>
              <a:t>for the Line Islands (Kiribati) south-eastwards over the northern Cook Islands and northern French Polynesia where below normal air temperatures are favoured. 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A278300-8916-1C02-694A-FC86E50A1436}"/>
              </a:ext>
            </a:extLst>
          </p:cNvPr>
          <p:cNvSpPr txBox="1"/>
          <p:nvPr/>
        </p:nvSpPr>
        <p:spPr>
          <a:xfrm>
            <a:off x="745683" y="7962900"/>
            <a:ext cx="8027134" cy="830997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none" rtlCol="0">
            <a:spAutoFit/>
          </a:bodyPr>
          <a:lstStyle/>
          <a:p>
            <a:r>
              <a:rPr lang="en-NZ" sz="2400" b="1">
                <a:solidFill>
                  <a:srgbClr val="00B050"/>
                </a:solidFill>
              </a:rPr>
              <a:t>Green</a:t>
            </a:r>
            <a:r>
              <a:rPr lang="en-NZ" sz="2400"/>
              <a:t>: 	statement broadly consistent with observations </a:t>
            </a:r>
          </a:p>
          <a:p>
            <a:r>
              <a:rPr lang="en-NZ" sz="2400" b="1">
                <a:solidFill>
                  <a:srgbClr val="FF0000"/>
                </a:solidFill>
              </a:rPr>
              <a:t>Red</a:t>
            </a:r>
            <a:r>
              <a:rPr lang="en-NZ" sz="2400"/>
              <a:t>: 		statement less consistent with observations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973BF8B6-1F15-920E-D3AC-BF2D7EFB0867}"/>
              </a:ext>
            </a:extLst>
          </p:cNvPr>
          <p:cNvCxnSpPr/>
          <p:nvPr/>
        </p:nvCxnSpPr>
        <p:spPr>
          <a:xfrm>
            <a:off x="10029825" y="1257300"/>
            <a:ext cx="0" cy="838200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840523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9452AE-C704-E581-990C-8A6773D56C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 14">
            <a:extLst>
              <a:ext uri="{FF2B5EF4-FFF2-40B4-BE49-F238E27FC236}">
                <a16:creationId xmlns:a16="http://schemas.microsoft.com/office/drawing/2014/main" id="{0286DBF3-D785-572C-F463-F5F292E4C2AB}"/>
              </a:ext>
            </a:extLst>
          </p:cNvPr>
          <p:cNvSpPr/>
          <p:nvPr/>
        </p:nvSpPr>
        <p:spPr>
          <a:xfrm>
            <a:off x="241165" y="9258300"/>
            <a:ext cx="2828611" cy="852553"/>
          </a:xfrm>
          <a:custGeom>
            <a:avLst/>
            <a:gdLst/>
            <a:ahLst/>
            <a:cxnLst/>
            <a:rect l="l" t="t" r="r" b="b"/>
            <a:pathLst>
              <a:path w="2828611" h="852553">
                <a:moveTo>
                  <a:pt x="0" y="0"/>
                </a:moveTo>
                <a:lnTo>
                  <a:pt x="2828611" y="0"/>
                </a:lnTo>
                <a:lnTo>
                  <a:pt x="2828611" y="852553"/>
                </a:lnTo>
                <a:lnTo>
                  <a:pt x="0" y="852553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4B27C86-CC95-218B-4984-ED30A5C7817D}"/>
              </a:ext>
            </a:extLst>
          </p:cNvPr>
          <p:cNvSpPr txBox="1"/>
          <p:nvPr/>
        </p:nvSpPr>
        <p:spPr>
          <a:xfrm>
            <a:off x="717108" y="203858"/>
            <a:ext cx="9144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NZ" sz="3600">
                <a:solidFill>
                  <a:schemeClr val="tx2">
                    <a:lumMod val="50000"/>
                  </a:schemeClr>
                </a:solidFill>
              </a:rPr>
              <a:t>ENSO outlook vs observations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77CBFD6-FCEB-84B6-025A-D6F1E112FD39}"/>
              </a:ext>
            </a:extLst>
          </p:cNvPr>
          <p:cNvSpPr txBox="1"/>
          <p:nvPr/>
        </p:nvSpPr>
        <p:spPr>
          <a:xfrm>
            <a:off x="717108" y="935929"/>
            <a:ext cx="1627549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NZ" sz="2400" i="1">
                <a:solidFill>
                  <a:srgbClr val="00B050"/>
                </a:solidFill>
              </a:rPr>
              <a:t>La Niña conditions very likely to become established over the next three month period (November 2025 – January 2026)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5025591-03D6-2EAB-5B95-A3F65451DB27}"/>
              </a:ext>
            </a:extLst>
          </p:cNvPr>
          <p:cNvSpPr txBox="1"/>
          <p:nvPr/>
        </p:nvSpPr>
        <p:spPr>
          <a:xfrm>
            <a:off x="736158" y="1587133"/>
            <a:ext cx="1610404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NZ" sz="2400" i="1">
                <a:solidFill>
                  <a:srgbClr val="00B050"/>
                </a:solidFill>
              </a:rPr>
              <a:t>Consensus is that this event will be short-lived, with a return to Neutral conditions likely in the first quarter of 2026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5281FCE-56F5-FCEA-6922-A18EB0845F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2228812"/>
            <a:ext cx="16764000" cy="3520782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A1A1D4C2-F03E-B2E9-CB3A-7E98A65843F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268200" y="5929608"/>
            <a:ext cx="4863106" cy="3180351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C3F18777-E115-4CE1-F74F-AF0F4762DFEC}"/>
              </a:ext>
            </a:extLst>
          </p:cNvPr>
          <p:cNvSpPr txBox="1"/>
          <p:nvPr/>
        </p:nvSpPr>
        <p:spPr>
          <a:xfrm>
            <a:off x="748307" y="5842037"/>
            <a:ext cx="11125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/>
              <a:t>Evolution of the RONI (Relative Oceanic Nino Index) and SOI </a:t>
            </a:r>
            <a:r>
              <a:rPr lang="en-NZ" b="1"/>
              <a:t>consistent with weak La Nina </a:t>
            </a:r>
            <a:r>
              <a:rPr lang="en-NZ"/>
              <a:t>conditions between about October 2025 and March 2026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0DACB7F8-6285-734A-78C7-1E8C3B06C3F9}"/>
              </a:ext>
            </a:extLst>
          </p:cNvPr>
          <p:cNvGrpSpPr/>
          <p:nvPr/>
        </p:nvGrpSpPr>
        <p:grpSpPr>
          <a:xfrm>
            <a:off x="3834475" y="6580812"/>
            <a:ext cx="7377919" cy="3180351"/>
            <a:chOff x="4038600" y="6454074"/>
            <a:chExt cx="7377919" cy="3180351"/>
          </a:xfrm>
        </p:grpSpPr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6BF96F45-041E-AECB-2AFD-5DBCA6F7B1A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t="2082"/>
            <a:stretch>
              <a:fillRect/>
            </a:stretch>
          </p:blipFill>
          <p:spPr>
            <a:xfrm>
              <a:off x="4038600" y="6454074"/>
              <a:ext cx="7377919" cy="3180351"/>
            </a:xfrm>
            <a:prstGeom prst="rect">
              <a:avLst/>
            </a:prstGeom>
          </p:spPr>
        </p:pic>
        <mc:AlternateContent xmlns:mc="http://schemas.openxmlformats.org/markup-compatibility/2006" xmlns:p14="http://schemas.microsoft.com/office/powerpoint/2010/main">
          <mc:Choice Requires="p14">
            <p:contentPart p14:bwMode="auto" r:id="rId6">
              <p14:nvContentPartPr>
                <p14:cNvPr id="19" name="Ink 18">
                  <a:extLst>
                    <a:ext uri="{FF2B5EF4-FFF2-40B4-BE49-F238E27FC236}">
                      <a16:creationId xmlns:a16="http://schemas.microsoft.com/office/drawing/2014/main" id="{E7B540B5-CC6D-06EF-B347-E9C65E71778A}"/>
                    </a:ext>
                  </a:extLst>
                </p14:cNvPr>
                <p14:cNvContentPartPr/>
                <p14:nvPr/>
              </p14:nvContentPartPr>
              <p14:xfrm>
                <a:off x="8424720" y="9476775"/>
                <a:ext cx="490320" cy="49320"/>
              </p14:xfrm>
            </p:contentPart>
          </mc:Choice>
          <mc:Fallback xmlns="">
            <p:pic>
              <p:nvPicPr>
                <p:cNvPr id="19" name="Ink 18">
                  <a:extLst>
                    <a:ext uri="{FF2B5EF4-FFF2-40B4-BE49-F238E27FC236}">
                      <a16:creationId xmlns:a16="http://schemas.microsoft.com/office/drawing/2014/main" id="{E7B540B5-CC6D-06EF-B347-E9C65E71778A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8388746" y="9404775"/>
                  <a:ext cx="561907" cy="192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">
              <p14:nvContentPartPr>
                <p14:cNvPr id="20" name="Ink 19">
                  <a:extLst>
                    <a:ext uri="{FF2B5EF4-FFF2-40B4-BE49-F238E27FC236}">
                      <a16:creationId xmlns:a16="http://schemas.microsoft.com/office/drawing/2014/main" id="{9EA9BC80-C42D-CF86-FDBF-7AA7607138FA}"/>
                    </a:ext>
                  </a:extLst>
                </p14:cNvPr>
                <p14:cNvContentPartPr/>
                <p14:nvPr/>
              </p14:nvContentPartPr>
              <p14:xfrm>
                <a:off x="8410680" y="6733575"/>
                <a:ext cx="548280" cy="28080"/>
              </p14:xfrm>
            </p:contentPart>
          </mc:Choice>
          <mc:Fallback xmlns="">
            <p:pic>
              <p:nvPicPr>
                <p:cNvPr id="20" name="Ink 19">
                  <a:extLst>
                    <a:ext uri="{FF2B5EF4-FFF2-40B4-BE49-F238E27FC236}">
                      <a16:creationId xmlns:a16="http://schemas.microsoft.com/office/drawing/2014/main" id="{9EA9BC80-C42D-CF86-FDBF-7AA7607138FA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8374680" y="6661575"/>
                  <a:ext cx="619920" cy="17172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35438311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 flipV="1">
            <a:off x="-328918" y="-105156"/>
            <a:ext cx="3975926" cy="4114800"/>
          </a:xfrm>
          <a:custGeom>
            <a:avLst/>
            <a:gdLst/>
            <a:ahLst/>
            <a:cxnLst/>
            <a:rect l="l" t="t" r="r" b="b"/>
            <a:pathLst>
              <a:path w="3975926" h="4114800">
                <a:moveTo>
                  <a:pt x="3975926" y="4114800"/>
                </a:moveTo>
                <a:lnTo>
                  <a:pt x="0" y="4114800"/>
                </a:lnTo>
                <a:lnTo>
                  <a:pt x="0" y="0"/>
                </a:lnTo>
                <a:lnTo>
                  <a:pt x="3975926" y="0"/>
                </a:lnTo>
                <a:lnTo>
                  <a:pt x="3975926" y="4114800"/>
                </a:lnTo>
                <a:close/>
              </a:path>
            </a:pathLst>
          </a:custGeom>
          <a:blipFill>
            <a:blip>
              <a:alphaModFix amt="60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9" name="TextBox 9"/>
          <p:cNvSpPr txBox="1"/>
          <p:nvPr/>
        </p:nvSpPr>
        <p:spPr>
          <a:xfrm>
            <a:off x="1028700" y="496570"/>
            <a:ext cx="16230600" cy="5321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60"/>
              </a:lnSpc>
            </a:pPr>
            <a:r>
              <a:rPr lang="en-US" sz="3500" b="1">
                <a:solidFill>
                  <a:srgbClr val="072C4F"/>
                </a:solidFill>
                <a:latin typeface="Roboto Bold"/>
                <a:ea typeface="Roboto Bold"/>
                <a:cs typeface="Roboto Bold"/>
                <a:sym typeface="Roboto Bold"/>
              </a:rPr>
              <a:t>Zonal Wind / Walker circulation</a:t>
            </a:r>
          </a:p>
        </p:txBody>
      </p:sp>
      <p:sp>
        <p:nvSpPr>
          <p:cNvPr id="17" name="Freeform 17"/>
          <p:cNvSpPr/>
          <p:nvPr/>
        </p:nvSpPr>
        <p:spPr>
          <a:xfrm>
            <a:off x="244739" y="9258300"/>
            <a:ext cx="2828611" cy="852553"/>
          </a:xfrm>
          <a:custGeom>
            <a:avLst/>
            <a:gdLst/>
            <a:ahLst/>
            <a:cxnLst/>
            <a:rect l="l" t="t" r="r" b="b"/>
            <a:pathLst>
              <a:path w="2828611" h="852553">
                <a:moveTo>
                  <a:pt x="0" y="0"/>
                </a:moveTo>
                <a:lnTo>
                  <a:pt x="2828612" y="0"/>
                </a:lnTo>
                <a:lnTo>
                  <a:pt x="2828612" y="852553"/>
                </a:lnTo>
                <a:lnTo>
                  <a:pt x="0" y="852553"/>
                </a:lnTo>
                <a:lnTo>
                  <a:pt x="0" y="0"/>
                </a:lnTo>
                <a:close/>
              </a:path>
            </a:pathLst>
          </a:cu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37FB30BC-1EEB-F0DD-4219-CF5576F0F7C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4182" y="1493785"/>
            <a:ext cx="6062035" cy="6794054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2B8BD58-DA1F-E369-3A41-E3BE17E0202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48600" y="1409700"/>
            <a:ext cx="8256042" cy="6697715"/>
          </a:xfrm>
          <a:prstGeom prst="rect">
            <a:avLst/>
          </a:prstGeom>
        </p:spPr>
      </p:pic>
      <p:sp>
        <p:nvSpPr>
          <p:cNvPr id="8" name="TextBox 9">
            <a:extLst>
              <a:ext uri="{FF2B5EF4-FFF2-40B4-BE49-F238E27FC236}">
                <a16:creationId xmlns:a16="http://schemas.microsoft.com/office/drawing/2014/main" id="{9CBA94FD-5E0F-2390-51FB-128659B97A33}"/>
              </a:ext>
            </a:extLst>
          </p:cNvPr>
          <p:cNvSpPr txBox="1"/>
          <p:nvPr/>
        </p:nvSpPr>
        <p:spPr>
          <a:xfrm>
            <a:off x="10300221" y="1009021"/>
            <a:ext cx="3352800" cy="45845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060"/>
              </a:lnSpc>
            </a:pPr>
            <a:r>
              <a:rPr lang="en-US" sz="2000" b="1">
                <a:solidFill>
                  <a:srgbClr val="072C4F"/>
                </a:solidFill>
                <a:latin typeface="Roboto Bold"/>
                <a:ea typeface="Roboto Bold"/>
                <a:cs typeface="Roboto Bold"/>
                <a:sym typeface="Roboto Bold"/>
              </a:rPr>
              <a:t>Velocity Potential (ERA5)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8045A5B-6CFB-91F2-4644-48F2BDCA9CA3}"/>
              </a:ext>
            </a:extLst>
          </p:cNvPr>
          <p:cNvSpPr txBox="1"/>
          <p:nvPr/>
        </p:nvSpPr>
        <p:spPr>
          <a:xfrm>
            <a:off x="3810000" y="9267825"/>
            <a:ext cx="1399395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Z" sz="2000"/>
              <a:t>Enhanced trade winds west of the International Dateline, and VP anomalies consistent with a regionally enhanced Walker Circulation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6F8547-F909-5469-00A8-7EC1E7140B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DF16711C-FF63-DEDE-A91B-62689C9BB366}"/>
              </a:ext>
            </a:extLst>
          </p:cNvPr>
          <p:cNvSpPr/>
          <p:nvPr/>
        </p:nvSpPr>
        <p:spPr>
          <a:xfrm flipH="1" flipV="1">
            <a:off x="-328918" y="-105156"/>
            <a:ext cx="3975926" cy="4114800"/>
          </a:xfrm>
          <a:custGeom>
            <a:avLst/>
            <a:gdLst/>
            <a:ahLst/>
            <a:cxnLst/>
            <a:rect l="l" t="t" r="r" b="b"/>
            <a:pathLst>
              <a:path w="3975926" h="4114800">
                <a:moveTo>
                  <a:pt x="3975926" y="4114800"/>
                </a:moveTo>
                <a:lnTo>
                  <a:pt x="0" y="4114800"/>
                </a:lnTo>
                <a:lnTo>
                  <a:pt x="0" y="0"/>
                </a:lnTo>
                <a:lnTo>
                  <a:pt x="3975926" y="0"/>
                </a:lnTo>
                <a:lnTo>
                  <a:pt x="3975926" y="4114800"/>
                </a:lnTo>
                <a:close/>
              </a:path>
            </a:pathLst>
          </a:custGeom>
          <a:blipFill>
            <a:blip>
              <a:alphaModFix amt="60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D4FBF25F-464F-1435-0D30-0D2798ABF488}"/>
              </a:ext>
            </a:extLst>
          </p:cNvPr>
          <p:cNvGrpSpPr/>
          <p:nvPr/>
        </p:nvGrpSpPr>
        <p:grpSpPr>
          <a:xfrm>
            <a:off x="2555621" y="2175004"/>
            <a:ext cx="428212" cy="428212"/>
            <a:chOff x="0" y="0"/>
            <a:chExt cx="812800" cy="812800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1F072372-F46D-DB62-1E19-6F316FCCB231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7ED5">
                <a:alpha val="46667"/>
              </a:srgbClr>
            </a:solidFill>
          </p:spPr>
          <p:txBody>
            <a:bodyPr/>
            <a:lstStyle/>
            <a:p>
              <a:endParaRPr lang="en-AU"/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19302494-E088-11E4-CAE8-23BA40FEC7E5}"/>
                </a:ext>
              </a:extLst>
            </p:cNvPr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9" name="TextBox 9">
            <a:extLst>
              <a:ext uri="{FF2B5EF4-FFF2-40B4-BE49-F238E27FC236}">
                <a16:creationId xmlns:a16="http://schemas.microsoft.com/office/drawing/2014/main" id="{8252FCBE-3C04-A3F1-CCAB-9E0610D4DC8F}"/>
              </a:ext>
            </a:extLst>
          </p:cNvPr>
          <p:cNvSpPr txBox="1"/>
          <p:nvPr/>
        </p:nvSpPr>
        <p:spPr>
          <a:xfrm>
            <a:off x="1028700" y="496570"/>
            <a:ext cx="16230600" cy="5321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60"/>
              </a:lnSpc>
            </a:pPr>
            <a:r>
              <a:rPr lang="en-US" sz="3500" b="1">
                <a:solidFill>
                  <a:srgbClr val="072C4F"/>
                </a:solidFill>
                <a:latin typeface="Roboto Bold"/>
                <a:ea typeface="Roboto Bold"/>
                <a:cs typeface="Roboto Bold"/>
                <a:sym typeface="Roboto Bold"/>
              </a:rPr>
              <a:t>Cloudiness / convection</a:t>
            </a:r>
          </a:p>
        </p:txBody>
      </p:sp>
      <p:sp>
        <p:nvSpPr>
          <p:cNvPr id="17" name="Freeform 17">
            <a:extLst>
              <a:ext uri="{FF2B5EF4-FFF2-40B4-BE49-F238E27FC236}">
                <a16:creationId xmlns:a16="http://schemas.microsoft.com/office/drawing/2014/main" id="{9954645D-90A3-B4DE-352C-B5F53D251797}"/>
              </a:ext>
            </a:extLst>
          </p:cNvPr>
          <p:cNvSpPr/>
          <p:nvPr/>
        </p:nvSpPr>
        <p:spPr>
          <a:xfrm>
            <a:off x="244739" y="9258300"/>
            <a:ext cx="2828611" cy="852553"/>
          </a:xfrm>
          <a:custGeom>
            <a:avLst/>
            <a:gdLst/>
            <a:ahLst/>
            <a:cxnLst/>
            <a:rect l="l" t="t" r="r" b="b"/>
            <a:pathLst>
              <a:path w="2828611" h="852553">
                <a:moveTo>
                  <a:pt x="0" y="0"/>
                </a:moveTo>
                <a:lnTo>
                  <a:pt x="2828612" y="0"/>
                </a:lnTo>
                <a:lnTo>
                  <a:pt x="2828612" y="852553"/>
                </a:lnTo>
                <a:lnTo>
                  <a:pt x="0" y="852553"/>
                </a:lnTo>
                <a:lnTo>
                  <a:pt x="0" y="0"/>
                </a:lnTo>
                <a:close/>
              </a:path>
            </a:pathLst>
          </a:cu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7B5E313-0A5C-B900-2DA2-84C2DB47AF8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49000" y="2156976"/>
            <a:ext cx="5350345" cy="599642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4DE9A42-6359-FBF0-24AB-31CF2D5E17E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00200" y="1983158"/>
            <a:ext cx="9054353" cy="577215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CEED3A9-F0B4-91D8-9C3D-A8DFCDC1C10E}"/>
              </a:ext>
            </a:extLst>
          </p:cNvPr>
          <p:cNvSpPr txBox="1"/>
          <p:nvPr/>
        </p:nvSpPr>
        <p:spPr>
          <a:xfrm>
            <a:off x="3810000" y="9267825"/>
            <a:ext cx="1127148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Z" sz="2000"/>
              <a:t>Decreased convection east of the International Dateline, increased convection over the Maritime Continent</a:t>
            </a:r>
          </a:p>
        </p:txBody>
      </p:sp>
    </p:spTree>
    <p:extLst>
      <p:ext uri="{BB962C8B-B14F-4D97-AF65-F5344CB8AC3E}">
        <p14:creationId xmlns:p14="http://schemas.microsoft.com/office/powerpoint/2010/main" val="36401145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E7F783-82AC-9FD8-1C43-710A128CA2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D15D7287-0D02-BB42-DC21-8896899FBF56}"/>
              </a:ext>
            </a:extLst>
          </p:cNvPr>
          <p:cNvSpPr/>
          <p:nvPr/>
        </p:nvSpPr>
        <p:spPr>
          <a:xfrm flipH="1" flipV="1">
            <a:off x="-328918" y="-105156"/>
            <a:ext cx="3975926" cy="4114800"/>
          </a:xfrm>
          <a:custGeom>
            <a:avLst/>
            <a:gdLst/>
            <a:ahLst/>
            <a:cxnLst/>
            <a:rect l="l" t="t" r="r" b="b"/>
            <a:pathLst>
              <a:path w="3975926" h="4114800">
                <a:moveTo>
                  <a:pt x="3975926" y="4114800"/>
                </a:moveTo>
                <a:lnTo>
                  <a:pt x="0" y="4114800"/>
                </a:lnTo>
                <a:lnTo>
                  <a:pt x="0" y="0"/>
                </a:lnTo>
                <a:lnTo>
                  <a:pt x="3975926" y="0"/>
                </a:lnTo>
                <a:lnTo>
                  <a:pt x="3975926" y="4114800"/>
                </a:lnTo>
                <a:close/>
              </a:path>
            </a:pathLst>
          </a:custGeom>
          <a:blipFill>
            <a:blip>
              <a:alphaModFix amt="60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r>
              <a:rPr lang="en-AU"/>
              <a:t>past</a:t>
            </a: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5FCF8ADC-D1E6-B303-EB16-05E7113E485E}"/>
              </a:ext>
            </a:extLst>
          </p:cNvPr>
          <p:cNvSpPr txBox="1"/>
          <p:nvPr/>
        </p:nvSpPr>
        <p:spPr>
          <a:xfrm>
            <a:off x="1028700" y="496570"/>
            <a:ext cx="16230600" cy="5321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60"/>
              </a:lnSpc>
            </a:pPr>
            <a:r>
              <a:rPr lang="en-US" sz="3500" b="1">
                <a:solidFill>
                  <a:srgbClr val="072C4F"/>
                </a:solidFill>
                <a:latin typeface="Roboto Bold"/>
                <a:ea typeface="Roboto Bold"/>
                <a:cs typeface="Roboto Bold"/>
                <a:sym typeface="Roboto Bold"/>
              </a:rPr>
              <a:t>Rainfall</a:t>
            </a:r>
          </a:p>
        </p:txBody>
      </p:sp>
      <p:sp>
        <p:nvSpPr>
          <p:cNvPr id="17" name="Freeform 17">
            <a:extLst>
              <a:ext uri="{FF2B5EF4-FFF2-40B4-BE49-F238E27FC236}">
                <a16:creationId xmlns:a16="http://schemas.microsoft.com/office/drawing/2014/main" id="{9BEF9119-3B03-14DA-C565-2CFE68EA1328}"/>
              </a:ext>
            </a:extLst>
          </p:cNvPr>
          <p:cNvSpPr/>
          <p:nvPr/>
        </p:nvSpPr>
        <p:spPr>
          <a:xfrm>
            <a:off x="244739" y="9258300"/>
            <a:ext cx="2828611" cy="852553"/>
          </a:xfrm>
          <a:custGeom>
            <a:avLst/>
            <a:gdLst/>
            <a:ahLst/>
            <a:cxnLst/>
            <a:rect l="l" t="t" r="r" b="b"/>
            <a:pathLst>
              <a:path w="2828611" h="852553">
                <a:moveTo>
                  <a:pt x="0" y="0"/>
                </a:moveTo>
                <a:lnTo>
                  <a:pt x="2828612" y="0"/>
                </a:lnTo>
                <a:lnTo>
                  <a:pt x="2828612" y="852553"/>
                </a:lnTo>
                <a:lnTo>
                  <a:pt x="0" y="852553"/>
                </a:lnTo>
                <a:lnTo>
                  <a:pt x="0" y="0"/>
                </a:lnTo>
                <a:close/>
              </a:path>
            </a:pathLst>
          </a:cu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9591C73-1306-C9D1-1CA2-D335078488D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3418" y="2014859"/>
            <a:ext cx="7858019" cy="5934627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91661DD9-00F5-3E85-734F-FAFF0CDCC3E9}"/>
              </a:ext>
            </a:extLst>
          </p:cNvPr>
          <p:cNvSpPr txBox="1"/>
          <p:nvPr/>
        </p:nvSpPr>
        <p:spPr>
          <a:xfrm>
            <a:off x="1129105" y="1567839"/>
            <a:ext cx="2289473" cy="52322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NZ" sz="2800" b="1"/>
              <a:t>Past 6 months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33352D9E-B7DC-8A00-36F7-1C2FEAA0F9E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54654" y="2085320"/>
            <a:ext cx="7966064" cy="5949339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E6704A71-C21F-6F8D-4354-DEE8AAA14C42}"/>
              </a:ext>
            </a:extLst>
          </p:cNvPr>
          <p:cNvSpPr txBox="1"/>
          <p:nvPr/>
        </p:nvSpPr>
        <p:spPr>
          <a:xfrm>
            <a:off x="9677400" y="1562100"/>
            <a:ext cx="2289473" cy="52322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NZ" sz="2800" b="1"/>
              <a:t>Past 3 months</a:t>
            </a:r>
          </a:p>
        </p:txBody>
      </p:sp>
    </p:spTree>
    <p:extLst>
      <p:ext uri="{BB962C8B-B14F-4D97-AF65-F5344CB8AC3E}">
        <p14:creationId xmlns:p14="http://schemas.microsoft.com/office/powerpoint/2010/main" val="40599545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7CA411-90D2-39D3-B173-2DFC8B70F9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B1FACA32-B59C-1E61-1F5B-4691763DF51F}"/>
              </a:ext>
            </a:extLst>
          </p:cNvPr>
          <p:cNvSpPr/>
          <p:nvPr/>
        </p:nvSpPr>
        <p:spPr>
          <a:xfrm flipH="1" flipV="1">
            <a:off x="-328918" y="-105156"/>
            <a:ext cx="3975926" cy="4114800"/>
          </a:xfrm>
          <a:custGeom>
            <a:avLst/>
            <a:gdLst/>
            <a:ahLst/>
            <a:cxnLst/>
            <a:rect l="l" t="t" r="r" b="b"/>
            <a:pathLst>
              <a:path w="3975926" h="4114800">
                <a:moveTo>
                  <a:pt x="3975926" y="4114800"/>
                </a:moveTo>
                <a:lnTo>
                  <a:pt x="0" y="4114800"/>
                </a:lnTo>
                <a:lnTo>
                  <a:pt x="0" y="0"/>
                </a:lnTo>
                <a:lnTo>
                  <a:pt x="3975926" y="0"/>
                </a:lnTo>
                <a:lnTo>
                  <a:pt x="3975926" y="4114800"/>
                </a:lnTo>
                <a:close/>
              </a:path>
            </a:pathLst>
          </a:custGeom>
          <a:blipFill>
            <a:blip>
              <a:alphaModFix amt="60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76EB3536-00CB-9831-3506-8C6825587E7A}"/>
              </a:ext>
            </a:extLst>
          </p:cNvPr>
          <p:cNvSpPr txBox="1"/>
          <p:nvPr/>
        </p:nvSpPr>
        <p:spPr>
          <a:xfrm>
            <a:off x="1028700" y="496570"/>
            <a:ext cx="16230600" cy="5321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60"/>
              </a:lnSpc>
            </a:pPr>
            <a:r>
              <a:rPr lang="en-US" sz="3500" b="1">
                <a:solidFill>
                  <a:srgbClr val="072C4F"/>
                </a:solidFill>
                <a:latin typeface="Roboto Bold"/>
                <a:ea typeface="Roboto Bold"/>
                <a:cs typeface="Roboto Bold"/>
                <a:sym typeface="Roboto Bold"/>
              </a:rPr>
              <a:t>Rainfall</a:t>
            </a:r>
          </a:p>
        </p:txBody>
      </p:sp>
      <p:sp>
        <p:nvSpPr>
          <p:cNvPr id="17" name="Freeform 17">
            <a:extLst>
              <a:ext uri="{FF2B5EF4-FFF2-40B4-BE49-F238E27FC236}">
                <a16:creationId xmlns:a16="http://schemas.microsoft.com/office/drawing/2014/main" id="{03C3D6E4-7C3D-CF31-4C15-CC50C09EB44C}"/>
              </a:ext>
            </a:extLst>
          </p:cNvPr>
          <p:cNvSpPr/>
          <p:nvPr/>
        </p:nvSpPr>
        <p:spPr>
          <a:xfrm>
            <a:off x="244739" y="9258300"/>
            <a:ext cx="2828611" cy="852553"/>
          </a:xfrm>
          <a:custGeom>
            <a:avLst/>
            <a:gdLst/>
            <a:ahLst/>
            <a:cxnLst/>
            <a:rect l="l" t="t" r="r" b="b"/>
            <a:pathLst>
              <a:path w="2828611" h="852553">
                <a:moveTo>
                  <a:pt x="0" y="0"/>
                </a:moveTo>
                <a:lnTo>
                  <a:pt x="2828612" y="0"/>
                </a:lnTo>
                <a:lnTo>
                  <a:pt x="2828612" y="852553"/>
                </a:lnTo>
                <a:lnTo>
                  <a:pt x="0" y="852553"/>
                </a:lnTo>
                <a:lnTo>
                  <a:pt x="0" y="0"/>
                </a:lnTo>
                <a:close/>
              </a:path>
            </a:pathLst>
          </a:cu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19D4CA3-B57E-6C3C-116C-ADEE87D938A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9462" y="3086100"/>
            <a:ext cx="7806746" cy="58674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042F888-ED30-C001-B425-CCB42349DC1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73778" y="3086100"/>
            <a:ext cx="8016229" cy="600130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6CC26895-38E7-39CC-C1A4-6996E158925A}"/>
              </a:ext>
            </a:extLst>
          </p:cNvPr>
          <p:cNvSpPr txBox="1"/>
          <p:nvPr/>
        </p:nvSpPr>
        <p:spPr>
          <a:xfrm>
            <a:off x="1034387" y="2562880"/>
            <a:ext cx="228947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Z" sz="2800" b="1"/>
              <a:t>Past 6 months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093664D-700F-6A04-270C-911736851ECF}"/>
              </a:ext>
            </a:extLst>
          </p:cNvPr>
          <p:cNvSpPr txBox="1"/>
          <p:nvPr/>
        </p:nvSpPr>
        <p:spPr>
          <a:xfrm>
            <a:off x="9582682" y="2557141"/>
            <a:ext cx="228947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Z" sz="2800" b="1"/>
              <a:t>Past 3 months</a:t>
            </a:r>
          </a:p>
        </p:txBody>
      </p:sp>
    </p:spTree>
    <p:extLst>
      <p:ext uri="{BB962C8B-B14F-4D97-AF65-F5344CB8AC3E}">
        <p14:creationId xmlns:p14="http://schemas.microsoft.com/office/powerpoint/2010/main" val="25520864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832CE5-A804-BFF0-012E-93B8392F39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FE8F82B9-48E4-DA93-30C5-E8629AE65CFF}"/>
              </a:ext>
            </a:extLst>
          </p:cNvPr>
          <p:cNvSpPr/>
          <p:nvPr/>
        </p:nvSpPr>
        <p:spPr>
          <a:xfrm flipH="1" flipV="1">
            <a:off x="-328918" y="-105156"/>
            <a:ext cx="3975926" cy="4114800"/>
          </a:xfrm>
          <a:custGeom>
            <a:avLst/>
            <a:gdLst/>
            <a:ahLst/>
            <a:cxnLst/>
            <a:rect l="l" t="t" r="r" b="b"/>
            <a:pathLst>
              <a:path w="3975926" h="4114800">
                <a:moveTo>
                  <a:pt x="3975926" y="4114800"/>
                </a:moveTo>
                <a:lnTo>
                  <a:pt x="0" y="4114800"/>
                </a:lnTo>
                <a:lnTo>
                  <a:pt x="0" y="0"/>
                </a:lnTo>
                <a:lnTo>
                  <a:pt x="3975926" y="0"/>
                </a:lnTo>
                <a:lnTo>
                  <a:pt x="3975926" y="4114800"/>
                </a:lnTo>
                <a:close/>
              </a:path>
            </a:pathLst>
          </a:custGeom>
          <a:blipFill>
            <a:blip>
              <a:alphaModFix amt="60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4E9F3FEA-F6E1-A688-5F4E-CF6471F9DE25}"/>
              </a:ext>
            </a:extLst>
          </p:cNvPr>
          <p:cNvGrpSpPr/>
          <p:nvPr/>
        </p:nvGrpSpPr>
        <p:grpSpPr>
          <a:xfrm>
            <a:off x="2555621" y="2175004"/>
            <a:ext cx="428212" cy="428212"/>
            <a:chOff x="0" y="0"/>
            <a:chExt cx="812800" cy="812800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3FBF4711-8457-40DC-EAB3-1C1C1E1B5427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7ED5">
                <a:alpha val="46667"/>
              </a:srgbClr>
            </a:solidFill>
          </p:spPr>
          <p:txBody>
            <a:bodyPr/>
            <a:lstStyle/>
            <a:p>
              <a:endParaRPr lang="en-AU"/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DABDB39A-A1E2-EBF3-95F3-CE79B8EE51B8}"/>
                </a:ext>
              </a:extLst>
            </p:cNvPr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9" name="TextBox 9">
            <a:extLst>
              <a:ext uri="{FF2B5EF4-FFF2-40B4-BE49-F238E27FC236}">
                <a16:creationId xmlns:a16="http://schemas.microsoft.com/office/drawing/2014/main" id="{C168C034-7499-9265-3CA2-6D0E174C1BE5}"/>
              </a:ext>
            </a:extLst>
          </p:cNvPr>
          <p:cNvSpPr txBox="1"/>
          <p:nvPr/>
        </p:nvSpPr>
        <p:spPr>
          <a:xfrm>
            <a:off x="1028700" y="496570"/>
            <a:ext cx="16230600" cy="5321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60"/>
              </a:lnSpc>
            </a:pPr>
            <a:r>
              <a:rPr lang="en-US" sz="3500" b="1">
                <a:solidFill>
                  <a:srgbClr val="072C4F"/>
                </a:solidFill>
                <a:latin typeface="Roboto Bold"/>
                <a:ea typeface="Roboto Bold"/>
                <a:cs typeface="Roboto Bold"/>
                <a:sym typeface="Roboto Bold"/>
              </a:rPr>
              <a:t>Rainfall outlooks vs observations</a:t>
            </a:r>
          </a:p>
        </p:txBody>
      </p:sp>
      <p:sp>
        <p:nvSpPr>
          <p:cNvPr id="17" name="Freeform 17">
            <a:extLst>
              <a:ext uri="{FF2B5EF4-FFF2-40B4-BE49-F238E27FC236}">
                <a16:creationId xmlns:a16="http://schemas.microsoft.com/office/drawing/2014/main" id="{C329DAA9-46CB-9CF7-2115-81B2D98BFBC2}"/>
              </a:ext>
            </a:extLst>
          </p:cNvPr>
          <p:cNvSpPr/>
          <p:nvPr/>
        </p:nvSpPr>
        <p:spPr>
          <a:xfrm>
            <a:off x="244739" y="9258300"/>
            <a:ext cx="2828611" cy="852553"/>
          </a:xfrm>
          <a:custGeom>
            <a:avLst/>
            <a:gdLst/>
            <a:ahLst/>
            <a:cxnLst/>
            <a:rect l="l" t="t" r="r" b="b"/>
            <a:pathLst>
              <a:path w="2828611" h="852553">
                <a:moveTo>
                  <a:pt x="0" y="0"/>
                </a:moveTo>
                <a:lnTo>
                  <a:pt x="2828612" y="0"/>
                </a:lnTo>
                <a:lnTo>
                  <a:pt x="2828612" y="852553"/>
                </a:lnTo>
                <a:lnTo>
                  <a:pt x="0" y="852553"/>
                </a:lnTo>
                <a:lnTo>
                  <a:pt x="0" y="0"/>
                </a:lnTo>
                <a:close/>
              </a:path>
            </a:pathLst>
          </a:cu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60B4B97-297E-B4AB-5138-F8B2E69B4D4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8700" y="1257300"/>
            <a:ext cx="5647506" cy="427238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4892C287-8EE5-ABBA-8B94-F02F154D1F7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8699" y="5270934"/>
            <a:ext cx="5647505" cy="431455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41AF0C6-E5BC-E4D1-4120-A39FDF25666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3800" y="1028700"/>
            <a:ext cx="7300999" cy="4002029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2D73C674-C85D-A0E9-C8CF-CC12C167D4B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3799" y="5270934"/>
            <a:ext cx="7300999" cy="4002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6998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5AEA71-9EC6-F20D-B660-8919DCACD9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7">
            <a:extLst>
              <a:ext uri="{FF2B5EF4-FFF2-40B4-BE49-F238E27FC236}">
                <a16:creationId xmlns:a16="http://schemas.microsoft.com/office/drawing/2014/main" id="{C58E92E3-B4FD-AEA6-13D5-F776D639E016}"/>
              </a:ext>
            </a:extLst>
          </p:cNvPr>
          <p:cNvSpPr/>
          <p:nvPr/>
        </p:nvSpPr>
        <p:spPr>
          <a:xfrm>
            <a:off x="244739" y="9258300"/>
            <a:ext cx="2828611" cy="852553"/>
          </a:xfrm>
          <a:custGeom>
            <a:avLst/>
            <a:gdLst/>
            <a:ahLst/>
            <a:cxnLst/>
            <a:rect l="l" t="t" r="r" b="b"/>
            <a:pathLst>
              <a:path w="2828611" h="852553">
                <a:moveTo>
                  <a:pt x="0" y="0"/>
                </a:moveTo>
                <a:lnTo>
                  <a:pt x="2828612" y="0"/>
                </a:lnTo>
                <a:lnTo>
                  <a:pt x="2828612" y="852553"/>
                </a:lnTo>
                <a:lnTo>
                  <a:pt x="0" y="852553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80F7DDF-E4D0-859B-136C-9595C4DC4E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42227" y="1409700"/>
            <a:ext cx="13403546" cy="765916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75A81B0-826C-0CBB-440F-42E3C6A04A62}"/>
              </a:ext>
            </a:extLst>
          </p:cNvPr>
          <p:cNvSpPr txBox="1"/>
          <p:nvPr/>
        </p:nvSpPr>
        <p:spPr>
          <a:xfrm>
            <a:off x="3467100" y="295537"/>
            <a:ext cx="113538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NZ" sz="2800"/>
              <a:t>Node lead precipitation forecasts: November 2025 – January 2026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40F2F39-BE6C-556F-0A31-F8FECEADC5EA}"/>
              </a:ext>
            </a:extLst>
          </p:cNvPr>
          <p:cNvSpPr/>
          <p:nvPr/>
        </p:nvSpPr>
        <p:spPr>
          <a:xfrm>
            <a:off x="2209800" y="8343900"/>
            <a:ext cx="1371600" cy="914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7904572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1BA514-9287-98DC-332C-B80FA8C289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CC3B7EC7-C5FE-0E8A-2BAF-54D935B8AE4B}"/>
              </a:ext>
            </a:extLst>
          </p:cNvPr>
          <p:cNvSpPr/>
          <p:nvPr/>
        </p:nvSpPr>
        <p:spPr>
          <a:xfrm flipH="1" flipV="1">
            <a:off x="-328918" y="-105156"/>
            <a:ext cx="3975926" cy="4114800"/>
          </a:xfrm>
          <a:custGeom>
            <a:avLst/>
            <a:gdLst/>
            <a:ahLst/>
            <a:cxnLst/>
            <a:rect l="l" t="t" r="r" b="b"/>
            <a:pathLst>
              <a:path w="3975926" h="4114800">
                <a:moveTo>
                  <a:pt x="3975926" y="4114800"/>
                </a:moveTo>
                <a:lnTo>
                  <a:pt x="0" y="4114800"/>
                </a:lnTo>
                <a:lnTo>
                  <a:pt x="0" y="0"/>
                </a:lnTo>
                <a:lnTo>
                  <a:pt x="3975926" y="0"/>
                </a:lnTo>
                <a:lnTo>
                  <a:pt x="3975926" y="4114800"/>
                </a:lnTo>
                <a:close/>
              </a:path>
            </a:pathLst>
          </a:custGeom>
          <a:blipFill>
            <a:blip>
              <a:alphaModFix amt="60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738EB2F8-09A1-E85C-FD98-0959F273073C}"/>
              </a:ext>
            </a:extLst>
          </p:cNvPr>
          <p:cNvSpPr txBox="1"/>
          <p:nvPr/>
        </p:nvSpPr>
        <p:spPr>
          <a:xfrm>
            <a:off x="1028700" y="496570"/>
            <a:ext cx="16230600" cy="5321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60"/>
              </a:lnSpc>
            </a:pPr>
            <a:r>
              <a:rPr lang="en-US" sz="3500" b="1">
                <a:solidFill>
                  <a:srgbClr val="072C4F"/>
                </a:solidFill>
                <a:latin typeface="Roboto Bold"/>
                <a:ea typeface="Roboto Bold"/>
                <a:cs typeface="Roboto Bold"/>
                <a:sym typeface="Roboto Bold"/>
              </a:rPr>
              <a:t>Rainfall observations vs La Nina composite</a:t>
            </a:r>
          </a:p>
        </p:txBody>
      </p:sp>
      <p:sp>
        <p:nvSpPr>
          <p:cNvPr id="17" name="Freeform 17">
            <a:extLst>
              <a:ext uri="{FF2B5EF4-FFF2-40B4-BE49-F238E27FC236}">
                <a16:creationId xmlns:a16="http://schemas.microsoft.com/office/drawing/2014/main" id="{C95C42F7-442F-BF93-B97B-8498D062F1D1}"/>
              </a:ext>
            </a:extLst>
          </p:cNvPr>
          <p:cNvSpPr/>
          <p:nvPr/>
        </p:nvSpPr>
        <p:spPr>
          <a:xfrm>
            <a:off x="244739" y="9258300"/>
            <a:ext cx="2828611" cy="852553"/>
          </a:xfrm>
          <a:custGeom>
            <a:avLst/>
            <a:gdLst/>
            <a:ahLst/>
            <a:cxnLst/>
            <a:rect l="l" t="t" r="r" b="b"/>
            <a:pathLst>
              <a:path w="2828611" h="852553">
                <a:moveTo>
                  <a:pt x="0" y="0"/>
                </a:moveTo>
                <a:lnTo>
                  <a:pt x="2828612" y="0"/>
                </a:lnTo>
                <a:lnTo>
                  <a:pt x="2828612" y="852553"/>
                </a:lnTo>
                <a:lnTo>
                  <a:pt x="0" y="852553"/>
                </a:lnTo>
                <a:lnTo>
                  <a:pt x="0" y="0"/>
                </a:lnTo>
                <a:close/>
              </a:path>
            </a:pathLst>
          </a:cu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A35810E1-4A53-C691-1092-A5A7774442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76982" y="5325099"/>
            <a:ext cx="6553200" cy="4173521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8771B23E-E34C-4108-18FA-4C7A7ED6A64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76982" y="1167300"/>
            <a:ext cx="6553200" cy="415779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2C58C43-9069-2A91-DDC0-891759671F3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8477" y="1164457"/>
            <a:ext cx="6972300" cy="3821853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22E777DF-AE78-9B8D-7BDD-10CCCFA12AB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4636" y="5271689"/>
            <a:ext cx="6972300" cy="38218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04127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6990FF-0772-E686-92C6-9D025C0F9D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609C83BF-5117-BB1C-8DD0-57A4D76D5E8B}"/>
              </a:ext>
            </a:extLst>
          </p:cNvPr>
          <p:cNvSpPr/>
          <p:nvPr/>
        </p:nvSpPr>
        <p:spPr>
          <a:xfrm flipH="1" flipV="1">
            <a:off x="-328918" y="-105156"/>
            <a:ext cx="3975926" cy="4114800"/>
          </a:xfrm>
          <a:custGeom>
            <a:avLst/>
            <a:gdLst/>
            <a:ahLst/>
            <a:cxnLst/>
            <a:rect l="l" t="t" r="r" b="b"/>
            <a:pathLst>
              <a:path w="3975926" h="4114800">
                <a:moveTo>
                  <a:pt x="3975926" y="4114800"/>
                </a:moveTo>
                <a:lnTo>
                  <a:pt x="0" y="4114800"/>
                </a:lnTo>
                <a:lnTo>
                  <a:pt x="0" y="0"/>
                </a:lnTo>
                <a:lnTo>
                  <a:pt x="3975926" y="0"/>
                </a:lnTo>
                <a:lnTo>
                  <a:pt x="3975926" y="4114800"/>
                </a:lnTo>
                <a:close/>
              </a:path>
            </a:pathLst>
          </a:custGeom>
          <a:blipFill>
            <a:blip>
              <a:alphaModFix amt="60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4F8600CF-2B80-315A-29FC-82EBFBFA3CB7}"/>
              </a:ext>
            </a:extLst>
          </p:cNvPr>
          <p:cNvSpPr txBox="1"/>
          <p:nvPr/>
        </p:nvSpPr>
        <p:spPr>
          <a:xfrm>
            <a:off x="1028700" y="496570"/>
            <a:ext cx="16230600" cy="5321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60"/>
              </a:lnSpc>
            </a:pPr>
            <a:r>
              <a:rPr lang="en-US" sz="3500" b="1">
                <a:solidFill>
                  <a:srgbClr val="072C4F"/>
                </a:solidFill>
                <a:latin typeface="Roboto Bold"/>
                <a:ea typeface="Roboto Bold"/>
                <a:cs typeface="Roboto Bold"/>
                <a:sym typeface="Roboto Bold"/>
              </a:rPr>
              <a:t>Temperature outlooks vs observations</a:t>
            </a:r>
          </a:p>
        </p:txBody>
      </p:sp>
      <p:sp>
        <p:nvSpPr>
          <p:cNvPr id="17" name="Freeform 17">
            <a:extLst>
              <a:ext uri="{FF2B5EF4-FFF2-40B4-BE49-F238E27FC236}">
                <a16:creationId xmlns:a16="http://schemas.microsoft.com/office/drawing/2014/main" id="{A9B044F3-CE04-D25E-F9ED-15FDC5FABB0F}"/>
              </a:ext>
            </a:extLst>
          </p:cNvPr>
          <p:cNvSpPr/>
          <p:nvPr/>
        </p:nvSpPr>
        <p:spPr>
          <a:xfrm>
            <a:off x="244739" y="9258300"/>
            <a:ext cx="2828611" cy="852553"/>
          </a:xfrm>
          <a:custGeom>
            <a:avLst/>
            <a:gdLst/>
            <a:ahLst/>
            <a:cxnLst/>
            <a:rect l="l" t="t" r="r" b="b"/>
            <a:pathLst>
              <a:path w="2828611" h="852553">
                <a:moveTo>
                  <a:pt x="0" y="0"/>
                </a:moveTo>
                <a:lnTo>
                  <a:pt x="2828612" y="0"/>
                </a:lnTo>
                <a:lnTo>
                  <a:pt x="2828612" y="852553"/>
                </a:lnTo>
                <a:lnTo>
                  <a:pt x="0" y="852553"/>
                </a:lnTo>
                <a:lnTo>
                  <a:pt x="0" y="0"/>
                </a:lnTo>
                <a:close/>
              </a:path>
            </a:pathLst>
          </a:cu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CF872C91-680A-82D7-84C7-4897D4A053C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1764" y="1562100"/>
            <a:ext cx="7042452" cy="736337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4653CC0-4DB1-2205-46C0-3C32C65B71A7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3638" t="1411" b="-1"/>
          <a:stretch>
            <a:fillRect/>
          </a:stretch>
        </p:blipFill>
        <p:spPr>
          <a:xfrm>
            <a:off x="11658600" y="2997935"/>
            <a:ext cx="6009446" cy="4291129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E851640E-3EE5-5F59-BBC7-8B0A80EBA77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12595" y="1562100"/>
            <a:ext cx="5428802" cy="3767134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7DBA6C31-2AA2-ABC3-70BC-261D7E3FA458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2200" t="1749" r="707" b="1749"/>
          <a:stretch>
            <a:fillRect/>
          </a:stretch>
        </p:blipFill>
        <p:spPr>
          <a:xfrm>
            <a:off x="5403070" y="5357809"/>
            <a:ext cx="5594516" cy="3873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004723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51B9EE-34F8-4069-76D3-A3FE12781C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2ED5C603-5C0F-4234-4552-35D42DDB24E8}"/>
              </a:ext>
            </a:extLst>
          </p:cNvPr>
          <p:cNvSpPr/>
          <p:nvPr/>
        </p:nvSpPr>
        <p:spPr>
          <a:xfrm flipH="1" flipV="1">
            <a:off x="-328918" y="-105156"/>
            <a:ext cx="3975926" cy="4114800"/>
          </a:xfrm>
          <a:custGeom>
            <a:avLst/>
            <a:gdLst/>
            <a:ahLst/>
            <a:cxnLst/>
            <a:rect l="l" t="t" r="r" b="b"/>
            <a:pathLst>
              <a:path w="3975926" h="4114800">
                <a:moveTo>
                  <a:pt x="3975926" y="4114800"/>
                </a:moveTo>
                <a:lnTo>
                  <a:pt x="0" y="4114800"/>
                </a:lnTo>
                <a:lnTo>
                  <a:pt x="0" y="0"/>
                </a:lnTo>
                <a:lnTo>
                  <a:pt x="3975926" y="0"/>
                </a:lnTo>
                <a:lnTo>
                  <a:pt x="3975926" y="4114800"/>
                </a:lnTo>
                <a:close/>
              </a:path>
            </a:pathLst>
          </a:custGeom>
          <a:blipFill>
            <a:blip>
              <a:alphaModFix amt="60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17" name="Freeform 17">
            <a:extLst>
              <a:ext uri="{FF2B5EF4-FFF2-40B4-BE49-F238E27FC236}">
                <a16:creationId xmlns:a16="http://schemas.microsoft.com/office/drawing/2014/main" id="{D95388B2-E0AA-811C-2BFC-110E6FCFD427}"/>
              </a:ext>
            </a:extLst>
          </p:cNvPr>
          <p:cNvSpPr/>
          <p:nvPr/>
        </p:nvSpPr>
        <p:spPr>
          <a:xfrm>
            <a:off x="244739" y="9258300"/>
            <a:ext cx="2828611" cy="852553"/>
          </a:xfrm>
          <a:custGeom>
            <a:avLst/>
            <a:gdLst/>
            <a:ahLst/>
            <a:cxnLst/>
            <a:rect l="l" t="t" r="r" b="b"/>
            <a:pathLst>
              <a:path w="2828611" h="852553">
                <a:moveTo>
                  <a:pt x="0" y="0"/>
                </a:moveTo>
                <a:lnTo>
                  <a:pt x="2828612" y="0"/>
                </a:lnTo>
                <a:lnTo>
                  <a:pt x="2828612" y="852553"/>
                </a:lnTo>
                <a:lnTo>
                  <a:pt x="0" y="852553"/>
                </a:lnTo>
                <a:lnTo>
                  <a:pt x="0" y="0"/>
                </a:lnTo>
                <a:close/>
              </a:path>
            </a:pathLst>
          </a:cu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5221D1C-BE1E-2300-5CDB-7A4908D673E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739" y="1028700"/>
            <a:ext cx="4994805" cy="4572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58BEB27-89E1-E0F5-479B-F887BE069CB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9800" y="7131896"/>
            <a:ext cx="12163777" cy="313605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9B1116B-EE2F-1ADC-B4E1-A0E68253A38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942308" y="732907"/>
            <a:ext cx="5250794" cy="588705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E0F5156-8A47-507F-69A5-7878E4D4B24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3974" y="1402504"/>
            <a:ext cx="7525815" cy="374099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9469F816-93C1-3CAF-CF5D-F03F06B8A5C5}"/>
              </a:ext>
            </a:extLst>
          </p:cNvPr>
          <p:cNvSpPr txBox="1"/>
          <p:nvPr/>
        </p:nvSpPr>
        <p:spPr>
          <a:xfrm>
            <a:off x="762000" y="200162"/>
            <a:ext cx="8977971" cy="64633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NZ" sz="3600" b="1"/>
              <a:t>Extra slide: current status and El Nino forecast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6BE53D1-9082-8FB2-10A2-1E3CC6C1345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179" y="6013826"/>
            <a:ext cx="5154621" cy="4225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965693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4825388" cy="10287000"/>
            <a:chOff x="0" y="0"/>
            <a:chExt cx="1270884" cy="270933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270884" cy="2709333"/>
            </a:xfrm>
            <a:custGeom>
              <a:avLst/>
              <a:gdLst/>
              <a:ahLst/>
              <a:cxnLst/>
              <a:rect l="l" t="t" r="r" b="b"/>
              <a:pathLst>
                <a:path w="1270884" h="2709333">
                  <a:moveTo>
                    <a:pt x="0" y="0"/>
                  </a:moveTo>
                  <a:lnTo>
                    <a:pt x="1270884" y="0"/>
                  </a:lnTo>
                  <a:lnTo>
                    <a:pt x="1270884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CBCDD"/>
            </a:solidFill>
          </p:spPr>
          <p:txBody>
            <a:bodyPr/>
            <a:lstStyle/>
            <a:p>
              <a:endParaRPr lang="en-AU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1270884" cy="27474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 flipV="1">
            <a:off x="3773287" y="1813961"/>
            <a:ext cx="13081734" cy="1362681"/>
          </a:xfrm>
          <a:custGeom>
            <a:avLst/>
            <a:gdLst/>
            <a:ahLst/>
            <a:cxnLst/>
            <a:rect l="l" t="t" r="r" b="b"/>
            <a:pathLst>
              <a:path w="13081734" h="1362681">
                <a:moveTo>
                  <a:pt x="0" y="1362681"/>
                </a:moveTo>
                <a:lnTo>
                  <a:pt x="13081734" y="1362681"/>
                </a:lnTo>
                <a:lnTo>
                  <a:pt x="13081734" y="0"/>
                </a:lnTo>
                <a:lnTo>
                  <a:pt x="0" y="0"/>
                </a:lnTo>
                <a:lnTo>
                  <a:pt x="0" y="1362681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6" name="TextBox 6"/>
          <p:cNvSpPr txBox="1"/>
          <p:nvPr/>
        </p:nvSpPr>
        <p:spPr>
          <a:xfrm>
            <a:off x="4989767" y="446425"/>
            <a:ext cx="9560583" cy="10156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887"/>
              </a:lnSpc>
            </a:pPr>
            <a:r>
              <a:rPr lang="en-US" sz="6799" b="1">
                <a:solidFill>
                  <a:srgbClr val="072C4F"/>
                </a:solidFill>
                <a:latin typeface="Roboto Bold"/>
                <a:ea typeface="Roboto Bold"/>
                <a:cs typeface="Roboto Bold"/>
                <a:sym typeface="Roboto Bold"/>
              </a:rPr>
              <a:t>Summary</a:t>
            </a:r>
          </a:p>
        </p:txBody>
      </p:sp>
      <p:sp>
        <p:nvSpPr>
          <p:cNvPr id="8" name="Freeform 8"/>
          <p:cNvSpPr/>
          <p:nvPr/>
        </p:nvSpPr>
        <p:spPr>
          <a:xfrm rot="5400000" flipV="1">
            <a:off x="-1212421" y="551887"/>
            <a:ext cx="6589696" cy="5485922"/>
          </a:xfrm>
          <a:custGeom>
            <a:avLst/>
            <a:gdLst/>
            <a:ahLst/>
            <a:cxnLst/>
            <a:rect l="l" t="t" r="r" b="b"/>
            <a:pathLst>
              <a:path w="6589696" h="5485922">
                <a:moveTo>
                  <a:pt x="0" y="5485922"/>
                </a:moveTo>
                <a:lnTo>
                  <a:pt x="6589696" y="5485922"/>
                </a:lnTo>
                <a:lnTo>
                  <a:pt x="6589696" y="0"/>
                </a:lnTo>
                <a:lnTo>
                  <a:pt x="0" y="0"/>
                </a:lnTo>
                <a:lnTo>
                  <a:pt x="0" y="5485922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9" name="Freeform 9"/>
          <p:cNvSpPr/>
          <p:nvPr/>
        </p:nvSpPr>
        <p:spPr>
          <a:xfrm>
            <a:off x="998388" y="9258300"/>
            <a:ext cx="2828611" cy="852553"/>
          </a:xfrm>
          <a:custGeom>
            <a:avLst/>
            <a:gdLst/>
            <a:ahLst/>
            <a:cxnLst/>
            <a:rect l="l" t="t" r="r" b="b"/>
            <a:pathLst>
              <a:path w="2828611" h="852553">
                <a:moveTo>
                  <a:pt x="0" y="0"/>
                </a:moveTo>
                <a:lnTo>
                  <a:pt x="2828611" y="0"/>
                </a:lnTo>
                <a:lnTo>
                  <a:pt x="2828611" y="852553"/>
                </a:lnTo>
                <a:lnTo>
                  <a:pt x="0" y="852553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9F6B126-B26F-F00D-51A0-47DE01BED562}"/>
              </a:ext>
            </a:extLst>
          </p:cNvPr>
          <p:cNvSpPr txBox="1"/>
          <p:nvPr/>
        </p:nvSpPr>
        <p:spPr>
          <a:xfrm>
            <a:off x="5257800" y="2705100"/>
            <a:ext cx="12192000" cy="60631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NZ" sz="2800"/>
              <a:t>ENSO Outlooks (‘</a:t>
            </a:r>
            <a:r>
              <a:rPr lang="en-NZ" sz="2800" i="1"/>
              <a:t>relatively weak and short-lived La Nina conditions’</a:t>
            </a:r>
            <a:r>
              <a:rPr lang="en-NZ" sz="2800"/>
              <a:t>) </a:t>
            </a:r>
            <a:r>
              <a:rPr lang="en-NZ" sz="2800" b="1"/>
              <a:t>were correct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NZ" sz="280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NZ" sz="2800" b="1"/>
              <a:t>Rainfall</a:t>
            </a:r>
            <a:r>
              <a:rPr lang="en-NZ" sz="2800"/>
              <a:t> outlooks were </a:t>
            </a:r>
            <a:r>
              <a:rPr lang="en-NZ" sz="2800" b="1"/>
              <a:t>broadly consistent with observations</a:t>
            </a:r>
            <a:r>
              <a:rPr lang="en-NZ" sz="2800"/>
              <a:t>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NZ" sz="280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NZ" sz="2000"/>
              <a:t>Drier than normal conditions affected island groups along the Equator (from about Nauru to western Kiribati) as well as south of the Equator from about Tuvalu to French Polynesia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NZ" sz="2000"/>
              <a:t>Wetter than normal conditions affected the northwestern Pacific (e.g. Palau, FSM, Mariana Islands) and the southwestern Pacific (e.g. parts of PNG, Solomon, Vanuatu, New Caledonia, Fiji)</a:t>
            </a:r>
          </a:p>
          <a:p>
            <a:endParaRPr lang="en-NZ" sz="280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NZ" sz="2800"/>
              <a:t>Rainfall patterns were consistent with </a:t>
            </a:r>
            <a:r>
              <a:rPr lang="en-NZ" sz="2800" b="1"/>
              <a:t>‘typical’ La Nina patterns </a:t>
            </a:r>
            <a:r>
              <a:rPr lang="en-NZ" sz="2800"/>
              <a:t>(‘</a:t>
            </a:r>
            <a:r>
              <a:rPr lang="en-NZ" sz="2800" i="1"/>
              <a:t>horseshoe pattern</a:t>
            </a:r>
            <a:r>
              <a:rPr lang="en-NZ" sz="2800"/>
              <a:t>’) 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NZ" sz="280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NZ" sz="2800"/>
              <a:t>Temperature outlooks were also broadly consistent with observations, and the transition from early season to late season patterns was correctly anticipated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CBC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686799" y="5251312"/>
            <a:ext cx="8288303" cy="2406788"/>
            <a:chOff x="-449041" y="-305913"/>
            <a:chExt cx="9185220" cy="2779779"/>
          </a:xfrm>
        </p:grpSpPr>
        <p:grpSp>
          <p:nvGrpSpPr>
            <p:cNvPr id="3" name="Group 3"/>
            <p:cNvGrpSpPr/>
            <p:nvPr/>
          </p:nvGrpSpPr>
          <p:grpSpPr>
            <a:xfrm>
              <a:off x="-449041" y="-305913"/>
              <a:ext cx="9185220" cy="2490356"/>
              <a:chOff x="-55926" y="-38100"/>
              <a:chExt cx="1143978" cy="310162"/>
            </a:xfrm>
          </p:grpSpPr>
          <p:sp>
            <p:nvSpPr>
              <p:cNvPr id="4" name="Freeform 4"/>
              <p:cNvSpPr/>
              <p:nvPr/>
            </p:nvSpPr>
            <p:spPr>
              <a:xfrm>
                <a:off x="-55926" y="0"/>
                <a:ext cx="1143978" cy="272062"/>
              </a:xfrm>
              <a:custGeom>
                <a:avLst/>
                <a:gdLst/>
                <a:ahLst/>
                <a:cxnLst/>
                <a:rect l="l" t="t" r="r" b="b"/>
                <a:pathLst>
                  <a:path w="1088052" h="171861">
                    <a:moveTo>
                      <a:pt x="0" y="0"/>
                    </a:moveTo>
                    <a:lnTo>
                      <a:pt x="1088052" y="0"/>
                    </a:lnTo>
                    <a:lnTo>
                      <a:pt x="1088052" y="171861"/>
                    </a:lnTo>
                    <a:lnTo>
                      <a:pt x="0" y="171861"/>
                    </a:lnTo>
                    <a:close/>
                  </a:path>
                </a:pathLst>
              </a:custGeom>
              <a:solidFill>
                <a:srgbClr val="338BD0"/>
              </a:solidFill>
              <a:ln w="38100" cap="sq">
                <a:solidFill>
                  <a:srgbClr val="0892CD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AU"/>
              </a:p>
            </p:txBody>
          </p:sp>
          <p:sp>
            <p:nvSpPr>
              <p:cNvPr id="5" name="TextBox 5"/>
              <p:cNvSpPr txBox="1"/>
              <p:nvPr/>
            </p:nvSpPr>
            <p:spPr>
              <a:xfrm>
                <a:off x="0" y="-38100"/>
                <a:ext cx="1088052" cy="20996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6" name="TextBox 6"/>
            <p:cNvSpPr txBox="1"/>
            <p:nvPr/>
          </p:nvSpPr>
          <p:spPr>
            <a:xfrm>
              <a:off x="0" y="289420"/>
              <a:ext cx="8736179" cy="218444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4440"/>
                </a:lnSpc>
              </a:pPr>
              <a:r>
                <a:rPr lang="en-US" sz="3172">
                  <a:solidFill>
                    <a:srgbClr val="CBF4FF"/>
                  </a:solidFill>
                  <a:latin typeface="Lato 2"/>
                  <a:ea typeface="Lato 2"/>
                  <a:cs typeface="Lato 2"/>
                  <a:sym typeface="Lato 2"/>
                  <a:hlinkClick r:id="rId2"/>
                </a:rPr>
                <a:t>Nicolas.Fauchereau@earthsciences.nz</a:t>
              </a:r>
              <a:br>
                <a:rPr lang="en-US" sz="3172">
                  <a:solidFill>
                    <a:srgbClr val="CBF4FF"/>
                  </a:solidFill>
                  <a:latin typeface="Lato 2"/>
                  <a:ea typeface="Lato 2"/>
                  <a:cs typeface="Lato 2"/>
                  <a:sym typeface="Lato 2"/>
                </a:rPr>
              </a:br>
              <a:r>
                <a:rPr lang="en-US" sz="3172">
                  <a:solidFill>
                    <a:srgbClr val="CBF4FF"/>
                  </a:solidFill>
                  <a:latin typeface="Lato 2"/>
                  <a:ea typeface="Lato 2"/>
                  <a:cs typeface="Lato 2"/>
                  <a:sym typeface="Lato 2"/>
                  <a:hlinkClick r:id="rId3"/>
                </a:rPr>
                <a:t>Hannah.Marley@earthsciences.nz</a:t>
              </a:r>
              <a:r>
                <a:rPr lang="en-US" sz="3172">
                  <a:solidFill>
                    <a:srgbClr val="CBF4FF"/>
                  </a:solidFill>
                  <a:latin typeface="Lato 2"/>
                  <a:ea typeface="Lato 2"/>
                  <a:cs typeface="Lato 2"/>
                  <a:sym typeface="Lato 2"/>
                </a:rPr>
                <a:t>	</a:t>
              </a:r>
            </a:p>
            <a:p>
              <a:pPr algn="ctr">
                <a:lnSpc>
                  <a:spcPts val="4440"/>
                </a:lnSpc>
              </a:pPr>
              <a:endParaRPr lang="en-US" sz="3172">
                <a:solidFill>
                  <a:srgbClr val="CBF4FF"/>
                </a:solidFill>
                <a:latin typeface="Lato 2"/>
                <a:ea typeface="Lato 2"/>
                <a:cs typeface="Lato 2"/>
                <a:sym typeface="Lato 2"/>
              </a:endParaRPr>
            </a:p>
          </p:txBody>
        </p:sp>
      </p:grpSp>
      <p:sp>
        <p:nvSpPr>
          <p:cNvPr id="7" name="Freeform 7"/>
          <p:cNvSpPr/>
          <p:nvPr/>
        </p:nvSpPr>
        <p:spPr>
          <a:xfrm rot="5400000">
            <a:off x="-4042700" y="4042700"/>
            <a:ext cx="8733105" cy="647705"/>
          </a:xfrm>
          <a:custGeom>
            <a:avLst/>
            <a:gdLst/>
            <a:ahLst/>
            <a:cxnLst/>
            <a:rect l="l" t="t" r="r" b="b"/>
            <a:pathLst>
              <a:path w="8733105" h="647705">
                <a:moveTo>
                  <a:pt x="0" y="0"/>
                </a:moveTo>
                <a:lnTo>
                  <a:pt x="8733105" y="0"/>
                </a:lnTo>
                <a:lnTo>
                  <a:pt x="8733105" y="647705"/>
                </a:lnTo>
                <a:lnTo>
                  <a:pt x="0" y="64770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8" name="TextBox 8"/>
          <p:cNvSpPr txBox="1"/>
          <p:nvPr/>
        </p:nvSpPr>
        <p:spPr>
          <a:xfrm>
            <a:off x="9091992" y="4414703"/>
            <a:ext cx="6552134" cy="10062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309"/>
              </a:lnSpc>
            </a:pPr>
            <a:r>
              <a:rPr lang="en-US" sz="7694" b="1">
                <a:solidFill>
                  <a:srgbClr val="FFFFFF"/>
                </a:solidFill>
                <a:latin typeface="Bebas Neue Bold"/>
                <a:ea typeface="Bebas Neue Bold"/>
                <a:cs typeface="Bebas Neue Bold"/>
                <a:sym typeface="Bebas Neue Bold"/>
              </a:rPr>
              <a:t>Thank You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0" y="9155968"/>
            <a:ext cx="18288000" cy="1131032"/>
            <a:chOff x="0" y="0"/>
            <a:chExt cx="24384000" cy="1508042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24384000" cy="1508042"/>
            </a:xfrm>
            <a:custGeom>
              <a:avLst/>
              <a:gdLst/>
              <a:ahLst/>
              <a:cxnLst/>
              <a:rect l="l" t="t" r="r" b="b"/>
              <a:pathLst>
                <a:path w="24384000" h="1508042">
                  <a:moveTo>
                    <a:pt x="0" y="0"/>
                  </a:moveTo>
                  <a:lnTo>
                    <a:pt x="24384000" y="0"/>
                  </a:lnTo>
                  <a:lnTo>
                    <a:pt x="24384000" y="1508042"/>
                  </a:lnTo>
                  <a:lnTo>
                    <a:pt x="0" y="150804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AU"/>
            </a:p>
          </p:txBody>
        </p:sp>
        <p:sp>
          <p:nvSpPr>
            <p:cNvPr id="11" name="Freeform 11"/>
            <p:cNvSpPr/>
            <p:nvPr/>
          </p:nvSpPr>
          <p:spPr>
            <a:xfrm>
              <a:off x="488982" y="213257"/>
              <a:ext cx="4647383" cy="1224107"/>
            </a:xfrm>
            <a:custGeom>
              <a:avLst/>
              <a:gdLst/>
              <a:ahLst/>
              <a:cxnLst/>
              <a:rect l="l" t="t" r="r" b="b"/>
              <a:pathLst>
                <a:path w="4647383" h="1224107">
                  <a:moveTo>
                    <a:pt x="0" y="0"/>
                  </a:moveTo>
                  <a:lnTo>
                    <a:pt x="4647382" y="0"/>
                  </a:lnTo>
                  <a:lnTo>
                    <a:pt x="4647382" y="1224107"/>
                  </a:lnTo>
                  <a:lnTo>
                    <a:pt x="0" y="12241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AU"/>
            </a:p>
          </p:txBody>
        </p:sp>
        <p:sp>
          <p:nvSpPr>
            <p:cNvPr id="12" name="Freeform 12"/>
            <p:cNvSpPr/>
            <p:nvPr/>
          </p:nvSpPr>
          <p:spPr>
            <a:xfrm>
              <a:off x="9683319" y="399936"/>
              <a:ext cx="2609535" cy="944584"/>
            </a:xfrm>
            <a:custGeom>
              <a:avLst/>
              <a:gdLst/>
              <a:ahLst/>
              <a:cxnLst/>
              <a:rect l="l" t="t" r="r" b="b"/>
              <a:pathLst>
                <a:path w="2609535" h="944584">
                  <a:moveTo>
                    <a:pt x="0" y="0"/>
                  </a:moveTo>
                  <a:lnTo>
                    <a:pt x="2609535" y="0"/>
                  </a:lnTo>
                  <a:lnTo>
                    <a:pt x="2609535" y="944585"/>
                  </a:lnTo>
                  <a:lnTo>
                    <a:pt x="0" y="94458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AU"/>
            </a:p>
          </p:txBody>
        </p:sp>
        <p:sp>
          <p:nvSpPr>
            <p:cNvPr id="13" name="Freeform 13"/>
            <p:cNvSpPr/>
            <p:nvPr/>
          </p:nvSpPr>
          <p:spPr>
            <a:xfrm>
              <a:off x="5015339" y="344897"/>
              <a:ext cx="4553680" cy="960826"/>
            </a:xfrm>
            <a:custGeom>
              <a:avLst/>
              <a:gdLst/>
              <a:ahLst/>
              <a:cxnLst/>
              <a:rect l="l" t="t" r="r" b="b"/>
              <a:pathLst>
                <a:path w="4553680" h="960826">
                  <a:moveTo>
                    <a:pt x="0" y="0"/>
                  </a:moveTo>
                  <a:lnTo>
                    <a:pt x="4553680" y="0"/>
                  </a:lnTo>
                  <a:lnTo>
                    <a:pt x="4553680" y="960827"/>
                  </a:lnTo>
                  <a:lnTo>
                    <a:pt x="0" y="96082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AU"/>
            </a:p>
          </p:txBody>
        </p:sp>
        <p:sp>
          <p:nvSpPr>
            <p:cNvPr id="14" name="Freeform 14"/>
            <p:cNvSpPr/>
            <p:nvPr/>
          </p:nvSpPr>
          <p:spPr>
            <a:xfrm>
              <a:off x="12411234" y="459748"/>
              <a:ext cx="2036445" cy="824962"/>
            </a:xfrm>
            <a:custGeom>
              <a:avLst/>
              <a:gdLst/>
              <a:ahLst/>
              <a:cxnLst/>
              <a:rect l="l" t="t" r="r" b="b"/>
              <a:pathLst>
                <a:path w="2036445" h="824962">
                  <a:moveTo>
                    <a:pt x="0" y="0"/>
                  </a:moveTo>
                  <a:lnTo>
                    <a:pt x="2036445" y="0"/>
                  </a:lnTo>
                  <a:lnTo>
                    <a:pt x="2036445" y="824962"/>
                  </a:lnTo>
                  <a:lnTo>
                    <a:pt x="0" y="82496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AU"/>
            </a:p>
          </p:txBody>
        </p:sp>
        <p:sp>
          <p:nvSpPr>
            <p:cNvPr id="15" name="Freeform 15"/>
            <p:cNvSpPr/>
            <p:nvPr/>
          </p:nvSpPr>
          <p:spPr>
            <a:xfrm>
              <a:off x="14447679" y="177980"/>
              <a:ext cx="2908340" cy="1152763"/>
            </a:xfrm>
            <a:custGeom>
              <a:avLst/>
              <a:gdLst/>
              <a:ahLst/>
              <a:cxnLst/>
              <a:rect l="l" t="t" r="r" b="b"/>
              <a:pathLst>
                <a:path w="2908340" h="1152763">
                  <a:moveTo>
                    <a:pt x="0" y="0"/>
                  </a:moveTo>
                  <a:lnTo>
                    <a:pt x="2908340" y="0"/>
                  </a:lnTo>
                  <a:lnTo>
                    <a:pt x="2908340" y="1152763"/>
                  </a:lnTo>
                  <a:lnTo>
                    <a:pt x="0" y="115276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AU"/>
            </a:p>
          </p:txBody>
        </p:sp>
        <p:sp>
          <p:nvSpPr>
            <p:cNvPr id="16" name="Freeform 16"/>
            <p:cNvSpPr/>
            <p:nvPr/>
          </p:nvSpPr>
          <p:spPr>
            <a:xfrm>
              <a:off x="17356019" y="136442"/>
              <a:ext cx="1142873" cy="1194300"/>
            </a:xfrm>
            <a:custGeom>
              <a:avLst/>
              <a:gdLst/>
              <a:ahLst/>
              <a:cxnLst/>
              <a:rect l="l" t="t" r="r" b="b"/>
              <a:pathLst>
                <a:path w="1142873" h="1194300">
                  <a:moveTo>
                    <a:pt x="0" y="0"/>
                  </a:moveTo>
                  <a:lnTo>
                    <a:pt x="1142873" y="0"/>
                  </a:lnTo>
                  <a:lnTo>
                    <a:pt x="1142873" y="1194301"/>
                  </a:lnTo>
                  <a:lnTo>
                    <a:pt x="0" y="119430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AU"/>
            </a:p>
          </p:txBody>
        </p:sp>
        <p:sp>
          <p:nvSpPr>
            <p:cNvPr id="17" name="Freeform 17"/>
            <p:cNvSpPr/>
            <p:nvPr/>
          </p:nvSpPr>
          <p:spPr>
            <a:xfrm>
              <a:off x="21328138" y="182476"/>
              <a:ext cx="943266" cy="1009295"/>
            </a:xfrm>
            <a:custGeom>
              <a:avLst/>
              <a:gdLst/>
              <a:ahLst/>
              <a:cxnLst/>
              <a:rect l="l" t="t" r="r" b="b"/>
              <a:pathLst>
                <a:path w="943266" h="1009295">
                  <a:moveTo>
                    <a:pt x="0" y="0"/>
                  </a:moveTo>
                  <a:lnTo>
                    <a:pt x="943266" y="0"/>
                  </a:lnTo>
                  <a:lnTo>
                    <a:pt x="943266" y="1009294"/>
                  </a:lnTo>
                  <a:lnTo>
                    <a:pt x="0" y="10092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AU"/>
            </a:p>
          </p:txBody>
        </p:sp>
        <p:sp>
          <p:nvSpPr>
            <p:cNvPr id="18" name="Freeform 18"/>
            <p:cNvSpPr/>
            <p:nvPr/>
          </p:nvSpPr>
          <p:spPr>
            <a:xfrm>
              <a:off x="18498892" y="182476"/>
              <a:ext cx="2829246" cy="1102234"/>
            </a:xfrm>
            <a:custGeom>
              <a:avLst/>
              <a:gdLst/>
              <a:ahLst/>
              <a:cxnLst/>
              <a:rect l="l" t="t" r="r" b="b"/>
              <a:pathLst>
                <a:path w="2829246" h="1102234">
                  <a:moveTo>
                    <a:pt x="0" y="0"/>
                  </a:moveTo>
                  <a:lnTo>
                    <a:pt x="2829246" y="0"/>
                  </a:lnTo>
                  <a:lnTo>
                    <a:pt x="2829246" y="1102234"/>
                  </a:lnTo>
                  <a:lnTo>
                    <a:pt x="0" y="110223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AU"/>
            </a:p>
          </p:txBody>
        </p:sp>
        <p:sp>
          <p:nvSpPr>
            <p:cNvPr id="19" name="Freeform 19"/>
            <p:cNvSpPr/>
            <p:nvPr/>
          </p:nvSpPr>
          <p:spPr>
            <a:xfrm>
              <a:off x="22633469" y="271703"/>
              <a:ext cx="959571" cy="970494"/>
            </a:xfrm>
            <a:custGeom>
              <a:avLst/>
              <a:gdLst/>
              <a:ahLst/>
              <a:cxnLst/>
              <a:rect l="l" t="t" r="r" b="b"/>
              <a:pathLst>
                <a:path w="959571" h="970494">
                  <a:moveTo>
                    <a:pt x="0" y="0"/>
                  </a:moveTo>
                  <a:lnTo>
                    <a:pt x="959571" y="0"/>
                  </a:lnTo>
                  <a:lnTo>
                    <a:pt x="959571" y="970494"/>
                  </a:lnTo>
                  <a:lnTo>
                    <a:pt x="0" y="9704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AU"/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756</Words>
  <Application>Microsoft Macintosh PowerPoint</Application>
  <PresentationFormat>Custom</PresentationFormat>
  <Paragraphs>75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5" baseType="lpstr">
      <vt:lpstr>Roboto Bold</vt:lpstr>
      <vt:lpstr>Bebas Neue Bold</vt:lpstr>
      <vt:lpstr>Arial</vt:lpstr>
      <vt:lpstr>Barlow SemiCondensed Semi-Bold</vt:lpstr>
      <vt:lpstr>Calibri</vt:lpstr>
      <vt:lpstr>Barlow SemiCondensed</vt:lpstr>
      <vt:lpstr>Lato 2</vt:lpstr>
      <vt:lpstr>Poppins 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PICOF-18 Presentation Template</dc:title>
  <cp:lastModifiedBy>Sunny Seuseu</cp:lastModifiedBy>
  <cp:revision>2</cp:revision>
  <dcterms:created xsi:type="dcterms:W3CDTF">2006-08-16T00:00:00Z</dcterms:created>
  <dcterms:modified xsi:type="dcterms:W3CDTF">2026-04-22T20:29:25Z</dcterms:modified>
  <dc:identifier>DAHEuX6pt1I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defa4170-0d19-0005-0004-bc88714345d2_Enabled">
    <vt:lpwstr>true</vt:lpwstr>
  </property>
  <property fmtid="{D5CDD505-2E9C-101B-9397-08002B2CF9AE}" pid="3" name="MSIP_Label_defa4170-0d19-0005-0004-bc88714345d2_SetDate">
    <vt:lpwstr>2026-04-16T22:28:52Z</vt:lpwstr>
  </property>
  <property fmtid="{D5CDD505-2E9C-101B-9397-08002B2CF9AE}" pid="4" name="MSIP_Label_defa4170-0d19-0005-0004-bc88714345d2_Method">
    <vt:lpwstr>Standard</vt:lpwstr>
  </property>
  <property fmtid="{D5CDD505-2E9C-101B-9397-08002B2CF9AE}" pid="5" name="MSIP_Label_defa4170-0d19-0005-0004-bc88714345d2_Name">
    <vt:lpwstr>defa4170-0d19-0005-0004-bc88714345d2</vt:lpwstr>
  </property>
  <property fmtid="{D5CDD505-2E9C-101B-9397-08002B2CF9AE}" pid="6" name="MSIP_Label_defa4170-0d19-0005-0004-bc88714345d2_SiteId">
    <vt:lpwstr>f8c50276-a201-408e-a8b4-aa496e2a26cf</vt:lpwstr>
  </property>
  <property fmtid="{D5CDD505-2E9C-101B-9397-08002B2CF9AE}" pid="7" name="MSIP_Label_defa4170-0d19-0005-0004-bc88714345d2_ActionId">
    <vt:lpwstr>da595d53-7f61-4a5e-8ddb-f0aad5efee51</vt:lpwstr>
  </property>
  <property fmtid="{D5CDD505-2E9C-101B-9397-08002B2CF9AE}" pid="8" name="MSIP_Label_defa4170-0d19-0005-0004-bc88714345d2_ContentBits">
    <vt:lpwstr>0</vt:lpwstr>
  </property>
  <property fmtid="{D5CDD505-2E9C-101B-9397-08002B2CF9AE}" pid="9" name="MSIP_Label_defa4170-0d19-0005-0004-bc88714345d2_Tag">
    <vt:lpwstr>10, 3, 0, 1</vt:lpwstr>
  </property>
</Properties>
</file>